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6858000" cy="9144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5" autoAdjust="0"/>
    <p:restoredTop sz="94660"/>
  </p:normalViewPr>
  <p:slideViewPr>
    <p:cSldViewPr snapToGrid="0" showGuides="1">
      <p:cViewPr varScale="1">
        <p:scale>
          <a:sx n="70" d="100"/>
          <a:sy n="70" d="100"/>
        </p:scale>
        <p:origin x="270" y="8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B27CEA-5B62-4CE0-8635-0F8D031479BD}" type="datetimeFigureOut">
              <a:rPr lang="es-MX" smtClean="0"/>
              <a:t>25/05/2020</a:t>
            </a:fld>
            <a:endParaRPr lang="es-MX"/>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744E6D-DD61-442D-8D72-0EF05639F790}" type="slidenum">
              <a:rPr lang="es-MX" smtClean="0"/>
              <a:t>‹Nº›</a:t>
            </a:fld>
            <a:endParaRPr lang="es-MX"/>
          </a:p>
        </p:txBody>
      </p:sp>
    </p:spTree>
    <p:extLst>
      <p:ext uri="{BB962C8B-B14F-4D97-AF65-F5344CB8AC3E}">
        <p14:creationId xmlns:p14="http://schemas.microsoft.com/office/powerpoint/2010/main" val="148891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B744E6D-DD61-442D-8D72-0EF05639F790}" type="slidenum">
              <a:rPr lang="es-MX" smtClean="0"/>
              <a:t>7</a:t>
            </a:fld>
            <a:endParaRPr lang="es-MX"/>
          </a:p>
        </p:txBody>
      </p:sp>
    </p:spTree>
    <p:extLst>
      <p:ext uri="{BB962C8B-B14F-4D97-AF65-F5344CB8AC3E}">
        <p14:creationId xmlns:p14="http://schemas.microsoft.com/office/powerpoint/2010/main" val="1178615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C8DAA4D-BBAD-4413-A971-2FC9D6CA0F62}" type="datetimeFigureOut">
              <a:rPr lang="es-MX" smtClean="0"/>
              <a:t>25/05/2020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3123547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C8DAA4D-BBAD-4413-A971-2FC9D6CA0F62}" type="datetimeFigureOut">
              <a:rPr lang="es-MX" smtClean="0"/>
              <a:t>25/05/2020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2163928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C8DAA4D-BBAD-4413-A971-2FC9D6CA0F62}" type="datetimeFigureOut">
              <a:rPr lang="es-MX" smtClean="0"/>
              <a:t>25/05/2020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52226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C8DAA4D-BBAD-4413-A971-2FC9D6CA0F62}" type="datetimeFigureOut">
              <a:rPr lang="es-MX" smtClean="0"/>
              <a:t>25/05/2020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148112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C8DAA4D-BBAD-4413-A971-2FC9D6CA0F62}" type="datetimeFigureOut">
              <a:rPr lang="es-MX" smtClean="0"/>
              <a:t>25/05/2020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3999986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C8DAA4D-BBAD-4413-A971-2FC9D6CA0F62}" type="datetimeFigureOut">
              <a:rPr lang="es-MX" smtClean="0"/>
              <a:t>25/05/2020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2697804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C8DAA4D-BBAD-4413-A971-2FC9D6CA0F62}" type="datetimeFigureOut">
              <a:rPr lang="es-MX" smtClean="0"/>
              <a:t>25/05/2020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255233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C8DAA4D-BBAD-4413-A971-2FC9D6CA0F62}" type="datetimeFigureOut">
              <a:rPr lang="es-MX" smtClean="0"/>
              <a:t>25/05/2020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1944786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AA4D-BBAD-4413-A971-2FC9D6CA0F62}" type="datetimeFigureOut">
              <a:rPr lang="es-MX" smtClean="0"/>
              <a:t>25/05/2020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230074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C8DAA4D-BBAD-4413-A971-2FC9D6CA0F62}" type="datetimeFigureOut">
              <a:rPr lang="es-MX" smtClean="0"/>
              <a:t>25/05/2020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170877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C8DAA4D-BBAD-4413-A971-2FC9D6CA0F62}" type="datetimeFigureOut">
              <a:rPr lang="es-MX" smtClean="0"/>
              <a:t>25/05/2020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203971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7C8DAA4D-BBAD-4413-A971-2FC9D6CA0F62}" type="datetimeFigureOut">
              <a:rPr lang="es-MX" smtClean="0"/>
              <a:t>25/05/2020</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6407CB4-C495-4A99-8232-CAE7DD0B4813}" type="slidenum">
              <a:rPr lang="es-MX" smtClean="0"/>
              <a:t>‹Nº›</a:t>
            </a:fld>
            <a:endParaRPr lang="es-MX"/>
          </a:p>
        </p:txBody>
      </p:sp>
    </p:spTree>
    <p:extLst>
      <p:ext uri="{BB962C8B-B14F-4D97-AF65-F5344CB8AC3E}">
        <p14:creationId xmlns:p14="http://schemas.microsoft.com/office/powerpoint/2010/main" val="2689266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20703" y="450541"/>
            <a:ext cx="33496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Laboratorio de Oceanografía</a:t>
            </a:r>
            <a:endParaRPr kumimoji="0" lang="es-MX" altLang="es-MX"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r>
              <a:rPr lang="es-MX" b="1" dirty="0" smtClean="0">
                <a:latin typeface="Times New Roman" panose="02020603050405020304" pitchFamily="18" charset="0"/>
                <a:ea typeface="Calibri" panose="020F0502020204030204" pitchFamily="34" charset="0"/>
                <a:cs typeface="Times New Roman" panose="02020603050405020304" pitchFamily="18" charset="0"/>
              </a:rPr>
              <a:t>Práctica 7</a:t>
            </a:r>
            <a:r>
              <a:rPr lang="es-MX" b="1" dirty="0">
                <a:latin typeface="Times New Roman" panose="02020603050405020304" pitchFamily="18" charset="0"/>
                <a:ea typeface="Calibri" panose="020F0502020204030204" pitchFamily="34" charset="0"/>
                <a:cs typeface="Times New Roman" panose="02020603050405020304" pitchFamily="18" charset="0"/>
              </a:rPr>
              <a:t>. </a:t>
            </a:r>
            <a:r>
              <a:rPr lang="es-MX" b="1" dirty="0">
                <a:latin typeface="Times New Roman" panose="02020603050405020304" pitchFamily="18" charset="0"/>
                <a:ea typeface="Calibri" panose="020F0502020204030204" pitchFamily="34" charset="0"/>
                <a:cs typeface="Times New Roman" panose="02020603050405020304" pitchFamily="18" charset="0"/>
              </a:rPr>
              <a:t>Masas de agua y diagramas T-S</a:t>
            </a:r>
          </a:p>
        </p:txBody>
      </p:sp>
      <p:sp>
        <p:nvSpPr>
          <p:cNvPr id="5" name="Rectángulo 4"/>
          <p:cNvSpPr/>
          <p:nvPr/>
        </p:nvSpPr>
        <p:spPr>
          <a:xfrm>
            <a:off x="520703" y="1683811"/>
            <a:ext cx="5816600" cy="603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s-MX" sz="1400" b="1" dirty="0" smtClean="0">
                <a:latin typeface="Times New Roman" panose="02020603050405020304" pitchFamily="18" charset="0"/>
                <a:ea typeface="Calibri" panose="020F0502020204030204" pitchFamily="34" charset="0"/>
                <a:cs typeface="Times New Roman" panose="02020603050405020304" pitchFamily="18" charset="0"/>
              </a:rPr>
              <a:t>Introducción: </a:t>
            </a:r>
          </a:p>
          <a:p>
            <a:r>
              <a:rPr lang="es-MX" sz="1200" dirty="0">
                <a:latin typeface="Times New Roman" panose="02020603050405020304" pitchFamily="18" charset="0"/>
                <a:cs typeface="Times New Roman" panose="02020603050405020304" pitchFamily="18" charset="0"/>
              </a:rPr>
              <a:t>El océano está formado por un conjunto de masas de agua de características fisicoquímicas diferentes y que corresponden a lo que los meteorólogos llaman masas de aire; sin embargo presentan movimientos más regulares que estas últimas e influyen en una gran variedad de procesos oceánicos, en especial, en la producción y modificación de las corrientes. </a:t>
            </a:r>
          </a:p>
          <a:p>
            <a:r>
              <a:rPr lang="es-MX" sz="1200" dirty="0">
                <a:latin typeface="Times New Roman" panose="02020603050405020304" pitchFamily="18" charset="0"/>
                <a:cs typeface="Times New Roman" panose="02020603050405020304" pitchFamily="18" charset="0"/>
              </a:rPr>
              <a:t>La manera de representar esta relación entre la temperatura y la salinidad (diagrama temperatura-salinidad) es trazando una curva (curva de temperatura-salinidad) en los ejes de coordenadas, en la que las temperaturas se colocan en las ordenadas y las salinidades en las abscisas. En esta curva quedan representadas las características de una masa de agua en particular; es común que para 0.1 por mil de salinidad, corresponda 1°C de temperatura. </a:t>
            </a:r>
          </a:p>
          <a:p>
            <a:r>
              <a:rPr lang="es-MX" sz="1200" dirty="0">
                <a:latin typeface="Times New Roman" panose="02020603050405020304" pitchFamily="18" charset="0"/>
                <a:cs typeface="Times New Roman" panose="02020603050405020304" pitchFamily="18" charset="0"/>
              </a:rPr>
              <a:t>Estas dos características se deben tomar en cuenta para determinar los caracteres diferenciales de las masas de agua. Propiedades del agua del mar, como la densidad, son el resultado de esta relación, y para obtener el valor de la densidad se tiene que partir de medir la temperatura en relación con la salinidad.</a:t>
            </a:r>
          </a:p>
          <a:p>
            <a:r>
              <a:rPr lang="es-MX" sz="1200" dirty="0">
                <a:latin typeface="Times New Roman" panose="02020603050405020304" pitchFamily="18" charset="0"/>
                <a:cs typeface="Times New Roman" panose="02020603050405020304" pitchFamily="18" charset="0"/>
              </a:rPr>
              <a:t>El estudio de las diferentes masas de agua y, por lo tanto, de la determinación de la densidad producida por la relación temperatura-salinidad, es una de las operaciones de gran importancia para la oceanografía física, debido a que crea los conocimientos para entender toda la dinámica del océano y proporciona las bases para establecer la síntesis sobre los movimientos del agua del mar. </a:t>
            </a:r>
          </a:p>
          <a:p>
            <a:r>
              <a:rPr lang="es-MX" sz="1200" dirty="0">
                <a:latin typeface="Times New Roman" panose="02020603050405020304" pitchFamily="18" charset="0"/>
                <a:cs typeface="Times New Roman" panose="02020603050405020304" pitchFamily="18" charset="0"/>
              </a:rPr>
              <a:t>Las características que tienen las masas de agua, y en especial su temperatura y salinidad, son adquiridas mientras la masa de agua se encuentra en la superficie sometida a la acción de los procesos que afectan estas propiedades, y es por esto que se les califica como agua reciente, a la vez que se considere a las de los grandes fondos marinos como aguas antiguas. Por medio de la utilización de isótopos radiactivos, se ha logrado calcular la edad de las aguas frías del fondo del Atlántico, y se estima que tienen 400 años, mientras que las del Pacífico tienen 1 500 años. </a:t>
            </a:r>
          </a:p>
          <a:p>
            <a:r>
              <a:rPr lang="es-MX" sz="1200" dirty="0">
                <a:latin typeface="Times New Roman" panose="02020603050405020304" pitchFamily="18" charset="0"/>
                <a:cs typeface="Times New Roman" panose="02020603050405020304" pitchFamily="18" charset="0"/>
              </a:rPr>
              <a:t>Dadas las características de las masas de agua, características propias de temperatura y salinidad, por consiguiente densidad, presión, gases disueltos, etc. cada masa de agua representa un ecosistema diferente y, no es sólo eso sino que, el origen de las masas de agua afecta a estos factores y las condiciones de vida de los peces sino que también determina la productividad primaria. Como la riqueza biológica depende de las masas de agua, describiremos según el origen.</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6"/>
          <p:cNvSpPr/>
          <p:nvPr/>
        </p:nvSpPr>
        <p:spPr>
          <a:xfrm>
            <a:off x="520703" y="7721479"/>
            <a:ext cx="5816600" cy="677108"/>
          </a:xfrm>
          <a:prstGeom prst="rect">
            <a:avLst/>
          </a:prstGeom>
        </p:spPr>
        <p:txBody>
          <a:bodyPr wrap="square">
            <a:spAutoFit/>
          </a:bodyPr>
          <a:lstStyle/>
          <a:p>
            <a:pPr lvl="0" algn="just" eaLnBrk="0" fontAlgn="base" hangingPunct="0">
              <a:spcBef>
                <a:spcPct val="0"/>
              </a:spcBef>
              <a:spcAft>
                <a:spcPct val="0"/>
              </a:spcAft>
            </a:pPr>
            <a:r>
              <a:rPr lang="es-MX"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Objetivo</a:t>
            </a:r>
            <a:r>
              <a:rPr lang="es-MX"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marL="171450" indent="-171450">
              <a:buFont typeface="Arial" panose="020B0604020202020204" pitchFamily="34" charset="0"/>
              <a:buChar char="•"/>
            </a:pPr>
            <a:r>
              <a:rPr lang="es-MX" sz="1200" dirty="0"/>
              <a:t>Que el alumno reconozca las principales características de las diferentes masas de agua y como se representan estas gráficamente</a:t>
            </a:r>
            <a:endParaRPr lang="es-MX" sz="1200" dirty="0">
              <a:latin typeface="Times New Roman" panose="02020603050405020304" pitchFamily="18" charset="0"/>
              <a:cs typeface="Times New Roman" panose="02020603050405020304" pitchFamily="18" charset="0"/>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0328" y="140600"/>
            <a:ext cx="2466975" cy="1847850"/>
          </a:xfrm>
          <a:prstGeom prst="rect">
            <a:avLst/>
          </a:prstGeom>
        </p:spPr>
      </p:pic>
    </p:spTree>
    <p:extLst>
      <p:ext uri="{BB962C8B-B14F-4D97-AF65-F5344CB8AC3E}">
        <p14:creationId xmlns:p14="http://schemas.microsoft.com/office/powerpoint/2010/main" val="49200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22678" y="851871"/>
            <a:ext cx="5764473" cy="1658403"/>
          </a:xfrm>
          <a:prstGeom prst="rect">
            <a:avLst/>
          </a:prstGeom>
        </p:spPr>
        <p:txBody>
          <a:bodyPr wrap="square">
            <a:spAutoFit/>
          </a:bodyPr>
          <a:lstStyle/>
          <a:p>
            <a:pPr>
              <a:lnSpc>
                <a:spcPct val="115000"/>
              </a:lnSpc>
              <a:spcAft>
                <a:spcPts val="1000"/>
              </a:spcAft>
            </a:pPr>
            <a:r>
              <a:rPr lang="es-MX" sz="1400" b="1" dirty="0">
                <a:latin typeface="Times New Roman" panose="02020603050405020304" pitchFamily="18" charset="0"/>
                <a:ea typeface="Calibri" panose="020F0502020204030204" pitchFamily="34" charset="0"/>
                <a:cs typeface="Times New Roman" panose="02020603050405020304" pitchFamily="18" charset="0"/>
              </a:rPr>
              <a:t>Procedimiento</a:t>
            </a:r>
            <a:r>
              <a:rPr lang="es-MX" sz="1200" dirty="0">
                <a:latin typeface="Times New Roman" panose="02020603050405020304" pitchFamily="18" charset="0"/>
                <a:ea typeface="Calibri" panose="020F0502020204030204" pitchFamily="34" charset="0"/>
                <a:cs typeface="Times New Roman" panose="02020603050405020304" pitchFamily="18" charset="0"/>
              </a:rPr>
              <a:t>:</a:t>
            </a: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MX" sz="1200" dirty="0">
                <a:latin typeface="Times New Roman" panose="02020603050405020304" pitchFamily="18" charset="0"/>
                <a:ea typeface="Calibri" panose="020F0502020204030204" pitchFamily="34" charset="0"/>
                <a:cs typeface="Times New Roman" panose="02020603050405020304" pitchFamily="18" charset="0"/>
              </a:rPr>
              <a:t>1.- La tabla 1 muestra los valores de temperatura y salinidad, en invierno en distintas localidades del Océano Atlántico.</a:t>
            </a: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lphaLcParenR"/>
            </a:pPr>
            <a:r>
              <a:rPr lang="es-MX" sz="1200" dirty="0">
                <a:latin typeface="Times New Roman" panose="02020603050405020304" pitchFamily="18" charset="0"/>
                <a:ea typeface="Calibri" panose="020F0502020204030204" pitchFamily="34" charset="0"/>
                <a:cs typeface="Times New Roman" panose="02020603050405020304" pitchFamily="18" charset="0"/>
              </a:rPr>
              <a:t>Ubique en el diagrama T-S los puntos correspondientes. Use un color para los valores de latitud positivos (Norte) y otro para los negativos (Sur). Conecte los puntos con una línea del mismo color. Señale, con lápiz, la latitud de cada punto.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237451500"/>
              </p:ext>
            </p:extLst>
          </p:nvPr>
        </p:nvGraphicFramePr>
        <p:xfrm>
          <a:off x="654399" y="2913923"/>
          <a:ext cx="5701030" cy="3154680"/>
        </p:xfrm>
        <a:graphic>
          <a:graphicData uri="http://schemas.openxmlformats.org/drawingml/2006/table">
            <a:tbl>
              <a:tblPr firstRow="1" firstCol="1" bandRow="1"/>
              <a:tblGrid>
                <a:gridCol w="1424940"/>
                <a:gridCol w="1424940"/>
                <a:gridCol w="1425575"/>
                <a:gridCol w="1425575"/>
              </a:tblGrid>
              <a:tr h="0">
                <a:tc>
                  <a:txBody>
                    <a:bodyPr/>
                    <a:lstStyle/>
                    <a:p>
                      <a:pPr>
                        <a:lnSpc>
                          <a:spcPct val="115000"/>
                        </a:lnSpc>
                        <a:spcAft>
                          <a:spcPts val="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Latitud</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Longitud</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Salinidad</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Temperatura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90°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Cualquiera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31.2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-1.65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70°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35.1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60°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-40°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34.8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45°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-40°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35.8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14.5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-40°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36.4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17.7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25°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-40°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37.2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22.4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-40°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36.1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24.4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35.8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27.7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22.4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35.8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18.9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-40°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-50°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-60°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34.2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-70°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-30°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34.4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-1.95</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7" name="Rectángulo 6"/>
          <p:cNvSpPr/>
          <p:nvPr/>
        </p:nvSpPr>
        <p:spPr>
          <a:xfrm>
            <a:off x="654399" y="6672879"/>
            <a:ext cx="5701030" cy="729430"/>
          </a:xfrm>
          <a:prstGeom prst="rect">
            <a:avLst/>
          </a:prstGeom>
        </p:spPr>
        <p:txBody>
          <a:bodyPr wrap="square">
            <a:spAutoFit/>
          </a:bodyPr>
          <a:lstStyle/>
          <a:p>
            <a:pPr marL="342900" lvl="0" indent="-342900">
              <a:lnSpc>
                <a:spcPct val="115000"/>
              </a:lnSpc>
              <a:spcAft>
                <a:spcPts val="1000"/>
              </a:spcAft>
              <a:buFont typeface="+mj-lt"/>
              <a:buAutoNum type="alphaLcParenR" startAt="2"/>
            </a:pPr>
            <a:r>
              <a:rPr lang="es-MX" sz="1200" dirty="0">
                <a:latin typeface="Times New Roman" panose="02020603050405020304" pitchFamily="18" charset="0"/>
                <a:ea typeface="Calibri" panose="020F0502020204030204" pitchFamily="34" charset="0"/>
                <a:cs typeface="Times New Roman" panose="02020603050405020304" pitchFamily="18" charset="0"/>
              </a:rPr>
              <a:t>Ubique en el mismo diagrama los puntos correspondientes a los valores de temperatura y salinidad de la siguiente tabla (use otro color), correspondientes a una estación del Atlántico tropical (10°S, 25°N). Señale la profundidad de cada punto.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35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349001054"/>
              </p:ext>
            </p:extLst>
          </p:nvPr>
        </p:nvGraphicFramePr>
        <p:xfrm>
          <a:off x="646724" y="661869"/>
          <a:ext cx="5701030" cy="3995928"/>
        </p:xfrm>
        <a:graphic>
          <a:graphicData uri="http://schemas.openxmlformats.org/drawingml/2006/table">
            <a:tbl>
              <a:tblPr firstRow="1" firstCol="1" bandRow="1"/>
              <a:tblGrid>
                <a:gridCol w="949960"/>
                <a:gridCol w="949960"/>
                <a:gridCol w="949960"/>
                <a:gridCol w="949960"/>
                <a:gridCol w="950595"/>
                <a:gridCol w="950595"/>
              </a:tblGrid>
              <a:tr h="0">
                <a:tc>
                  <a:txBody>
                    <a:bodyPr/>
                    <a:lstStyle/>
                    <a:p>
                      <a:pPr>
                        <a:lnSpc>
                          <a:spcPct val="115000"/>
                        </a:lnSpc>
                        <a:spcAft>
                          <a:spcPts val="0"/>
                        </a:spcAft>
                      </a:pPr>
                      <a:r>
                        <a:rPr lang="es-MX" sz="1200" dirty="0" err="1">
                          <a:effectLst/>
                          <a:latin typeface="Times New Roman" panose="02020603050405020304" pitchFamily="18" charset="0"/>
                          <a:ea typeface="Calibri" panose="020F0502020204030204" pitchFamily="34" charset="0"/>
                          <a:cs typeface="Times New Roman" panose="02020603050405020304" pitchFamily="18" charset="0"/>
                        </a:rPr>
                        <a:t>Profundiad</a:t>
                      </a: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 (m)</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Temperatura (°C)</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Salinidad</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Profundiad (m)</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Temperatura (°C)</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Salinidad</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26.55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36.52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900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4.09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34.49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26.56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36.54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1000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3.93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34.54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20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26.55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36.54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3.89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34.63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26.54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36.55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1200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3.91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34.7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50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26.33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36.6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1300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3.95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34.79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75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25.35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36.72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1400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3.94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34.86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23.73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36.8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1500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3.87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34.91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125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21.53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36.53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1750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3.52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34.95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150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18.78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36.14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2000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3.22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34.94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200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14.12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35.46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2500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2.7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34.92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250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11.59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35.1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3000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2.46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34.91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9.98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34.92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3500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2.18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34.9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400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7.99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34.7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4000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1.47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34.83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500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6.67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34.58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4500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0.62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34.75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600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5.7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34.51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5000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0.33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34.72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700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4.96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34.48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5500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0.21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34.72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800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4.44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34.47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ángulo 4"/>
          <p:cNvSpPr/>
          <p:nvPr/>
        </p:nvSpPr>
        <p:spPr>
          <a:xfrm>
            <a:off x="646724" y="5737182"/>
            <a:ext cx="5701030" cy="941796"/>
          </a:xfrm>
          <a:prstGeom prst="rect">
            <a:avLst/>
          </a:prstGeom>
        </p:spPr>
        <p:txBody>
          <a:bodyPr wrap="square">
            <a:spAutoFit/>
          </a:bodyPr>
          <a:lstStyle/>
          <a:p>
            <a:pPr marL="342900" lvl="0" indent="-342900">
              <a:lnSpc>
                <a:spcPct val="115000"/>
              </a:lnSpc>
              <a:spcAft>
                <a:spcPts val="1000"/>
              </a:spcAft>
              <a:buFont typeface="+mj-lt"/>
              <a:buAutoNum type="alphaLcParenR" startAt="3"/>
            </a:pPr>
            <a:r>
              <a:rPr lang="es-MX" sz="1200" dirty="0">
                <a:latin typeface="Times New Roman" panose="02020603050405020304" pitchFamily="18" charset="0"/>
                <a:ea typeface="Calibri" panose="020F0502020204030204" pitchFamily="34" charset="0"/>
                <a:cs typeface="Times New Roman" panose="02020603050405020304" pitchFamily="18" charset="0"/>
              </a:rPr>
              <a:t>Identifique la semejanza más cercana a los valores del agua superficial de la primera tabla. La mayor semejanza indica que las aguas superficiales son la fuente u origen de estas. Ya que las aguas suelen esparcirse sobre superficies de la misma densidad, las líneas de densidad pueden ser empleados para encontrar las semejanzas.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6663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05297" y="1165422"/>
            <a:ext cx="6011177" cy="7468247"/>
          </a:xfrm>
          <a:prstGeom prst="rect">
            <a:avLst/>
          </a:prstGeom>
        </p:spPr>
      </p:pic>
      <p:sp>
        <p:nvSpPr>
          <p:cNvPr id="5" name="CuadroTexto 4"/>
          <p:cNvSpPr txBox="1"/>
          <p:nvPr/>
        </p:nvSpPr>
        <p:spPr>
          <a:xfrm>
            <a:off x="2497540" y="504966"/>
            <a:ext cx="1422249" cy="369332"/>
          </a:xfrm>
          <a:prstGeom prst="rect">
            <a:avLst/>
          </a:prstGeom>
          <a:noFill/>
        </p:spPr>
        <p:txBody>
          <a:bodyPr wrap="none" rtlCol="0">
            <a:spAutoFit/>
          </a:bodyPr>
          <a:lstStyle/>
          <a:p>
            <a:r>
              <a:rPr lang="es-MX" dirty="0" smtClean="0"/>
              <a:t>Diagrama T-S</a:t>
            </a:r>
            <a:endParaRPr lang="es-MX" dirty="0"/>
          </a:p>
        </p:txBody>
      </p:sp>
    </p:spTree>
    <p:extLst>
      <p:ext uri="{BB962C8B-B14F-4D97-AF65-F5344CB8AC3E}">
        <p14:creationId xmlns:p14="http://schemas.microsoft.com/office/powerpoint/2010/main" val="4268527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t="8435"/>
          <a:stretch/>
        </p:blipFill>
        <p:spPr>
          <a:xfrm>
            <a:off x="651502" y="2674961"/>
            <a:ext cx="5612820" cy="5599734"/>
          </a:xfrm>
          <a:prstGeom prst="rect">
            <a:avLst/>
          </a:prstGeom>
        </p:spPr>
      </p:pic>
      <p:sp>
        <p:nvSpPr>
          <p:cNvPr id="4" name="Rectángulo 3"/>
          <p:cNvSpPr/>
          <p:nvPr/>
        </p:nvSpPr>
        <p:spPr>
          <a:xfrm>
            <a:off x="600502" y="765867"/>
            <a:ext cx="5663820" cy="1707134"/>
          </a:xfrm>
          <a:prstGeom prst="rect">
            <a:avLst/>
          </a:prstGeom>
        </p:spPr>
        <p:txBody>
          <a:bodyPr wrap="square">
            <a:spAutoFit/>
          </a:bodyPr>
          <a:lstStyle/>
          <a:p>
            <a:pPr marL="228600">
              <a:lnSpc>
                <a:spcPct val="115000"/>
              </a:lnSpc>
              <a:spcAft>
                <a:spcPts val="1000"/>
              </a:spcAft>
            </a:pPr>
            <a:r>
              <a:rPr lang="es-MX" sz="1200" dirty="0">
                <a:latin typeface="Times New Roman" panose="02020603050405020304" pitchFamily="18" charset="0"/>
                <a:ea typeface="Calibri" panose="020F0502020204030204" pitchFamily="34" charset="0"/>
                <a:cs typeface="Times New Roman" panose="02020603050405020304" pitchFamily="18" charset="0"/>
              </a:rPr>
              <a:t>2.- En el siguiente mapa del Atlántico localice las fuentes de agua superficial más probables de los siguientes rasgos, enlistados en orden descendente, de la columna de agua del Atlántico tropical.</a:t>
            </a: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s-MX" sz="1200" dirty="0">
                <a:latin typeface="Times New Roman" panose="02020603050405020304" pitchFamily="18" charset="0"/>
                <a:ea typeface="Calibri" panose="020F0502020204030204" pitchFamily="34" charset="0"/>
                <a:cs typeface="Times New Roman" panose="02020603050405020304" pitchFamily="18" charset="0"/>
              </a:rPr>
              <a:t>Máximo de salinidad poco profundo (alrededor de los 100m)</a:t>
            </a: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s-MX" sz="1200" dirty="0">
                <a:latin typeface="Times New Roman" panose="02020603050405020304" pitchFamily="18" charset="0"/>
                <a:ea typeface="Calibri" panose="020F0502020204030204" pitchFamily="34" charset="0"/>
                <a:cs typeface="Times New Roman" panose="02020603050405020304" pitchFamily="18" charset="0"/>
              </a:rPr>
              <a:t>Mínimo de salinidad</a:t>
            </a: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s-MX" sz="1200" dirty="0">
                <a:latin typeface="Times New Roman" panose="02020603050405020304" pitchFamily="18" charset="0"/>
                <a:ea typeface="Calibri" panose="020F0502020204030204" pitchFamily="34" charset="0"/>
                <a:cs typeface="Times New Roman" panose="02020603050405020304" pitchFamily="18" charset="0"/>
              </a:rPr>
              <a:t>Máximo de salinidad profundo</a:t>
            </a: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es-MX" sz="1200" dirty="0">
                <a:latin typeface="Times New Roman" panose="02020603050405020304" pitchFamily="18" charset="0"/>
                <a:ea typeface="Calibri" panose="020F0502020204030204" pitchFamily="34" charset="0"/>
                <a:cs typeface="Times New Roman" panose="02020603050405020304" pitchFamily="18" charset="0"/>
              </a:rPr>
              <a:t>Agua de fondo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4377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18615" y="713459"/>
            <a:ext cx="5841242" cy="517065"/>
          </a:xfrm>
          <a:prstGeom prst="rect">
            <a:avLst/>
          </a:prstGeom>
        </p:spPr>
        <p:txBody>
          <a:bodyPr wrap="square">
            <a:spAutoFit/>
          </a:bodyPr>
          <a:lstStyle/>
          <a:p>
            <a:pPr>
              <a:lnSpc>
                <a:spcPct val="115000"/>
              </a:lnSpc>
              <a:spcAft>
                <a:spcPts val="1000"/>
              </a:spcAft>
            </a:pPr>
            <a:r>
              <a:rPr lang="es-MX" sz="1200" dirty="0">
                <a:latin typeface="Times New Roman" panose="02020603050405020304" pitchFamily="18" charset="0"/>
                <a:ea typeface="Calibri" panose="020F0502020204030204" pitchFamily="34" charset="0"/>
                <a:cs typeface="Times New Roman" panose="02020603050405020304" pitchFamily="18" charset="0"/>
              </a:rPr>
              <a:t>3.- En el siguiente mapamundi dibuje la circulación termo-</a:t>
            </a:r>
            <a:r>
              <a:rPr lang="es-MX" sz="1200" dirty="0" err="1">
                <a:latin typeface="Times New Roman" panose="02020603050405020304" pitchFamily="18" charset="0"/>
                <a:ea typeface="Calibri" panose="020F0502020204030204" pitchFamily="34" charset="0"/>
                <a:cs typeface="Times New Roman" panose="02020603050405020304" pitchFamily="18" charset="0"/>
              </a:rPr>
              <a:t>halina</a:t>
            </a:r>
            <a:r>
              <a:rPr lang="es-MX" sz="1200" dirty="0">
                <a:latin typeface="Times New Roman" panose="02020603050405020304" pitchFamily="18" charset="0"/>
                <a:ea typeface="Calibri" panose="020F0502020204030204" pitchFamily="34" charset="0"/>
                <a:cs typeface="Times New Roman" panose="02020603050405020304" pitchFamily="18" charset="0"/>
              </a:rPr>
              <a:t> global, señalando con diferentes colores o líneas las aguas cálidas y las aguas frías.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p:nvPr/>
        </p:nvPicPr>
        <p:blipFill>
          <a:blip r:embed="rId2">
            <a:extLst>
              <a:ext uri="{28A0092B-C50C-407E-A947-70E740481C1C}">
                <a14:useLocalDpi xmlns:a14="http://schemas.microsoft.com/office/drawing/2010/main" val="0"/>
              </a:ext>
            </a:extLst>
          </a:blip>
          <a:stretch>
            <a:fillRect/>
          </a:stretch>
        </p:blipFill>
        <p:spPr>
          <a:xfrm>
            <a:off x="518615" y="1230524"/>
            <a:ext cx="5612130" cy="3430270"/>
          </a:xfrm>
          <a:prstGeom prst="rect">
            <a:avLst/>
          </a:prstGeom>
        </p:spPr>
      </p:pic>
      <p:sp>
        <p:nvSpPr>
          <p:cNvPr id="6" name="Rectángulo 5"/>
          <p:cNvSpPr/>
          <p:nvPr/>
        </p:nvSpPr>
        <p:spPr>
          <a:xfrm>
            <a:off x="518615" y="4296079"/>
            <a:ext cx="5612130" cy="729430"/>
          </a:xfrm>
          <a:prstGeom prst="rect">
            <a:avLst/>
          </a:prstGeom>
        </p:spPr>
        <p:txBody>
          <a:bodyPr wrap="square">
            <a:spAutoFit/>
          </a:bodyPr>
          <a:lstStyle/>
          <a:p>
            <a:pPr>
              <a:lnSpc>
                <a:spcPct val="115000"/>
              </a:lnSpc>
              <a:spcAft>
                <a:spcPts val="1000"/>
              </a:spcAft>
            </a:pPr>
            <a:r>
              <a:rPr lang="es-MX" sz="1200" dirty="0">
                <a:latin typeface="Times New Roman" panose="02020603050405020304" pitchFamily="18" charset="0"/>
                <a:ea typeface="Calibri" panose="020F0502020204030204" pitchFamily="34" charset="0"/>
                <a:cs typeface="Times New Roman" panose="02020603050405020304" pitchFamily="18" charset="0"/>
              </a:rPr>
              <a:t>4.- De acuerdo al diagrama T-S de las masas de agua en la Bahía de La Paz, BCS; donde se identifican: AGC (Agua del Golfo de California), AST (Agua Superficial Tropical), ASS (Agua </a:t>
            </a:r>
            <a:r>
              <a:rPr lang="es-MX" sz="1200" dirty="0" err="1">
                <a:latin typeface="Times New Roman" panose="02020603050405020304" pitchFamily="18" charset="0"/>
                <a:ea typeface="Calibri" panose="020F0502020204030204" pitchFamily="34" charset="0"/>
                <a:cs typeface="Times New Roman" panose="02020603050405020304" pitchFamily="18" charset="0"/>
              </a:rPr>
              <a:t>Subsuperficial</a:t>
            </a:r>
            <a:r>
              <a:rPr lang="es-MX" sz="1200" dirty="0">
                <a:latin typeface="Times New Roman" panose="02020603050405020304" pitchFamily="18" charset="0"/>
                <a:ea typeface="Calibri" panose="020F0502020204030204" pitchFamily="34" charset="0"/>
                <a:cs typeface="Times New Roman" panose="02020603050405020304" pitchFamily="18" charset="0"/>
              </a:rPr>
              <a:t> Subtropical) y AIP (Agua Intermedia del Pacífico)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3"/>
          <a:stretch>
            <a:fillRect/>
          </a:stretch>
        </p:blipFill>
        <p:spPr>
          <a:xfrm>
            <a:off x="689212" y="5025509"/>
            <a:ext cx="5270935" cy="3826940"/>
          </a:xfrm>
          <a:prstGeom prst="rect">
            <a:avLst/>
          </a:prstGeom>
        </p:spPr>
      </p:pic>
    </p:spTree>
    <p:extLst>
      <p:ext uri="{BB962C8B-B14F-4D97-AF65-F5344CB8AC3E}">
        <p14:creationId xmlns:p14="http://schemas.microsoft.com/office/powerpoint/2010/main" val="3925922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23080" y="738159"/>
            <a:ext cx="5895832" cy="461665"/>
          </a:xfrm>
          <a:prstGeom prst="rect">
            <a:avLst/>
          </a:prstGeom>
        </p:spPr>
        <p:txBody>
          <a:bodyPr wrap="square">
            <a:spAutoFit/>
          </a:bodyPr>
          <a:lstStyle/>
          <a:p>
            <a:pPr marL="228600" indent="-228600">
              <a:buFont typeface="+mj-lt"/>
              <a:buAutoNum type="alphaLcParenR"/>
            </a:pPr>
            <a:r>
              <a:rPr lang="es-MX" sz="1200" dirty="0">
                <a:latin typeface="Times New Roman" panose="02020603050405020304" pitchFamily="18" charset="0"/>
                <a:ea typeface="Calibri" panose="020F0502020204030204" pitchFamily="34" charset="0"/>
              </a:rPr>
              <a:t>En los perfiles verticales de temperatura y salinidad, ubique donde se encontrarían dichas masas de agua?</a:t>
            </a:r>
            <a:endParaRPr lang="es-MX" dirty="0"/>
          </a:p>
        </p:txBody>
      </p:sp>
      <p:grpSp>
        <p:nvGrpSpPr>
          <p:cNvPr id="23" name="Grupo 22"/>
          <p:cNvGrpSpPr/>
          <p:nvPr/>
        </p:nvGrpSpPr>
        <p:grpSpPr>
          <a:xfrm>
            <a:off x="564586" y="1199824"/>
            <a:ext cx="5612820" cy="7944176"/>
            <a:chOff x="564586" y="1199824"/>
            <a:chExt cx="5612820" cy="7944176"/>
          </a:xfrm>
        </p:grpSpPr>
        <p:pic>
          <p:nvPicPr>
            <p:cNvPr id="22" name="Imagen 21"/>
            <p:cNvPicPr>
              <a:picLocks noChangeAspect="1"/>
            </p:cNvPicPr>
            <p:nvPr/>
          </p:nvPicPr>
          <p:blipFill rotWithShape="1">
            <a:blip r:embed="rId3"/>
            <a:srcRect t="3999"/>
            <a:stretch/>
          </p:blipFill>
          <p:spPr>
            <a:xfrm>
              <a:off x="564586" y="1419367"/>
              <a:ext cx="5612820" cy="7724633"/>
            </a:xfrm>
            <a:prstGeom prst="rect">
              <a:avLst/>
            </a:prstGeom>
          </p:spPr>
        </p:pic>
        <p:sp>
          <p:nvSpPr>
            <p:cNvPr id="25" name="Rectángulo 24"/>
            <p:cNvSpPr/>
            <p:nvPr/>
          </p:nvSpPr>
          <p:spPr>
            <a:xfrm>
              <a:off x="2984548" y="1199824"/>
              <a:ext cx="1455283" cy="307777"/>
            </a:xfrm>
            <a:prstGeom prst="rect">
              <a:avLst/>
            </a:prstGeom>
          </p:spPr>
          <p:txBody>
            <a:bodyPr wrap="square">
              <a:spAutoFit/>
            </a:bodyPr>
            <a:lstStyle/>
            <a:p>
              <a:r>
                <a:rPr lang="es-MX" sz="1400" dirty="0" smtClean="0">
                  <a:latin typeface="Times New Roman" panose="02020603050405020304" pitchFamily="18" charset="0"/>
                  <a:cs typeface="Times New Roman" panose="02020603050405020304" pitchFamily="18" charset="0"/>
                </a:rPr>
                <a:t>Salinidad</a:t>
              </a:r>
              <a:endParaRPr lang="es-MX" sz="1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37951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18616" y="631571"/>
            <a:ext cx="5950424" cy="517065"/>
          </a:xfrm>
          <a:prstGeom prst="rect">
            <a:avLst/>
          </a:prstGeom>
        </p:spPr>
        <p:txBody>
          <a:bodyPr wrap="square">
            <a:spAutoFit/>
          </a:bodyPr>
          <a:lstStyle/>
          <a:p>
            <a:pPr marL="342900" lvl="0" indent="-342900">
              <a:lnSpc>
                <a:spcPct val="115000"/>
              </a:lnSpc>
              <a:spcAft>
                <a:spcPts val="1000"/>
              </a:spcAft>
              <a:buFont typeface="+mj-lt"/>
              <a:buAutoNum type="alphaLcParenR"/>
            </a:pPr>
            <a:r>
              <a:rPr lang="es-MX" sz="1200" dirty="0">
                <a:latin typeface="Times New Roman" panose="02020603050405020304" pitchFamily="18" charset="0"/>
                <a:ea typeface="Calibri" panose="020F0502020204030204" pitchFamily="34" charset="0"/>
                <a:cs typeface="Times New Roman" panose="02020603050405020304" pitchFamily="18" charset="0"/>
              </a:rPr>
              <a:t>Que diferencias observa, en cuanto a las masas de agua en las diferentes fechas de colecta y a qué pueden deberse?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518616" y="2685322"/>
            <a:ext cx="5800297" cy="1410643"/>
          </a:xfrm>
          <a:prstGeom prst="rect">
            <a:avLst/>
          </a:prstGeom>
        </p:spPr>
        <p:txBody>
          <a:bodyPr wrap="square">
            <a:spAutoFit/>
          </a:bodyPr>
          <a:lstStyle/>
          <a:p>
            <a:pPr>
              <a:lnSpc>
                <a:spcPct val="115000"/>
              </a:lnSpc>
              <a:spcAft>
                <a:spcPts val="1000"/>
              </a:spcAft>
            </a:pPr>
            <a:r>
              <a:rPr lang="es-MX" sz="1200" dirty="0">
                <a:latin typeface="Times New Roman" panose="02020603050405020304" pitchFamily="18" charset="0"/>
                <a:ea typeface="Calibri" panose="020F0502020204030204" pitchFamily="34" charset="0"/>
                <a:cs typeface="Times New Roman" panose="02020603050405020304" pitchFamily="18" charset="0"/>
              </a:rPr>
              <a:t>5-. Con el siguiente grafico T-S de las masas de agua en el Golfo de México y los datos proporcionados por la profesora, de datos de temperatura y salinidad de varias estaciones en la parte sur del GM. </a:t>
            </a: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lphaLcParenR"/>
            </a:pPr>
            <a:r>
              <a:rPr lang="es-MX" sz="1200" dirty="0">
                <a:latin typeface="Times New Roman" panose="02020603050405020304" pitchFamily="18" charset="0"/>
                <a:ea typeface="Calibri" panose="020F0502020204030204" pitchFamily="34" charset="0"/>
                <a:cs typeface="Times New Roman" panose="02020603050405020304" pitchFamily="18" charset="0"/>
              </a:rPr>
              <a:t>Realice un gráfico TS y b) Identifique las masas de agua en el gráfico que obtenga. </a:t>
            </a: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MX" sz="1200" dirty="0">
                <a:latin typeface="Times New Roman" panose="02020603050405020304" pitchFamily="18"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a:blip r:embed="rId2"/>
          <a:stretch>
            <a:fillRect/>
          </a:stretch>
        </p:blipFill>
        <p:spPr>
          <a:xfrm>
            <a:off x="959145" y="4095965"/>
            <a:ext cx="4639458" cy="4377307"/>
          </a:xfrm>
          <a:prstGeom prst="rect">
            <a:avLst/>
          </a:prstGeom>
        </p:spPr>
      </p:pic>
    </p:spTree>
    <p:extLst>
      <p:ext uri="{BB962C8B-B14F-4D97-AF65-F5344CB8AC3E}">
        <p14:creationId xmlns:p14="http://schemas.microsoft.com/office/powerpoint/2010/main" val="76599984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792</TotalTime>
  <Words>1136</Words>
  <Application>Microsoft Office PowerPoint</Application>
  <PresentationFormat>Carta (216 x 279 mm)</PresentationFormat>
  <Paragraphs>199</Paragraphs>
  <Slides>8</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X</dc:creator>
  <cp:lastModifiedBy>X</cp:lastModifiedBy>
  <cp:revision>35</cp:revision>
  <dcterms:created xsi:type="dcterms:W3CDTF">2020-04-22T15:36:30Z</dcterms:created>
  <dcterms:modified xsi:type="dcterms:W3CDTF">2020-05-25T17:10:07Z</dcterms:modified>
</cp:coreProperties>
</file>