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showGuides="1">
      <p:cViewPr>
        <p:scale>
          <a:sx n="106" d="100"/>
          <a:sy n="106" d="100"/>
        </p:scale>
        <p:origin x="780" y="-49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27CEA-5B62-4CE0-8635-0F8D031479BD}" type="datetimeFigureOut">
              <a:rPr lang="es-MX" smtClean="0"/>
              <a:t>17/06/2020</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44E6D-DD61-442D-8D72-0EF05639F790}" type="slidenum">
              <a:rPr lang="es-MX" smtClean="0"/>
              <a:t>‹Nº›</a:t>
            </a:fld>
            <a:endParaRPr lang="es-MX"/>
          </a:p>
        </p:txBody>
      </p:sp>
    </p:spTree>
    <p:extLst>
      <p:ext uri="{BB962C8B-B14F-4D97-AF65-F5344CB8AC3E}">
        <p14:creationId xmlns:p14="http://schemas.microsoft.com/office/powerpoint/2010/main" val="14889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Pueden escoger la variable que quieran y el </a:t>
            </a:r>
            <a:r>
              <a:rPr lang="es-MX" dirty="0" err="1" smtClean="0"/>
              <a:t>tansecto</a:t>
            </a:r>
            <a:r>
              <a:rPr lang="es-MX" dirty="0" smtClean="0"/>
              <a:t> que gusten</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4</a:t>
            </a:fld>
            <a:endParaRPr lang="es-MX"/>
          </a:p>
        </p:txBody>
      </p:sp>
    </p:spTree>
    <p:extLst>
      <p:ext uri="{BB962C8B-B14F-4D97-AF65-F5344CB8AC3E}">
        <p14:creationId xmlns:p14="http://schemas.microsoft.com/office/powerpoint/2010/main" val="84885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 Mol (mol) = Peso molecular (o atómico) expresado en gramos. </a:t>
            </a:r>
            <a:r>
              <a:rPr lang="es-MX" sz="1200" b="0" i="0" kern="1200" dirty="0" smtClean="0">
                <a:solidFill>
                  <a:schemeClr val="tx1"/>
                </a:solidFill>
                <a:effectLst/>
                <a:latin typeface="+mn-lt"/>
                <a:ea typeface="+mn-ea"/>
                <a:cs typeface="+mn-cs"/>
              </a:rPr>
              <a:t>La conversión de miligramos por litro (mg/L) a </a:t>
            </a:r>
            <a:r>
              <a:rPr lang="es-MX" sz="1200" b="0" i="0" kern="1200" dirty="0" err="1" smtClean="0">
                <a:solidFill>
                  <a:schemeClr val="tx1"/>
                </a:solidFill>
                <a:effectLst/>
                <a:latin typeface="+mn-lt"/>
                <a:ea typeface="+mn-ea"/>
                <a:cs typeface="+mn-cs"/>
              </a:rPr>
              <a:t>milimoles</a:t>
            </a:r>
            <a:r>
              <a:rPr lang="es-MX" sz="1200" b="0" i="0" kern="1200" dirty="0" smtClean="0">
                <a:solidFill>
                  <a:schemeClr val="tx1"/>
                </a:solidFill>
                <a:effectLst/>
                <a:latin typeface="+mn-lt"/>
                <a:ea typeface="+mn-ea"/>
                <a:cs typeface="+mn-cs"/>
              </a:rPr>
              <a:t> por litro (</a:t>
            </a:r>
            <a:r>
              <a:rPr lang="es-MX" sz="1200" b="0" i="0" kern="1200" dirty="0" err="1" smtClean="0">
                <a:solidFill>
                  <a:schemeClr val="tx1"/>
                </a:solidFill>
                <a:effectLst/>
                <a:latin typeface="+mn-lt"/>
                <a:ea typeface="+mn-ea"/>
                <a:cs typeface="+mn-cs"/>
              </a:rPr>
              <a:t>mmol</a:t>
            </a:r>
            <a:r>
              <a:rPr lang="es-MX" sz="1200" b="0" i="0" kern="1200" dirty="0" smtClean="0">
                <a:solidFill>
                  <a:schemeClr val="tx1"/>
                </a:solidFill>
                <a:effectLst/>
                <a:latin typeface="+mn-lt"/>
                <a:ea typeface="+mn-ea"/>
                <a:cs typeface="+mn-cs"/>
              </a:rPr>
              <a:t>(</a:t>
            </a:r>
            <a:r>
              <a:rPr lang="es-MX" sz="1200" b="0" i="0" kern="1200" dirty="0" err="1" smtClean="0">
                <a:solidFill>
                  <a:schemeClr val="tx1"/>
                </a:solidFill>
                <a:effectLst/>
                <a:latin typeface="+mn-lt"/>
                <a:ea typeface="+mn-ea"/>
                <a:cs typeface="+mn-cs"/>
              </a:rPr>
              <a:t>mM</a:t>
            </a:r>
            <a:r>
              <a:rPr lang="es-MX" sz="1200" b="0" i="0" kern="1200" dirty="0" smtClean="0">
                <a:solidFill>
                  <a:schemeClr val="tx1"/>
                </a:solidFill>
                <a:effectLst/>
                <a:latin typeface="+mn-lt"/>
                <a:ea typeface="+mn-ea"/>
                <a:cs typeface="+mn-cs"/>
              </a:rPr>
              <a:t>)/L) establece el peso molecular de una sustancia en un litro. Un gramo (g) mide el peso absoluto de una masa. Un miligramo es una unidad de medida que representa 1/1000 de 1 g. Así, en 1000 mg es 1g. Un </a:t>
            </a:r>
            <a:r>
              <a:rPr lang="es-MX" sz="1200" b="0" i="0" kern="1200" dirty="0" err="1" smtClean="0">
                <a:solidFill>
                  <a:schemeClr val="tx1"/>
                </a:solidFill>
                <a:effectLst/>
                <a:latin typeface="+mn-lt"/>
                <a:ea typeface="+mn-ea"/>
                <a:cs typeface="+mn-cs"/>
              </a:rPr>
              <a:t>mmol</a:t>
            </a:r>
            <a:r>
              <a:rPr lang="es-MX" sz="1200" b="0" i="0" kern="1200" dirty="0" smtClean="0">
                <a:solidFill>
                  <a:schemeClr val="tx1"/>
                </a:solidFill>
                <a:effectLst/>
                <a:latin typeface="+mn-lt"/>
                <a:ea typeface="+mn-ea"/>
                <a:cs typeface="+mn-cs"/>
              </a:rPr>
              <a:t> mide la cantidad de una sustancia química o en una masa. A la inversa, 1 </a:t>
            </a:r>
            <a:r>
              <a:rPr lang="es-MX" sz="1200" b="0" i="0" kern="1200" dirty="0" err="1" smtClean="0">
                <a:solidFill>
                  <a:schemeClr val="tx1"/>
                </a:solidFill>
                <a:effectLst/>
                <a:latin typeface="+mn-lt"/>
                <a:ea typeface="+mn-ea"/>
                <a:cs typeface="+mn-cs"/>
              </a:rPr>
              <a:t>mmol</a:t>
            </a:r>
            <a:r>
              <a:rPr lang="es-MX" sz="1200" b="0" i="0" kern="1200" dirty="0" smtClean="0">
                <a:solidFill>
                  <a:schemeClr val="tx1"/>
                </a:solidFill>
                <a:effectLst/>
                <a:latin typeface="+mn-lt"/>
                <a:ea typeface="+mn-ea"/>
                <a:cs typeface="+mn-cs"/>
              </a:rPr>
              <a:t> representa 1/1000 de 1 mol. Por lo tanto, son 1000mmol en 1 mol. La conversión de miligramos por litro (mg/L) en </a:t>
            </a:r>
            <a:r>
              <a:rPr lang="es-MX" sz="1200" b="0" i="0" kern="1200" dirty="0" err="1" smtClean="0">
                <a:solidFill>
                  <a:schemeClr val="tx1"/>
                </a:solidFill>
                <a:effectLst/>
                <a:latin typeface="+mn-lt"/>
                <a:ea typeface="+mn-ea"/>
                <a:cs typeface="+mn-cs"/>
              </a:rPr>
              <a:t>milimoles</a:t>
            </a:r>
            <a:r>
              <a:rPr lang="es-MX" sz="1200" b="0" i="0" kern="1200" dirty="0" smtClean="0">
                <a:solidFill>
                  <a:schemeClr val="tx1"/>
                </a:solidFill>
                <a:effectLst/>
                <a:latin typeface="+mn-lt"/>
                <a:ea typeface="+mn-ea"/>
                <a:cs typeface="+mn-cs"/>
              </a:rPr>
              <a:t> por litro requiere completar un cálculo basado en la información que tienes por miligramos totales y el peso molecular del producto químico sujeto.</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7</a:t>
            </a:fld>
            <a:endParaRPr lang="es-MX"/>
          </a:p>
        </p:txBody>
      </p:sp>
    </p:spTree>
    <p:extLst>
      <p:ext uri="{BB962C8B-B14F-4D97-AF65-F5344CB8AC3E}">
        <p14:creationId xmlns:p14="http://schemas.microsoft.com/office/powerpoint/2010/main" val="284214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17/06/2020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12354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17/06/2020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16392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17/06/2020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52226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17/06/2020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4811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8DAA4D-BBAD-4413-A971-2FC9D6CA0F62}" type="datetimeFigureOut">
              <a:rPr lang="es-MX" smtClean="0"/>
              <a:t>17/06/2020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99998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8DAA4D-BBAD-4413-A971-2FC9D6CA0F62}" type="datetimeFigureOut">
              <a:rPr lang="es-MX" smtClean="0"/>
              <a:t>17/06/2020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69780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8DAA4D-BBAD-4413-A971-2FC9D6CA0F62}" type="datetimeFigureOut">
              <a:rPr lang="es-MX" smtClean="0"/>
              <a:t>17/06/2020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5523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8DAA4D-BBAD-4413-A971-2FC9D6CA0F62}" type="datetimeFigureOut">
              <a:rPr lang="es-MX" smtClean="0"/>
              <a:t>17/06/2020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94478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AA4D-BBAD-4413-A971-2FC9D6CA0F62}" type="datetimeFigureOut">
              <a:rPr lang="es-MX" smtClean="0"/>
              <a:t>17/06/2020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3007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17/06/2020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7087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17/06/2020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03971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C8DAA4D-BBAD-4413-A971-2FC9D6CA0F62}" type="datetimeFigureOut">
              <a:rPr lang="es-MX" smtClean="0"/>
              <a:t>17/06/2020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6407CB4-C495-4A99-8232-CAE7DD0B4813}" type="slidenum">
              <a:rPr lang="es-MX" smtClean="0"/>
              <a:t>‹Nº›</a:t>
            </a:fld>
            <a:endParaRPr lang="es-MX"/>
          </a:p>
        </p:txBody>
      </p:sp>
    </p:spTree>
    <p:extLst>
      <p:ext uri="{BB962C8B-B14F-4D97-AF65-F5344CB8AC3E}">
        <p14:creationId xmlns:p14="http://schemas.microsoft.com/office/powerpoint/2010/main" val="2689266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93966" y="522740"/>
            <a:ext cx="30700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Laboratorio de Oceanografía</a:t>
            </a: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algn="ctr"/>
            <a:r>
              <a:rPr lang="es-MX" b="1" dirty="0">
                <a:latin typeface="Times New Roman" panose="02020603050405020304" pitchFamily="18" charset="0"/>
                <a:ea typeface="Calibri" panose="020F0502020204030204" pitchFamily="34" charset="0"/>
                <a:cs typeface="Times New Roman" panose="02020603050405020304" pitchFamily="18" charset="0"/>
              </a:rPr>
              <a:t>Práctica 6. Nutrientes</a:t>
            </a:r>
          </a:p>
        </p:txBody>
      </p:sp>
      <p:sp>
        <p:nvSpPr>
          <p:cNvPr id="5" name="Rectángulo 4"/>
          <p:cNvSpPr/>
          <p:nvPr/>
        </p:nvSpPr>
        <p:spPr>
          <a:xfrm>
            <a:off x="520700" y="1430304"/>
            <a:ext cx="58166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MX" sz="1400" b="1" dirty="0" smtClean="0">
                <a:latin typeface="Times New Roman" panose="02020603050405020304" pitchFamily="18" charset="0"/>
                <a:ea typeface="Calibri" panose="020F0502020204030204" pitchFamily="34" charset="0"/>
                <a:cs typeface="Times New Roman" panose="02020603050405020304" pitchFamily="18" charset="0"/>
              </a:rPr>
              <a:t>Introducción: </a:t>
            </a:r>
          </a:p>
          <a:p>
            <a:r>
              <a:rPr lang="es-MX" sz="1200" dirty="0">
                <a:latin typeface="Times New Roman" panose="02020603050405020304" pitchFamily="18" charset="0"/>
                <a:cs typeface="Times New Roman" panose="02020603050405020304" pitchFamily="18" charset="0"/>
              </a:rPr>
              <a:t>La materia orgánica de los organismos vivos está compuesta de cantidades variables de carbono, hidrógeno y oxígeno. Posee además, cantidades menores de nitrógeno y fósforo y trazas de azufre y elementos minerales, como hierro, magnesio, zinc etc., los cuales también requiere para su crecimiento. El fitoplancton realiza la fotosíntesis de materia orgánica en la capa superficial bien iluminada (sobre los 50 a100 m), donde la radiación solar provee la energía necesaria para este proceso. Durante la fotosíntesis, el fitoplancton utiliza anhídrido carbónico y agua, que le proveen el carbono, hidrógeno y oxígeno de su estructura orgánica, requiriendo además de nitrógeno, fósforo y sílice, por lo cual a estos elementos también se les denomina nutrientes. Estos elementos pertenecen a los .elementos menores, y debido a sus bajas concentraciones en el agua de mar, pueden llegar a limitar la realización de la fotosíntesis y por lo tanto el crecimiento del fitoplancton, de allí que también se les denomina elementos </a:t>
            </a:r>
            <a:r>
              <a:rPr lang="es-MX" sz="1200" dirty="0" err="1">
                <a:latin typeface="Times New Roman" panose="02020603050405020304" pitchFamily="18" charset="0"/>
                <a:cs typeface="Times New Roman" panose="02020603050405020304" pitchFamily="18" charset="0"/>
              </a:rPr>
              <a:t>biolimitantes</a:t>
            </a:r>
            <a:r>
              <a:rPr lang="es-MX" sz="1200" dirty="0">
                <a:latin typeface="Times New Roman" panose="02020603050405020304" pitchFamily="18" charset="0"/>
                <a:cs typeface="Times New Roman" panose="02020603050405020304" pitchFamily="18" charset="0"/>
              </a:rPr>
              <a:t>. Los elementos </a:t>
            </a:r>
            <a:r>
              <a:rPr lang="es-MX" sz="1200" dirty="0" err="1">
                <a:latin typeface="Times New Roman" panose="02020603050405020304" pitchFamily="18" charset="0"/>
                <a:cs typeface="Times New Roman" panose="02020603050405020304" pitchFamily="18" charset="0"/>
              </a:rPr>
              <a:t>biolimitantes</a:t>
            </a:r>
            <a:r>
              <a:rPr lang="es-MX" sz="1200" dirty="0">
                <a:latin typeface="Times New Roman" panose="02020603050405020304" pitchFamily="18" charset="0"/>
                <a:cs typeface="Times New Roman" panose="02020603050405020304" pitchFamily="18" charset="0"/>
              </a:rPr>
              <a:t> tienen concentraciones bajas en las aguas superficiales y más altas en las aguas profundas.</a:t>
            </a:r>
          </a:p>
          <a:p>
            <a:r>
              <a:rPr lang="es-MX" sz="1200" dirty="0">
                <a:latin typeface="Times New Roman" panose="02020603050405020304" pitchFamily="18" charset="0"/>
                <a:cs typeface="Times New Roman" panose="02020603050405020304" pitchFamily="18" charset="0"/>
              </a:rPr>
              <a:t>Gran cantidad de estos nutrientes pueden provenir del aporte fluvial, del realizado por las aguas subterráneas, a través de la atmosfera o por turbulencia. Todos ellos tienen ciclos </a:t>
            </a:r>
            <a:r>
              <a:rPr lang="es-MX" sz="1200" dirty="0" err="1">
                <a:latin typeface="Times New Roman" panose="02020603050405020304" pitchFamily="18" charset="0"/>
                <a:cs typeface="Times New Roman" panose="02020603050405020304" pitchFamily="18" charset="0"/>
              </a:rPr>
              <a:t>biogeo</a:t>
            </a:r>
            <a:r>
              <a:rPr lang="es-MX" sz="1200" dirty="0">
                <a:latin typeface="Times New Roman" panose="02020603050405020304" pitchFamily="18" charset="0"/>
                <a:cs typeface="Times New Roman" panose="02020603050405020304" pitchFamily="18" charset="0"/>
              </a:rPr>
              <a:t>-químicos complejos que presentan cambios en el estado de oxidación, su depósito sedimentario o gaseoso y la forma de sus sales.</a:t>
            </a:r>
          </a:p>
          <a:p>
            <a:r>
              <a:rPr lang="es-MX" sz="1200" dirty="0">
                <a:latin typeface="Times New Roman" panose="02020603050405020304" pitchFamily="18" charset="0"/>
                <a:cs typeface="Times New Roman" panose="02020603050405020304" pitchFamily="18" charset="0"/>
              </a:rPr>
              <a:t>Para su evaluación se utilizan, para la mayoría de ellos, métodos colorimétricos, donde a través de estándares y dilución de estos se obtienen curvas de concentración con las cuales se compara los valores obtenidos de muestras de ambientes naturales.</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534987" y="7709694"/>
            <a:ext cx="5816600" cy="732508"/>
          </a:xfrm>
          <a:prstGeom prst="rect">
            <a:avLst/>
          </a:prstGeom>
        </p:spPr>
        <p:txBody>
          <a:bodyPr wrap="square">
            <a:spAutoFit/>
          </a:bodyPr>
          <a:lstStyle/>
          <a:p>
            <a:pPr lvl="0" algn="just" eaLnBrk="0" fontAlgn="base" hangingPunct="0">
              <a:spcBef>
                <a:spcPct val="0"/>
              </a:spcBef>
              <a:spcAft>
                <a:spcPct val="0"/>
              </a:spcAft>
            </a:pPr>
            <a:r>
              <a:rPr lang="es-MX"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Objetivo</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s-MX" sz="1200" dirty="0">
                <a:latin typeface="Times New Roman" panose="02020603050405020304" pitchFamily="18" charset="0"/>
                <a:cs typeface="Times New Roman" panose="02020603050405020304" pitchFamily="18" charset="0"/>
              </a:rPr>
              <a:t>Que el alumno se familiarice con los principales nutrientes en el ambiente marino y las concentraciones de estos en los mares </a:t>
            </a:r>
            <a:r>
              <a:rPr lang="es-MX" sz="1200" dirty="0" err="1">
                <a:latin typeface="Times New Roman" panose="02020603050405020304" pitchFamily="18" charset="0"/>
                <a:cs typeface="Times New Roman" panose="02020603050405020304" pitchFamily="18" charset="0"/>
              </a:rPr>
              <a:t>mexicanos</a:t>
            </a:r>
            <a:r>
              <a:rPr lang="es-MX" sz="1200" dirty="0" err="1" smtClean="0">
                <a:latin typeface="Times New Roman" panose="02020603050405020304" pitchFamily="18" charset="0"/>
                <a:cs typeface="Times New Roman" panose="02020603050405020304" pitchFamily="18" charset="0"/>
              </a:rPr>
              <a:t>s</a:t>
            </a:r>
            <a:r>
              <a:rPr lang="es-MX" sz="1200" dirty="0" smtClean="0">
                <a:latin typeface="Times New Roman" panose="02020603050405020304" pitchFamily="18" charset="0"/>
                <a:cs typeface="Times New Roman" panose="02020603050405020304" pitchFamily="18" charset="0"/>
              </a:rPr>
              <a:t>.</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375919" y="5509419"/>
            <a:ext cx="1724025" cy="2200275"/>
          </a:xfrm>
          <a:prstGeom prst="rect">
            <a:avLst/>
          </a:prstGeom>
        </p:spPr>
      </p:pic>
    </p:spTree>
    <p:extLst>
      <p:ext uri="{BB962C8B-B14F-4D97-AF65-F5344CB8AC3E}">
        <p14:creationId xmlns:p14="http://schemas.microsoft.com/office/powerpoint/2010/main" val="49200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7882" y="498683"/>
            <a:ext cx="5782236" cy="517065"/>
          </a:xfrm>
          <a:prstGeom prst="rect">
            <a:avLst/>
          </a:prstGeom>
        </p:spPr>
        <p:txBody>
          <a:bodyPr wrap="square">
            <a:spAutoFit/>
          </a:bodyPr>
          <a:lstStyle/>
          <a:p>
            <a:pPr lvl="0">
              <a:lnSpc>
                <a:spcPct val="115000"/>
              </a:lnSpc>
              <a:spcAft>
                <a:spcPts val="100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1. </a:t>
            </a:r>
            <a:r>
              <a:rPr lang="es-MX" sz="1200" dirty="0">
                <a:latin typeface="Times New Roman" panose="02020603050405020304" pitchFamily="18" charset="0"/>
                <a:cs typeface="Times New Roman" panose="02020603050405020304" pitchFamily="18" charset="0"/>
              </a:rPr>
              <a:t>De acuerdo a los datos de dos estaciones en el Pacífico tropical que podría decir de ellas con respecto a los nutrientes (µM/L). Dibuje el perfil de cada una de ellas</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27260961"/>
              </p:ext>
            </p:extLst>
          </p:nvPr>
        </p:nvGraphicFramePr>
        <p:xfrm>
          <a:off x="1664426" y="1395266"/>
          <a:ext cx="3010535" cy="2692908"/>
        </p:xfrm>
        <a:graphic>
          <a:graphicData uri="http://schemas.openxmlformats.org/drawingml/2006/table">
            <a:tbl>
              <a:tblPr firstRow="1" firstCol="1" bandRow="1"/>
              <a:tblGrid>
                <a:gridCol w="369570"/>
                <a:gridCol w="390525"/>
                <a:gridCol w="450215"/>
                <a:gridCol w="450215"/>
                <a:gridCol w="450215"/>
                <a:gridCol w="449580"/>
                <a:gridCol w="450215"/>
              </a:tblGrid>
              <a:tr h="169545">
                <a:tc>
                  <a:txBody>
                    <a:bodyPr/>
                    <a:lstStyle/>
                    <a:p>
                      <a:pPr algn="ctr">
                        <a:lnSpc>
                          <a:spcPct val="115000"/>
                        </a:lnSpc>
                        <a:spcAft>
                          <a:spcPts val="0"/>
                        </a:spcAft>
                      </a:pPr>
                      <a:r>
                        <a:rPr lang="es-MX" sz="1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t>
                      </a:r>
                      <a:r>
                        <a:rPr lang="es-MX"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SiO</a:t>
                      </a:r>
                      <a:r>
                        <a:rPr lang="es-MX" sz="1100" i="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a:t>
                      </a:r>
                      <a:r>
                        <a:rPr lang="es-MX" sz="1100" i="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s-MX" sz="1100" i="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s-MX" sz="1100" i="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s-MX" sz="1100" i="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r>
              <a:tr h="228600">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r>
              <a:tr h="228600">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8600">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228600">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38125">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238125">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38125">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238125">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38125">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r>
              <a:tr h="238125">
                <a:tc>
                  <a:txBody>
                    <a:bodyPr/>
                    <a:lstStyle/>
                    <a:p>
                      <a:pPr algn="ctr">
                        <a:lnSpc>
                          <a:spcPct val="115000"/>
                        </a:lnSpc>
                        <a:spcAft>
                          <a:spcPts val="0"/>
                        </a:spcAft>
                      </a:pPr>
                      <a:r>
                        <a:rPr lang="es-MX"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p:pic>
        <p:nvPicPr>
          <p:cNvPr id="7" name="Imagen 6"/>
          <p:cNvPicPr>
            <a:picLocks noChangeAspect="1"/>
          </p:cNvPicPr>
          <p:nvPr/>
        </p:nvPicPr>
        <p:blipFill>
          <a:blip r:embed="rId2"/>
          <a:stretch>
            <a:fillRect/>
          </a:stretch>
        </p:blipFill>
        <p:spPr>
          <a:xfrm>
            <a:off x="537882" y="4719290"/>
            <a:ext cx="3126076" cy="2712113"/>
          </a:xfrm>
          <a:prstGeom prst="rect">
            <a:avLst/>
          </a:prstGeom>
        </p:spPr>
      </p:pic>
      <p:pic>
        <p:nvPicPr>
          <p:cNvPr id="8" name="Imagen 7"/>
          <p:cNvPicPr>
            <a:picLocks noChangeAspect="1"/>
          </p:cNvPicPr>
          <p:nvPr/>
        </p:nvPicPr>
        <p:blipFill>
          <a:blip r:embed="rId3"/>
          <a:stretch>
            <a:fillRect/>
          </a:stretch>
        </p:blipFill>
        <p:spPr>
          <a:xfrm>
            <a:off x="3551830" y="4719290"/>
            <a:ext cx="3026391" cy="2625629"/>
          </a:xfrm>
          <a:prstGeom prst="rect">
            <a:avLst/>
          </a:prstGeom>
        </p:spPr>
      </p:pic>
      <p:sp>
        <p:nvSpPr>
          <p:cNvPr id="9" name="CuadroTexto 8"/>
          <p:cNvSpPr txBox="1"/>
          <p:nvPr/>
        </p:nvSpPr>
        <p:spPr>
          <a:xfrm>
            <a:off x="-2169320" y="4243105"/>
            <a:ext cx="2400456" cy="2585323"/>
          </a:xfrm>
          <a:prstGeom prst="rect">
            <a:avLst/>
          </a:prstGeom>
          <a:noFill/>
        </p:spPr>
        <p:txBody>
          <a:bodyPr wrap="square" rtlCol="0">
            <a:spAutoFit/>
          </a:bodyPr>
          <a:lstStyle/>
          <a:p>
            <a:r>
              <a:rPr lang="es-MX" dirty="0" smtClean="0"/>
              <a:t>Aquí les pongo un ejemplo de las gráficos solo con nitratos y amonio, tienen que graficar todas las variables para cada estación en la misma gráfica. Pueden hacerla a mano</a:t>
            </a:r>
            <a:endParaRPr lang="es-MX" dirty="0"/>
          </a:p>
        </p:txBody>
      </p:sp>
    </p:spTree>
    <p:extLst>
      <p:ext uri="{BB962C8B-B14F-4D97-AF65-F5344CB8AC3E}">
        <p14:creationId xmlns:p14="http://schemas.microsoft.com/office/powerpoint/2010/main" val="369807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4023" y="737317"/>
            <a:ext cx="5895833" cy="830997"/>
          </a:xfrm>
          <a:prstGeom prst="rect">
            <a:avLst/>
          </a:prstGeom>
        </p:spPr>
        <p:txBody>
          <a:bodyPr wrap="square">
            <a:spAutoFit/>
          </a:bodyPr>
          <a:lstStyle/>
          <a:p>
            <a:r>
              <a:rPr lang="es-MX" sz="1200" dirty="0">
                <a:latin typeface="Times New Roman" panose="02020603050405020304" pitchFamily="18" charset="0"/>
                <a:ea typeface="Calibri" panose="020F0502020204030204" pitchFamily="34" charset="0"/>
              </a:rPr>
              <a:t>2-. En las </a:t>
            </a:r>
            <a:r>
              <a:rPr lang="es-MX" sz="1200" dirty="0" smtClean="0">
                <a:latin typeface="Times New Roman" panose="02020603050405020304" pitchFamily="18" charset="0"/>
                <a:ea typeface="Calibri" panose="020F0502020204030204" pitchFamily="34" charset="0"/>
              </a:rPr>
              <a:t>siguientes </a:t>
            </a:r>
            <a:r>
              <a:rPr lang="es-MX" sz="1200" dirty="0">
                <a:latin typeface="Times New Roman" panose="02020603050405020304" pitchFamily="18" charset="0"/>
                <a:ea typeface="Calibri" panose="020F0502020204030204" pitchFamily="34" charset="0"/>
              </a:rPr>
              <a:t>figuras se observa la distribución vertical de las </a:t>
            </a:r>
            <a:r>
              <a:rPr lang="es-MX" sz="1200" dirty="0" smtClean="0">
                <a:latin typeface="Times New Roman" panose="02020603050405020304" pitchFamily="18" charset="0"/>
                <a:ea typeface="Calibri" panose="020F0502020204030204" pitchFamily="34" charset="0"/>
              </a:rPr>
              <a:t>concentraciones </a:t>
            </a:r>
            <a:r>
              <a:rPr lang="es-MX" sz="1200" dirty="0">
                <a:latin typeface="Times New Roman" panose="02020603050405020304" pitchFamily="18" charset="0"/>
                <a:ea typeface="Calibri" panose="020F0502020204030204" pitchFamily="34" charset="0"/>
              </a:rPr>
              <a:t>promedio de los nutrientes a lo largo de la columna de agua, frente a las costas de Colima. a) Identifique la </a:t>
            </a:r>
            <a:r>
              <a:rPr lang="es-MX" sz="1200" dirty="0" err="1">
                <a:latin typeface="Times New Roman" panose="02020603050405020304" pitchFamily="18" charset="0"/>
                <a:ea typeface="Calibri" panose="020F0502020204030204" pitchFamily="34" charset="0"/>
              </a:rPr>
              <a:t>nutriclina</a:t>
            </a:r>
            <a:r>
              <a:rPr lang="es-MX" sz="1200" dirty="0">
                <a:latin typeface="Times New Roman" panose="02020603050405020304" pitchFamily="18" charset="0"/>
                <a:ea typeface="Calibri" panose="020F0502020204030204" pitchFamily="34" charset="0"/>
              </a:rPr>
              <a:t> en cada una de ellas y b) Describa las diferencias y las posibles razones de estas</a:t>
            </a:r>
            <a:endParaRPr lang="es-MX" dirty="0"/>
          </a:p>
        </p:txBody>
      </p:sp>
      <p:pic>
        <p:nvPicPr>
          <p:cNvPr id="5" name="Imagen 4"/>
          <p:cNvPicPr>
            <a:picLocks noChangeAspect="1"/>
          </p:cNvPicPr>
          <p:nvPr/>
        </p:nvPicPr>
        <p:blipFill>
          <a:blip r:embed="rId2"/>
          <a:stretch>
            <a:fillRect/>
          </a:stretch>
        </p:blipFill>
        <p:spPr>
          <a:xfrm>
            <a:off x="804240" y="1568314"/>
            <a:ext cx="4730906" cy="3560373"/>
          </a:xfrm>
          <a:prstGeom prst="rect">
            <a:avLst/>
          </a:prstGeom>
        </p:spPr>
      </p:pic>
      <p:sp>
        <p:nvSpPr>
          <p:cNvPr id="6" name="CuadroTexto 5"/>
          <p:cNvSpPr txBox="1"/>
          <p:nvPr/>
        </p:nvSpPr>
        <p:spPr>
          <a:xfrm>
            <a:off x="-1932398" y="4976287"/>
            <a:ext cx="1911928" cy="2862322"/>
          </a:xfrm>
          <a:prstGeom prst="rect">
            <a:avLst/>
          </a:prstGeom>
          <a:noFill/>
        </p:spPr>
        <p:txBody>
          <a:bodyPr wrap="square" rtlCol="0">
            <a:spAutoFit/>
          </a:bodyPr>
          <a:lstStyle/>
          <a:p>
            <a:r>
              <a:rPr lang="es-MX" dirty="0" err="1" smtClean="0"/>
              <a:t>Nutriclína</a:t>
            </a:r>
            <a:r>
              <a:rPr lang="es-MX" dirty="0" smtClean="0"/>
              <a:t>, sería el intervalo donde la mayor parte de las variables de nutrientes tienen un cambio brusco y que generalmente coincide con la </a:t>
            </a:r>
            <a:r>
              <a:rPr lang="es-MX" dirty="0" err="1" smtClean="0"/>
              <a:t>termoclína</a:t>
            </a:r>
            <a:endParaRPr lang="es-MX" dirty="0"/>
          </a:p>
        </p:txBody>
      </p:sp>
    </p:spTree>
    <p:extLst>
      <p:ext uri="{BB962C8B-B14F-4D97-AF65-F5344CB8AC3E}">
        <p14:creationId xmlns:p14="http://schemas.microsoft.com/office/powerpoint/2010/main" val="63861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8614" y="634537"/>
            <a:ext cx="6045959" cy="1015663"/>
          </a:xfrm>
          <a:prstGeom prst="rect">
            <a:avLst/>
          </a:prstGeom>
        </p:spPr>
        <p:txBody>
          <a:bodyPr wrap="square">
            <a:spAutoFit/>
          </a:bodyPr>
          <a:lstStyle/>
          <a:p>
            <a:r>
              <a:rPr lang="es-MX" sz="1200" dirty="0">
                <a:latin typeface="Times New Roman" panose="02020603050405020304" pitchFamily="18" charset="0"/>
                <a:ea typeface="Calibri" panose="020F0502020204030204" pitchFamily="34" charset="0"/>
              </a:rPr>
              <a:t>3.- En la siguiente tabla se presentan los valores promedio de la concentración de nutrientes (µM), en cuatro </a:t>
            </a:r>
            <a:r>
              <a:rPr lang="es-MX" sz="1200" dirty="0" err="1">
                <a:latin typeface="Times New Roman" panose="02020603050405020304" pitchFamily="18" charset="0"/>
                <a:ea typeface="Calibri" panose="020F0502020204030204" pitchFamily="34" charset="0"/>
              </a:rPr>
              <a:t>transectos</a:t>
            </a:r>
            <a:r>
              <a:rPr lang="es-MX" sz="1200" dirty="0">
                <a:latin typeface="Times New Roman" panose="02020603050405020304" pitchFamily="18" charset="0"/>
                <a:ea typeface="Calibri" panose="020F0502020204030204" pitchFamily="34" charset="0"/>
              </a:rPr>
              <a:t> paralelos a la línea de costa. a) Identifique las diferencias entre estos, b) describa si hay alguna influencia de la costa y cual sería y c) haga </a:t>
            </a:r>
            <a:r>
              <a:rPr lang="es-MX" sz="1200" dirty="0" smtClean="0">
                <a:latin typeface="Times New Roman" panose="02020603050405020304" pitchFamily="18" charset="0"/>
                <a:ea typeface="Calibri" panose="020F0502020204030204" pitchFamily="34" charset="0"/>
              </a:rPr>
              <a:t>dos gráfico </a:t>
            </a:r>
            <a:r>
              <a:rPr lang="es-MX" sz="1200" dirty="0">
                <a:latin typeface="Times New Roman" panose="02020603050405020304" pitchFamily="18" charset="0"/>
                <a:ea typeface="Calibri" panose="020F0502020204030204" pitchFamily="34" charset="0"/>
              </a:rPr>
              <a:t>de </a:t>
            </a:r>
            <a:r>
              <a:rPr lang="es-MX" sz="1200" dirty="0" smtClean="0">
                <a:latin typeface="Times New Roman" panose="02020603050405020304" pitchFamily="18" charset="0"/>
                <a:ea typeface="Calibri" panose="020F0502020204030204" pitchFamily="34" charset="0"/>
              </a:rPr>
              <a:t>barras (con los valores promedio y desviación estándar) de un </a:t>
            </a:r>
            <a:r>
              <a:rPr lang="es-MX" sz="1200" dirty="0" err="1" smtClean="0">
                <a:latin typeface="Times New Roman" panose="02020603050405020304" pitchFamily="18" charset="0"/>
                <a:ea typeface="Calibri" panose="020F0502020204030204" pitchFamily="34" charset="0"/>
              </a:rPr>
              <a:t>transecto</a:t>
            </a:r>
            <a:r>
              <a:rPr lang="es-MX" sz="1200" dirty="0" smtClean="0">
                <a:latin typeface="Times New Roman" panose="02020603050405020304" pitchFamily="18" charset="0"/>
                <a:ea typeface="Calibri" panose="020F0502020204030204" pitchFamily="34" charset="0"/>
              </a:rPr>
              <a:t> </a:t>
            </a:r>
            <a:r>
              <a:rPr lang="es-MX" sz="1200" dirty="0">
                <a:latin typeface="Times New Roman" panose="02020603050405020304" pitchFamily="18" charset="0"/>
                <a:ea typeface="Calibri" panose="020F0502020204030204" pitchFamily="34" charset="0"/>
              </a:rPr>
              <a:t>por </a:t>
            </a:r>
            <a:r>
              <a:rPr lang="es-MX" sz="1200" dirty="0" smtClean="0">
                <a:latin typeface="Times New Roman" panose="02020603050405020304" pitchFamily="18" charset="0"/>
                <a:ea typeface="Calibri" panose="020F0502020204030204" pitchFamily="34" charset="0"/>
              </a:rPr>
              <a:t>épocas y entre </a:t>
            </a:r>
            <a:r>
              <a:rPr lang="es-MX" sz="1200" dirty="0" err="1" smtClean="0">
                <a:latin typeface="Times New Roman" panose="02020603050405020304" pitchFamily="18" charset="0"/>
                <a:ea typeface="Calibri" panose="020F0502020204030204" pitchFamily="34" charset="0"/>
              </a:rPr>
              <a:t>transecto</a:t>
            </a:r>
            <a:r>
              <a:rPr lang="es-MX" sz="1200" dirty="0" smtClean="0">
                <a:latin typeface="Times New Roman" panose="02020603050405020304" pitchFamily="18" charset="0"/>
                <a:ea typeface="Calibri" panose="020F0502020204030204" pitchFamily="34" charset="0"/>
              </a:rPr>
              <a:t> alejándose de la costa (ver ejemplos) </a:t>
            </a:r>
            <a:endParaRPr lang="es-MX" dirty="0"/>
          </a:p>
        </p:txBody>
      </p:sp>
      <p:pic>
        <p:nvPicPr>
          <p:cNvPr id="5" name="Imagen 4"/>
          <p:cNvPicPr/>
          <p:nvPr/>
        </p:nvPicPr>
        <p:blipFill rotWithShape="1">
          <a:blip r:embed="rId3">
            <a:extLst>
              <a:ext uri="{28A0092B-C50C-407E-A947-70E740481C1C}">
                <a14:useLocalDpi xmlns:a14="http://schemas.microsoft.com/office/drawing/2010/main" val="0"/>
              </a:ext>
            </a:extLst>
          </a:blip>
          <a:srcRect l="24205" t="31079" r="22289" b="17404"/>
          <a:stretch/>
        </p:blipFill>
        <p:spPr bwMode="auto">
          <a:xfrm>
            <a:off x="518614" y="1722234"/>
            <a:ext cx="5941695" cy="3215640"/>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4"/>
          <a:srcRect r="41344" b="49747"/>
          <a:stretch/>
        </p:blipFill>
        <p:spPr>
          <a:xfrm>
            <a:off x="144660" y="5512211"/>
            <a:ext cx="3164744" cy="2714410"/>
          </a:xfrm>
          <a:prstGeom prst="rect">
            <a:avLst/>
          </a:prstGeom>
        </p:spPr>
      </p:pic>
      <p:sp>
        <p:nvSpPr>
          <p:cNvPr id="9" name="Rectángulo 8"/>
          <p:cNvSpPr/>
          <p:nvPr/>
        </p:nvSpPr>
        <p:spPr>
          <a:xfrm>
            <a:off x="1108561" y="5940070"/>
            <a:ext cx="223935" cy="70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 name="Conector recto 2"/>
          <p:cNvCxnSpPr/>
          <p:nvPr/>
        </p:nvCxnSpPr>
        <p:spPr>
          <a:xfrm flipH="1">
            <a:off x="676925" y="5512211"/>
            <a:ext cx="1" cy="21548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H="1" flipV="1">
            <a:off x="676926" y="7667062"/>
            <a:ext cx="2555205" cy="82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72196" y="7667062"/>
            <a:ext cx="696666" cy="276999"/>
          </a:xfrm>
          <a:prstGeom prst="rect">
            <a:avLst/>
          </a:prstGeom>
          <a:noFill/>
        </p:spPr>
        <p:txBody>
          <a:bodyPr wrap="none" rtlCol="0">
            <a:spAutoFit/>
          </a:bodyPr>
          <a:lstStyle/>
          <a:p>
            <a:r>
              <a:rPr lang="es-MX" sz="1200" dirty="0" smtClean="0"/>
              <a:t>Invierno</a:t>
            </a:r>
            <a:endParaRPr lang="es-MX" sz="1200" dirty="0"/>
          </a:p>
        </p:txBody>
      </p:sp>
      <p:sp>
        <p:nvSpPr>
          <p:cNvPr id="13" name="CuadroTexto 12"/>
          <p:cNvSpPr txBox="1"/>
          <p:nvPr/>
        </p:nvSpPr>
        <p:spPr>
          <a:xfrm>
            <a:off x="1402920" y="7805561"/>
            <a:ext cx="815480" cy="276999"/>
          </a:xfrm>
          <a:prstGeom prst="rect">
            <a:avLst/>
          </a:prstGeom>
          <a:noFill/>
        </p:spPr>
        <p:txBody>
          <a:bodyPr wrap="none" rtlCol="0">
            <a:spAutoFit/>
          </a:bodyPr>
          <a:lstStyle/>
          <a:p>
            <a:r>
              <a:rPr lang="es-MX" sz="1200" dirty="0" smtClean="0"/>
              <a:t>Primavera</a:t>
            </a:r>
            <a:endParaRPr lang="es-MX" sz="1200" dirty="0"/>
          </a:p>
        </p:txBody>
      </p:sp>
      <p:sp>
        <p:nvSpPr>
          <p:cNvPr id="14" name="CuadroTexto 13"/>
          <p:cNvSpPr txBox="1"/>
          <p:nvPr/>
        </p:nvSpPr>
        <p:spPr>
          <a:xfrm>
            <a:off x="1976463" y="7675283"/>
            <a:ext cx="625877" cy="276999"/>
          </a:xfrm>
          <a:prstGeom prst="rect">
            <a:avLst/>
          </a:prstGeom>
          <a:noFill/>
        </p:spPr>
        <p:txBody>
          <a:bodyPr wrap="none" rtlCol="0">
            <a:spAutoFit/>
          </a:bodyPr>
          <a:lstStyle/>
          <a:p>
            <a:r>
              <a:rPr lang="es-MX" sz="1200" dirty="0" smtClean="0"/>
              <a:t>Verano</a:t>
            </a:r>
            <a:endParaRPr lang="es-MX" sz="1200" dirty="0"/>
          </a:p>
        </p:txBody>
      </p:sp>
      <p:sp>
        <p:nvSpPr>
          <p:cNvPr id="15" name="CuadroTexto 14"/>
          <p:cNvSpPr txBox="1"/>
          <p:nvPr/>
        </p:nvSpPr>
        <p:spPr>
          <a:xfrm>
            <a:off x="2575760" y="7822002"/>
            <a:ext cx="580736" cy="276999"/>
          </a:xfrm>
          <a:prstGeom prst="rect">
            <a:avLst/>
          </a:prstGeom>
          <a:noFill/>
        </p:spPr>
        <p:txBody>
          <a:bodyPr wrap="none" rtlCol="0">
            <a:spAutoFit/>
          </a:bodyPr>
          <a:lstStyle/>
          <a:p>
            <a:r>
              <a:rPr lang="es-MX" sz="1200" dirty="0" smtClean="0"/>
              <a:t>Otoño</a:t>
            </a:r>
            <a:endParaRPr lang="es-MX" sz="1200" dirty="0"/>
          </a:p>
        </p:txBody>
      </p:sp>
      <p:cxnSp>
        <p:nvCxnSpPr>
          <p:cNvPr id="18" name="Conector recto 17"/>
          <p:cNvCxnSpPr/>
          <p:nvPr/>
        </p:nvCxnSpPr>
        <p:spPr>
          <a:xfrm>
            <a:off x="1332496" y="6343976"/>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055597" y="631178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413711" y="6989850"/>
            <a:ext cx="263214" cy="276999"/>
          </a:xfrm>
          <a:prstGeom prst="rect">
            <a:avLst/>
          </a:prstGeom>
          <a:noFill/>
        </p:spPr>
        <p:txBody>
          <a:bodyPr wrap="none" rtlCol="0">
            <a:spAutoFit/>
          </a:bodyPr>
          <a:lstStyle/>
          <a:p>
            <a:r>
              <a:rPr lang="es-MX" sz="1200" dirty="0" smtClean="0"/>
              <a:t>1</a:t>
            </a:r>
            <a:endParaRPr lang="es-MX" sz="1200" dirty="0"/>
          </a:p>
        </p:txBody>
      </p:sp>
      <p:sp>
        <p:nvSpPr>
          <p:cNvPr id="23" name="CuadroTexto 22"/>
          <p:cNvSpPr txBox="1"/>
          <p:nvPr/>
        </p:nvSpPr>
        <p:spPr>
          <a:xfrm>
            <a:off x="407271" y="6451136"/>
            <a:ext cx="263214" cy="276999"/>
          </a:xfrm>
          <a:prstGeom prst="rect">
            <a:avLst/>
          </a:prstGeom>
          <a:noFill/>
        </p:spPr>
        <p:txBody>
          <a:bodyPr wrap="none" rtlCol="0">
            <a:spAutoFit/>
          </a:bodyPr>
          <a:lstStyle/>
          <a:p>
            <a:r>
              <a:rPr lang="es-MX" sz="1200" dirty="0" smtClean="0"/>
              <a:t>2</a:t>
            </a:r>
            <a:endParaRPr lang="es-MX" sz="1200" dirty="0"/>
          </a:p>
        </p:txBody>
      </p:sp>
      <p:sp>
        <p:nvSpPr>
          <p:cNvPr id="24" name="CuadroTexto 23"/>
          <p:cNvSpPr txBox="1"/>
          <p:nvPr/>
        </p:nvSpPr>
        <p:spPr>
          <a:xfrm>
            <a:off x="413711" y="5940070"/>
            <a:ext cx="263214" cy="276999"/>
          </a:xfrm>
          <a:prstGeom prst="rect">
            <a:avLst/>
          </a:prstGeom>
          <a:noFill/>
        </p:spPr>
        <p:txBody>
          <a:bodyPr wrap="none" rtlCol="0">
            <a:spAutoFit/>
          </a:bodyPr>
          <a:lstStyle/>
          <a:p>
            <a:r>
              <a:rPr lang="es-MX" sz="1200" dirty="0" smtClean="0"/>
              <a:t>3</a:t>
            </a:r>
            <a:endParaRPr lang="es-MX" sz="1200" dirty="0"/>
          </a:p>
        </p:txBody>
      </p:sp>
      <p:sp>
        <p:nvSpPr>
          <p:cNvPr id="26" name="CuadroTexto 25"/>
          <p:cNvSpPr txBox="1"/>
          <p:nvPr/>
        </p:nvSpPr>
        <p:spPr>
          <a:xfrm>
            <a:off x="790107" y="4947215"/>
            <a:ext cx="2621758" cy="461665"/>
          </a:xfrm>
          <a:prstGeom prst="rect">
            <a:avLst/>
          </a:prstGeom>
          <a:noFill/>
        </p:spPr>
        <p:txBody>
          <a:bodyPr wrap="square" rtlCol="0">
            <a:spAutoFit/>
          </a:bodyPr>
          <a:lstStyle/>
          <a:p>
            <a:r>
              <a:rPr lang="es-MX" sz="1200" dirty="0" smtClean="0"/>
              <a:t>Grafico NO</a:t>
            </a:r>
            <a:r>
              <a:rPr lang="es-MX" sz="1200" baseline="-25000" dirty="0" smtClean="0"/>
              <a:t>2</a:t>
            </a:r>
            <a:r>
              <a:rPr lang="es-MX" sz="1200" dirty="0" smtClean="0"/>
              <a:t>+NO</a:t>
            </a:r>
            <a:r>
              <a:rPr lang="es-MX" sz="1200" baseline="-25000" dirty="0" smtClean="0"/>
              <a:t>3</a:t>
            </a:r>
            <a:r>
              <a:rPr lang="es-MX" sz="1200" dirty="0" smtClean="0"/>
              <a:t> del </a:t>
            </a:r>
            <a:r>
              <a:rPr lang="es-MX" sz="1200" dirty="0" err="1" smtClean="0"/>
              <a:t>transecto</a:t>
            </a:r>
            <a:r>
              <a:rPr lang="es-MX" sz="1200" dirty="0" smtClean="0"/>
              <a:t> interno</a:t>
            </a:r>
          </a:p>
          <a:p>
            <a:r>
              <a:rPr lang="es-MX" sz="1200" dirty="0" smtClean="0"/>
              <a:t>entre épocas (línea azul)</a:t>
            </a:r>
            <a:endParaRPr lang="es-MX" sz="1200" dirty="0"/>
          </a:p>
        </p:txBody>
      </p:sp>
      <p:sp>
        <p:nvSpPr>
          <p:cNvPr id="29" name="Rectángulo 28"/>
          <p:cNvSpPr/>
          <p:nvPr/>
        </p:nvSpPr>
        <p:spPr>
          <a:xfrm>
            <a:off x="1654041" y="5669876"/>
            <a:ext cx="223935" cy="392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0" name="Conector recto 29"/>
          <p:cNvCxnSpPr/>
          <p:nvPr/>
        </p:nvCxnSpPr>
        <p:spPr>
          <a:xfrm>
            <a:off x="1877976" y="5935044"/>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594618" y="5877092"/>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2216975" y="6308693"/>
            <a:ext cx="223935" cy="416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5" name="Conector recto 34"/>
          <p:cNvCxnSpPr/>
          <p:nvPr/>
        </p:nvCxnSpPr>
        <p:spPr>
          <a:xfrm>
            <a:off x="2440910" y="6526265"/>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2164011" y="6500509"/>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2725771" y="5992530"/>
            <a:ext cx="223935" cy="54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8" name="Conector recto 37"/>
          <p:cNvCxnSpPr/>
          <p:nvPr/>
        </p:nvCxnSpPr>
        <p:spPr>
          <a:xfrm>
            <a:off x="2949706" y="6281768"/>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2672807" y="6256012"/>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ángulo 39"/>
          <p:cNvSpPr/>
          <p:nvPr/>
        </p:nvSpPr>
        <p:spPr>
          <a:xfrm>
            <a:off x="537429" y="8336392"/>
            <a:ext cx="5618671" cy="461665"/>
          </a:xfrm>
          <a:prstGeom prst="rect">
            <a:avLst/>
          </a:prstGeom>
          <a:noFill/>
        </p:spPr>
        <p:txBody>
          <a:bodyPr wrap="square" rtlCol="0">
            <a:spAutoFit/>
          </a:bodyPr>
          <a:lstStyle/>
          <a:p>
            <a:r>
              <a:rPr lang="es-MX" sz="1200" dirty="0" smtClean="0"/>
              <a:t>La </a:t>
            </a:r>
            <a:r>
              <a:rPr lang="es-MX" sz="1200" dirty="0"/>
              <a:t>raya roja es la media y la barra se forma sumando y restando la desviación estándar a la media</a:t>
            </a:r>
            <a:endParaRPr lang="es-MX" sz="1200" dirty="0"/>
          </a:p>
        </p:txBody>
      </p:sp>
      <p:pic>
        <p:nvPicPr>
          <p:cNvPr id="41" name="Imagen 40"/>
          <p:cNvPicPr>
            <a:picLocks noChangeAspect="1"/>
          </p:cNvPicPr>
          <p:nvPr/>
        </p:nvPicPr>
        <p:blipFill rotWithShape="1">
          <a:blip r:embed="rId4"/>
          <a:srcRect r="41344" b="49747"/>
          <a:stretch/>
        </p:blipFill>
        <p:spPr>
          <a:xfrm>
            <a:off x="3380431" y="5518650"/>
            <a:ext cx="3164744" cy="2714410"/>
          </a:xfrm>
          <a:prstGeom prst="rect">
            <a:avLst/>
          </a:prstGeom>
        </p:spPr>
      </p:pic>
      <p:sp>
        <p:nvSpPr>
          <p:cNvPr id="42" name="Rectángulo 41"/>
          <p:cNvSpPr/>
          <p:nvPr/>
        </p:nvSpPr>
        <p:spPr>
          <a:xfrm>
            <a:off x="5422416" y="5877093"/>
            <a:ext cx="223935" cy="466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3" name="Conector recto 42"/>
          <p:cNvCxnSpPr/>
          <p:nvPr/>
        </p:nvCxnSpPr>
        <p:spPr>
          <a:xfrm flipH="1">
            <a:off x="3912696" y="5518650"/>
            <a:ext cx="1" cy="21548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H="1" flipV="1">
            <a:off x="3912697" y="7673501"/>
            <a:ext cx="2555205" cy="82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4107967" y="7673501"/>
            <a:ext cx="643253" cy="276999"/>
          </a:xfrm>
          <a:prstGeom prst="rect">
            <a:avLst/>
          </a:prstGeom>
          <a:noFill/>
        </p:spPr>
        <p:txBody>
          <a:bodyPr wrap="none" rtlCol="0">
            <a:spAutoFit/>
          </a:bodyPr>
          <a:lstStyle/>
          <a:p>
            <a:r>
              <a:rPr lang="es-MX" sz="1200" dirty="0" smtClean="0"/>
              <a:t>Interno</a:t>
            </a:r>
            <a:endParaRPr lang="es-MX" sz="1200" dirty="0"/>
          </a:p>
        </p:txBody>
      </p:sp>
      <p:sp>
        <p:nvSpPr>
          <p:cNvPr id="46" name="CuadroTexto 45"/>
          <p:cNvSpPr txBox="1"/>
          <p:nvPr/>
        </p:nvSpPr>
        <p:spPr>
          <a:xfrm>
            <a:off x="4593257" y="7839781"/>
            <a:ext cx="885499" cy="276999"/>
          </a:xfrm>
          <a:prstGeom prst="rect">
            <a:avLst/>
          </a:prstGeom>
          <a:noFill/>
        </p:spPr>
        <p:txBody>
          <a:bodyPr wrap="none" rtlCol="0">
            <a:spAutoFit/>
          </a:bodyPr>
          <a:lstStyle/>
          <a:p>
            <a:r>
              <a:rPr lang="es-MX" sz="1200" dirty="0" err="1" smtClean="0"/>
              <a:t>Int</a:t>
            </a:r>
            <a:r>
              <a:rPr lang="es-MX" sz="1200" dirty="0" smtClean="0"/>
              <a:t>. Interno</a:t>
            </a:r>
            <a:endParaRPr lang="es-MX" sz="1200" dirty="0"/>
          </a:p>
        </p:txBody>
      </p:sp>
      <p:sp>
        <p:nvSpPr>
          <p:cNvPr id="47" name="CuadroTexto 46"/>
          <p:cNvSpPr txBox="1"/>
          <p:nvPr/>
        </p:nvSpPr>
        <p:spPr>
          <a:xfrm>
            <a:off x="5212234" y="7681722"/>
            <a:ext cx="911403" cy="276999"/>
          </a:xfrm>
          <a:prstGeom prst="rect">
            <a:avLst/>
          </a:prstGeom>
          <a:noFill/>
        </p:spPr>
        <p:txBody>
          <a:bodyPr wrap="none" rtlCol="0">
            <a:spAutoFit/>
          </a:bodyPr>
          <a:lstStyle/>
          <a:p>
            <a:r>
              <a:rPr lang="es-MX" sz="1200" dirty="0" err="1" smtClean="0"/>
              <a:t>Int</a:t>
            </a:r>
            <a:r>
              <a:rPr lang="es-MX" sz="1200" dirty="0" smtClean="0"/>
              <a:t>. Externo</a:t>
            </a:r>
            <a:endParaRPr lang="es-MX" sz="1200" dirty="0"/>
          </a:p>
        </p:txBody>
      </p:sp>
      <p:sp>
        <p:nvSpPr>
          <p:cNvPr id="48" name="CuadroTexto 47"/>
          <p:cNvSpPr txBox="1"/>
          <p:nvPr/>
        </p:nvSpPr>
        <p:spPr>
          <a:xfrm>
            <a:off x="5811531" y="7828441"/>
            <a:ext cx="669158" cy="276999"/>
          </a:xfrm>
          <a:prstGeom prst="rect">
            <a:avLst/>
          </a:prstGeom>
          <a:noFill/>
        </p:spPr>
        <p:txBody>
          <a:bodyPr wrap="none" rtlCol="0">
            <a:spAutoFit/>
          </a:bodyPr>
          <a:lstStyle/>
          <a:p>
            <a:r>
              <a:rPr lang="es-MX" sz="1200" dirty="0" smtClean="0"/>
              <a:t>Externo</a:t>
            </a:r>
            <a:endParaRPr lang="es-MX" sz="1200" dirty="0"/>
          </a:p>
        </p:txBody>
      </p:sp>
      <p:cxnSp>
        <p:nvCxnSpPr>
          <p:cNvPr id="49" name="Conector recto 48"/>
          <p:cNvCxnSpPr/>
          <p:nvPr/>
        </p:nvCxnSpPr>
        <p:spPr>
          <a:xfrm>
            <a:off x="5646351" y="6155495"/>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5369452" y="6123300"/>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CuadroTexto 50"/>
          <p:cNvSpPr txBox="1"/>
          <p:nvPr/>
        </p:nvSpPr>
        <p:spPr>
          <a:xfrm>
            <a:off x="3649482" y="6996289"/>
            <a:ext cx="263214" cy="276999"/>
          </a:xfrm>
          <a:prstGeom prst="rect">
            <a:avLst/>
          </a:prstGeom>
          <a:noFill/>
        </p:spPr>
        <p:txBody>
          <a:bodyPr wrap="none" rtlCol="0">
            <a:spAutoFit/>
          </a:bodyPr>
          <a:lstStyle/>
          <a:p>
            <a:r>
              <a:rPr lang="es-MX" sz="1200" dirty="0" smtClean="0"/>
              <a:t>1</a:t>
            </a:r>
            <a:endParaRPr lang="es-MX" sz="1200" dirty="0"/>
          </a:p>
        </p:txBody>
      </p:sp>
      <p:sp>
        <p:nvSpPr>
          <p:cNvPr id="52" name="CuadroTexto 51"/>
          <p:cNvSpPr txBox="1"/>
          <p:nvPr/>
        </p:nvSpPr>
        <p:spPr>
          <a:xfrm>
            <a:off x="3643042" y="6457575"/>
            <a:ext cx="263214" cy="276999"/>
          </a:xfrm>
          <a:prstGeom prst="rect">
            <a:avLst/>
          </a:prstGeom>
          <a:noFill/>
        </p:spPr>
        <p:txBody>
          <a:bodyPr wrap="none" rtlCol="0">
            <a:spAutoFit/>
          </a:bodyPr>
          <a:lstStyle/>
          <a:p>
            <a:r>
              <a:rPr lang="es-MX" sz="1200" dirty="0" smtClean="0"/>
              <a:t>2</a:t>
            </a:r>
            <a:endParaRPr lang="es-MX" sz="1200" dirty="0"/>
          </a:p>
        </p:txBody>
      </p:sp>
      <p:sp>
        <p:nvSpPr>
          <p:cNvPr id="53" name="CuadroTexto 52"/>
          <p:cNvSpPr txBox="1"/>
          <p:nvPr/>
        </p:nvSpPr>
        <p:spPr>
          <a:xfrm>
            <a:off x="3649482" y="5946509"/>
            <a:ext cx="263214" cy="276999"/>
          </a:xfrm>
          <a:prstGeom prst="rect">
            <a:avLst/>
          </a:prstGeom>
          <a:noFill/>
        </p:spPr>
        <p:txBody>
          <a:bodyPr wrap="none" rtlCol="0">
            <a:spAutoFit/>
          </a:bodyPr>
          <a:lstStyle/>
          <a:p>
            <a:r>
              <a:rPr lang="es-MX" sz="1200" dirty="0" smtClean="0"/>
              <a:t>3</a:t>
            </a:r>
            <a:endParaRPr lang="es-MX" sz="1200" dirty="0"/>
          </a:p>
        </p:txBody>
      </p:sp>
      <p:sp>
        <p:nvSpPr>
          <p:cNvPr id="54" name="Rectángulo 53"/>
          <p:cNvSpPr/>
          <p:nvPr/>
        </p:nvSpPr>
        <p:spPr>
          <a:xfrm>
            <a:off x="5976272" y="5794217"/>
            <a:ext cx="223935" cy="1983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5" name="Conector recto 54"/>
          <p:cNvCxnSpPr/>
          <p:nvPr/>
        </p:nvCxnSpPr>
        <p:spPr>
          <a:xfrm>
            <a:off x="6200207" y="5963088"/>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5916849" y="5905136"/>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ángulo 56"/>
          <p:cNvSpPr/>
          <p:nvPr/>
        </p:nvSpPr>
        <p:spPr>
          <a:xfrm>
            <a:off x="4348224" y="6306079"/>
            <a:ext cx="223935" cy="4163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8" name="Conector recto 57"/>
          <p:cNvCxnSpPr/>
          <p:nvPr/>
        </p:nvCxnSpPr>
        <p:spPr>
          <a:xfrm>
            <a:off x="4572159" y="6532704"/>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4295260" y="6506948"/>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ectángulo 59"/>
          <p:cNvSpPr/>
          <p:nvPr/>
        </p:nvSpPr>
        <p:spPr>
          <a:xfrm>
            <a:off x="4897554" y="6053416"/>
            <a:ext cx="223935" cy="669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1" name="Conector recto 60"/>
          <p:cNvCxnSpPr/>
          <p:nvPr/>
        </p:nvCxnSpPr>
        <p:spPr>
          <a:xfrm>
            <a:off x="5130542" y="6397734"/>
            <a:ext cx="64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4853643" y="6371978"/>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Rectángulo 62"/>
          <p:cNvSpPr/>
          <p:nvPr/>
        </p:nvSpPr>
        <p:spPr>
          <a:xfrm>
            <a:off x="545318" y="2050413"/>
            <a:ext cx="5846949" cy="180563"/>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p:cNvSpPr/>
          <p:nvPr/>
        </p:nvSpPr>
        <p:spPr>
          <a:xfrm>
            <a:off x="4344332" y="2069114"/>
            <a:ext cx="867902" cy="152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p:cNvSpPr/>
          <p:nvPr/>
        </p:nvSpPr>
        <p:spPr>
          <a:xfrm>
            <a:off x="4317269" y="2811115"/>
            <a:ext cx="867902" cy="152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p:cNvSpPr/>
          <p:nvPr/>
        </p:nvSpPr>
        <p:spPr>
          <a:xfrm>
            <a:off x="4333332" y="3543601"/>
            <a:ext cx="867902" cy="152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p:cNvSpPr/>
          <p:nvPr/>
        </p:nvSpPr>
        <p:spPr>
          <a:xfrm>
            <a:off x="4333332" y="4286547"/>
            <a:ext cx="867902" cy="152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p:cNvSpPr txBox="1"/>
          <p:nvPr/>
        </p:nvSpPr>
        <p:spPr>
          <a:xfrm>
            <a:off x="3819663" y="4989978"/>
            <a:ext cx="2621758" cy="461665"/>
          </a:xfrm>
          <a:prstGeom prst="rect">
            <a:avLst/>
          </a:prstGeom>
          <a:noFill/>
        </p:spPr>
        <p:txBody>
          <a:bodyPr wrap="square" rtlCol="0">
            <a:spAutoFit/>
          </a:bodyPr>
          <a:lstStyle/>
          <a:p>
            <a:r>
              <a:rPr lang="es-MX" sz="1200" dirty="0" smtClean="0"/>
              <a:t>Grafico NO</a:t>
            </a:r>
            <a:r>
              <a:rPr lang="es-MX" sz="1200" baseline="-25000" dirty="0" smtClean="0"/>
              <a:t>2</a:t>
            </a:r>
            <a:r>
              <a:rPr lang="es-MX" sz="1200" dirty="0" smtClean="0"/>
              <a:t>+NO</a:t>
            </a:r>
            <a:r>
              <a:rPr lang="es-MX" sz="1200" baseline="-25000" dirty="0" smtClean="0"/>
              <a:t>3</a:t>
            </a:r>
            <a:r>
              <a:rPr lang="es-MX" sz="1200" dirty="0" smtClean="0"/>
              <a:t> en verano entre  </a:t>
            </a:r>
            <a:r>
              <a:rPr lang="es-MX" sz="1200" dirty="0" err="1" smtClean="0"/>
              <a:t>transecto</a:t>
            </a:r>
            <a:r>
              <a:rPr lang="es-MX" sz="1200" dirty="0" smtClean="0"/>
              <a:t> (recuadros rojos)</a:t>
            </a:r>
            <a:endParaRPr lang="es-MX" sz="1200" dirty="0"/>
          </a:p>
        </p:txBody>
      </p:sp>
    </p:spTree>
    <p:extLst>
      <p:ext uri="{BB962C8B-B14F-4D97-AF65-F5344CB8AC3E}">
        <p14:creationId xmlns:p14="http://schemas.microsoft.com/office/powerpoint/2010/main" val="148247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8906" y="531387"/>
            <a:ext cx="5914598" cy="729430"/>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4.- En la siguiente figura se observan las concentraciones de parámetros ambientales (</a:t>
            </a:r>
            <a:r>
              <a:rPr lang="es-MX" sz="1200" dirty="0" err="1">
                <a:latin typeface="Times New Roman" panose="02020603050405020304" pitchFamily="18" charset="0"/>
                <a:ea typeface="Calibri" panose="020F0502020204030204" pitchFamily="34" charset="0"/>
                <a:cs typeface="Times New Roman" panose="02020603050405020304" pitchFamily="18" charset="0"/>
              </a:rPr>
              <a:t>Temp</a:t>
            </a:r>
            <a:r>
              <a:rPr lang="es-MX" sz="1200" dirty="0">
                <a:latin typeface="Times New Roman" panose="02020603050405020304" pitchFamily="18" charset="0"/>
                <a:ea typeface="Calibri" panose="020F0502020204030204" pitchFamily="34" charset="0"/>
                <a:cs typeface="Times New Roman" panose="02020603050405020304" pitchFamily="18" charset="0"/>
              </a:rPr>
              <a:t>., pH, Salinidad y Oxígeno disuelto) y de nutrientes en una zona costera en dos profundidades. Describa la distribución de los nutrientes y si hay algún efecto de los parámetros ambientales,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srcRect l="26049" t="12826" r="25547" b="14529"/>
          <a:stretch/>
        </p:blipFill>
        <p:spPr bwMode="auto">
          <a:xfrm>
            <a:off x="1400549" y="1401999"/>
            <a:ext cx="3729355" cy="3146425"/>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40130" t="11104" r="23078" b="6066"/>
          <a:stretch/>
        </p:blipFill>
        <p:spPr bwMode="auto">
          <a:xfrm>
            <a:off x="1025525" y="1529715"/>
            <a:ext cx="4806950" cy="6084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825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4024" y="545034"/>
            <a:ext cx="6018663" cy="941796"/>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5.-En las siguientes figura se observan los perfiles verticales de nutrientes: a, e) fosfatos (PO</a:t>
            </a:r>
            <a:r>
              <a:rPr lang="es-MX" sz="1200" baseline="-25000" dirty="0">
                <a:latin typeface="Times New Roman" panose="02020603050405020304" pitchFamily="18" charset="0"/>
                <a:ea typeface="Calibri" panose="020F0502020204030204" pitchFamily="34" charset="0"/>
                <a:cs typeface="Times New Roman" panose="02020603050405020304" pitchFamily="18" charset="0"/>
              </a:rPr>
              <a:t>4</a:t>
            </a:r>
            <a:r>
              <a:rPr lang="es-MX" sz="1200" dirty="0">
                <a:latin typeface="Times New Roman" panose="02020603050405020304" pitchFamily="18" charset="0"/>
                <a:ea typeface="Calibri" panose="020F0502020204030204" pitchFamily="34" charset="0"/>
                <a:cs typeface="Times New Roman" panose="02020603050405020304" pitchFamily="18" charset="0"/>
              </a:rPr>
              <a:t>) y b, f) nitratos (NO</a:t>
            </a:r>
            <a:r>
              <a:rPr lang="es-MX" sz="12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s-MX" sz="1200" dirty="0">
                <a:latin typeface="Times New Roman" panose="02020603050405020304" pitchFamily="18" charset="0"/>
                <a:ea typeface="Calibri" panose="020F0502020204030204" pitchFamily="34" charset="0"/>
                <a:cs typeface="Times New Roman" panose="02020603050405020304" pitchFamily="18" charset="0"/>
              </a:rPr>
              <a:t>). En: </a:t>
            </a:r>
            <a:r>
              <a:rPr lang="es-MX" sz="1200" dirty="0" err="1">
                <a:latin typeface="Times New Roman" panose="02020603050405020304" pitchFamily="18" charset="0"/>
                <a:ea typeface="Calibri" panose="020F0502020204030204" pitchFamily="34" charset="0"/>
                <a:cs typeface="Times New Roman" panose="02020603050405020304" pitchFamily="18" charset="0"/>
              </a:rPr>
              <a:t>a,b</a:t>
            </a:r>
            <a:r>
              <a:rPr lang="es-MX" sz="1200" dirty="0">
                <a:latin typeface="Times New Roman" panose="02020603050405020304" pitchFamily="18" charset="0"/>
                <a:ea typeface="Calibri" panose="020F0502020204030204" pitchFamily="34" charset="0"/>
                <a:cs typeface="Times New Roman" panose="02020603050405020304" pitchFamily="18" charset="0"/>
              </a:rPr>
              <a:t>) septiembre-octubre de 1997 y </a:t>
            </a:r>
            <a:r>
              <a:rPr lang="es-MX" sz="1200" dirty="0" err="1">
                <a:latin typeface="Times New Roman" panose="02020603050405020304" pitchFamily="18" charset="0"/>
                <a:ea typeface="Calibri" panose="020F0502020204030204" pitchFamily="34" charset="0"/>
                <a:cs typeface="Times New Roman" panose="02020603050405020304" pitchFamily="18" charset="0"/>
              </a:rPr>
              <a:t>e,f</a:t>
            </a:r>
            <a:r>
              <a:rPr lang="es-MX" sz="1200" dirty="0">
                <a:latin typeface="Times New Roman" panose="02020603050405020304" pitchFamily="18" charset="0"/>
                <a:ea typeface="Calibri" panose="020F0502020204030204" pitchFamily="34" charset="0"/>
                <a:cs typeface="Times New Roman" panose="02020603050405020304" pitchFamily="18" charset="0"/>
              </a:rPr>
              <a:t>) enero de 1998. Los </a:t>
            </a:r>
            <a:r>
              <a:rPr lang="es-MX" sz="1200" dirty="0" err="1">
                <a:latin typeface="Times New Roman" panose="02020603050405020304" pitchFamily="18" charset="0"/>
                <a:ea typeface="Calibri" panose="020F0502020204030204" pitchFamily="34" charset="0"/>
                <a:cs typeface="Times New Roman" panose="02020603050405020304" pitchFamily="18" charset="0"/>
              </a:rPr>
              <a:t>transectos</a:t>
            </a:r>
            <a:r>
              <a:rPr lang="es-MX" sz="1200" dirty="0">
                <a:latin typeface="Times New Roman" panose="02020603050405020304" pitchFamily="18" charset="0"/>
                <a:ea typeface="Calibri" panose="020F0502020204030204" pitchFamily="34" charset="0"/>
                <a:cs typeface="Times New Roman" panose="02020603050405020304" pitchFamily="18" charset="0"/>
              </a:rPr>
              <a:t> son perpendiculares a la costa. Describa lo que se observa en los gráficos y las diferencias entre ellos.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790641" y="1635556"/>
            <a:ext cx="4894580" cy="3388995"/>
          </a:xfrm>
          <a:prstGeom prst="rect">
            <a:avLst/>
          </a:prstGeom>
        </p:spPr>
      </p:pic>
    </p:spTree>
    <p:extLst>
      <p:ext uri="{BB962C8B-B14F-4D97-AF65-F5344CB8AC3E}">
        <p14:creationId xmlns:p14="http://schemas.microsoft.com/office/powerpoint/2010/main" val="124614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1319" y="678513"/>
            <a:ext cx="5854890" cy="729430"/>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6.- En la siguiente tabla se dan los valores de nutrientes, de tres estaciones, a diferentes profundidades en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µM </a:t>
            </a:r>
            <a:r>
              <a:rPr lang="es-MX" sz="1200" dirty="0">
                <a:latin typeface="Times New Roman" panose="02020603050405020304" pitchFamily="18" charset="0"/>
                <a:ea typeface="Calibri" panose="020F0502020204030204" pitchFamily="34" charset="0"/>
                <a:cs typeface="Times New Roman" panose="02020603050405020304" pitchFamily="18" charset="0"/>
              </a:rPr>
              <a:t>L</a:t>
            </a:r>
            <a:r>
              <a:rPr lang="es-MX" sz="12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s-MX" sz="1200" dirty="0">
                <a:latin typeface="Times New Roman" panose="02020603050405020304" pitchFamily="18" charset="0"/>
                <a:ea typeface="Calibri" panose="020F0502020204030204" pitchFamily="34" charset="0"/>
                <a:cs typeface="Times New Roman" panose="02020603050405020304" pitchFamily="18" charset="0"/>
              </a:rPr>
              <a:t>. a) convertir los valores a mg L</a:t>
            </a:r>
            <a:r>
              <a:rPr lang="es-MX" sz="12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s-MX" sz="1200" dirty="0">
                <a:latin typeface="Times New Roman" panose="02020603050405020304" pitchFamily="18" charset="0"/>
                <a:ea typeface="Calibri" panose="020F0502020204030204" pitchFamily="34" charset="0"/>
                <a:cs typeface="Times New Roman" panose="02020603050405020304" pitchFamily="18" charset="0"/>
              </a:rPr>
              <a:t>. b) anotar los datos utilizado para hacer la conversión?.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486545694"/>
              </p:ext>
            </p:extLst>
          </p:nvPr>
        </p:nvGraphicFramePr>
        <p:xfrm>
          <a:off x="491319" y="1758823"/>
          <a:ext cx="5915028" cy="3575304"/>
        </p:xfrm>
        <a:graphic>
          <a:graphicData uri="http://schemas.openxmlformats.org/drawingml/2006/table">
            <a:tbl>
              <a:tblPr firstRow="1" firstCol="1" bandRow="1"/>
              <a:tblGrid>
                <a:gridCol w="888129"/>
                <a:gridCol w="381252"/>
                <a:gridCol w="415627"/>
                <a:gridCol w="381252"/>
                <a:gridCol w="388127"/>
                <a:gridCol w="443127"/>
                <a:gridCol w="381252"/>
                <a:gridCol w="393127"/>
                <a:gridCol w="648128"/>
                <a:gridCol w="531877"/>
                <a:gridCol w="443127"/>
                <a:gridCol w="620003"/>
              </a:tblGrid>
              <a:tr h="207001">
                <a:tc>
                  <a:txBody>
                    <a:bodyPr/>
                    <a:lstStyle/>
                    <a:p>
                      <a:pPr algn="ctr">
                        <a:lnSpc>
                          <a:spcPct val="115000"/>
                        </a:lnSpc>
                        <a:spcAft>
                          <a:spcPts val="0"/>
                        </a:spcAft>
                      </a:pPr>
                      <a:r>
                        <a:rPr lang="es-MX" sz="1200" cap="all"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tcPr>
                </a:tc>
                <a:tc gridSpan="6">
                  <a:txBody>
                    <a:bodyPr/>
                    <a:lstStyle/>
                    <a:p>
                      <a:pPr algn="ctr">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µM</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mg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w="12700" cap="flat" cmpd="sng" algn="ctr">
                      <a:solidFill>
                        <a:srgbClr val="7F7F7F"/>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14002">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Localidad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PRF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SiO</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PO</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dirty="0">
                          <a:effectLst/>
                          <a:latin typeface="Arial Narrow" panose="020B0606020202030204" pitchFamily="34" charset="0"/>
                          <a:ea typeface="Times New Roman" panose="02020603050405020304" pitchFamily="18" charset="0"/>
                          <a:cs typeface="Times New Roman" panose="02020603050405020304" pitchFamily="18" charset="0"/>
                        </a:rPr>
                        <a:t>NO</a:t>
                      </a:r>
                      <a:r>
                        <a:rPr lang="es-MX" sz="1200" b="1" baseline="-25000" dirty="0">
                          <a:effectLst/>
                          <a:latin typeface="Arial Narrow" panose="020B0606020202030204" pitchFamily="34" charset="0"/>
                          <a:ea typeface="Times New Roman" panose="02020603050405020304" pitchFamily="18" charset="0"/>
                          <a:cs typeface="Times New Roman" panose="02020603050405020304" pitchFamily="18" charset="0"/>
                        </a:rPr>
                        <a:t>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NO</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NH</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SiO</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PO</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NO</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NO</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MX" sz="1200" b="1">
                          <a:effectLst/>
                          <a:latin typeface="Arial Narrow" panose="020B0606020202030204" pitchFamily="34" charset="0"/>
                          <a:ea typeface="Times New Roman" panose="02020603050405020304" pitchFamily="18" charset="0"/>
                          <a:cs typeface="Times New Roman" panose="02020603050405020304" pitchFamily="18" charset="0"/>
                        </a:rPr>
                        <a:t>NH</a:t>
                      </a:r>
                      <a:r>
                        <a:rPr lang="es-MX" sz="1200" b="1" baseline="-25000">
                          <a:effectLst/>
                          <a:latin typeface="Arial Narrow" panose="020B0606020202030204" pitchFamily="34"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0.26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6.63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0.55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w="12700" cap="flat" cmpd="sng" algn="ctr">
                      <a:solidFill>
                        <a:srgbClr val="000000"/>
                      </a:solidFill>
                      <a:prstDash val="solid"/>
                      <a:round/>
                      <a:headEnd type="none" w="med" len="med"/>
                      <a:tailEnd type="none" w="med" len="med"/>
                    </a:lnT>
                    <a:lnB>
                      <a:noFill/>
                    </a:lnB>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3.74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0.39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0.82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0.23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4.18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0.43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4.18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0.66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6.93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1.45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8.12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6.06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4.76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endParaRPr lang="es-MX" sz="1100">
                        <a:effectLst/>
                        <a:latin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endParaRPr lang="es-MX" sz="1100">
                        <a:effectLst/>
                        <a:latin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11.47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2.59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5.72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1.42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8.83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endParaRPr lang="es-MX" sz="1100">
                        <a:effectLst/>
                        <a:latin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4.40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2.56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5.34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1.73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6.75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3.00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5.01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0.37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0.93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2.79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3.00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endParaRPr lang="es-MX" sz="1100">
                        <a:effectLst/>
                        <a:latin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5.70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0.44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3.00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0.78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3.91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3.00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6.09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3.89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tcPr>
                </a:tc>
              </a:tr>
              <a:tr h="207001">
                <a:tc>
                  <a:txBody>
                    <a:bodyPr/>
                    <a:lstStyle/>
                    <a:p>
                      <a:pPr algn="ctr">
                        <a:lnSpc>
                          <a:spcPct val="115000"/>
                        </a:lnSpc>
                        <a:spcAft>
                          <a:spcPts val="0"/>
                        </a:spcAft>
                      </a:pPr>
                      <a:r>
                        <a:rPr lang="es-MX" sz="1200" b="1" cap="all">
                          <a:effectLst/>
                          <a:latin typeface="Arial Narrow" panose="020B0606020202030204" pitchFamily="34" charset="0"/>
                          <a:ea typeface="Times New Roman" panose="02020603050405020304" pitchFamily="18" charset="0"/>
                          <a:cs typeface="Times New Roman" panose="02020603050405020304" pitchFamily="18" charset="0"/>
                        </a:rPr>
                        <a:t>3.00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0.38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3.52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1.47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7.46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2.50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c>
                  <a:txBody>
                    <a:bodyPr/>
                    <a:lstStyle/>
                    <a:p>
                      <a:pPr algn="ctr">
                        <a:lnSpc>
                          <a:spcPct val="115000"/>
                        </a:lnSpc>
                        <a:spcAft>
                          <a:spcPts val="0"/>
                        </a:spcAft>
                      </a:pPr>
                      <a:r>
                        <a:rPr lang="es-MX" sz="12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00" marR="67500" marT="0" marB="0">
                    <a:lnL>
                      <a:noFill/>
                    </a:lnL>
                    <a:lnR>
                      <a:noFill/>
                    </a:lnR>
                    <a:lnT>
                      <a:noFill/>
                    </a:lnT>
                    <a:lnB>
                      <a:noFill/>
                    </a:lnB>
                    <a:solidFill>
                      <a:srgbClr val="F2F2F2"/>
                    </a:solidFill>
                  </a:tcPr>
                </a:tc>
              </a:tr>
            </a:tbl>
          </a:graphicData>
        </a:graphic>
      </p:graphicFrame>
      <p:sp>
        <p:nvSpPr>
          <p:cNvPr id="8" name="Rectangle 2"/>
          <p:cNvSpPr>
            <a:spLocks noChangeArrowheads="1"/>
          </p:cNvSpPr>
          <p:nvPr/>
        </p:nvSpPr>
        <p:spPr bwMode="auto">
          <a:xfrm>
            <a:off x="471488" y="3546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ángulo 8"/>
          <p:cNvSpPr/>
          <p:nvPr/>
        </p:nvSpPr>
        <p:spPr>
          <a:xfrm>
            <a:off x="655092" y="6142207"/>
            <a:ext cx="5936776" cy="517065"/>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7.- En los ejercicios anteriores se observaron diferentes formas de ilustrar la distribución de nutrientes, discuta cuál de ellos da una mejor idea de cómo se distribuyen y por qué.</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p:cNvSpPr txBox="1"/>
          <p:nvPr/>
        </p:nvSpPr>
        <p:spPr>
          <a:xfrm>
            <a:off x="3838172" y="3190563"/>
            <a:ext cx="2753696" cy="369332"/>
          </a:xfrm>
          <a:prstGeom prst="rect">
            <a:avLst/>
          </a:prstGeom>
          <a:noFill/>
        </p:spPr>
        <p:txBody>
          <a:bodyPr wrap="square" rtlCol="0">
            <a:spAutoFit/>
          </a:bodyPr>
          <a:lstStyle/>
          <a:p>
            <a:r>
              <a:rPr lang="es-MX" dirty="0" smtClean="0"/>
              <a:t>Consulten la presentación</a:t>
            </a:r>
            <a:endParaRPr lang="es-MX" dirty="0"/>
          </a:p>
        </p:txBody>
      </p:sp>
    </p:spTree>
    <p:extLst>
      <p:ext uri="{BB962C8B-B14F-4D97-AF65-F5344CB8AC3E}">
        <p14:creationId xmlns:p14="http://schemas.microsoft.com/office/powerpoint/2010/main" val="230497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76195975"/>
              </p:ext>
            </p:extLst>
          </p:nvPr>
        </p:nvGraphicFramePr>
        <p:xfrm>
          <a:off x="545910" y="1448526"/>
          <a:ext cx="5701030" cy="2313432"/>
        </p:xfrm>
        <a:graphic>
          <a:graphicData uri="http://schemas.openxmlformats.org/drawingml/2006/table">
            <a:tbl>
              <a:tblPr firstRow="1" firstCol="1" bandRow="1"/>
              <a:tblGrid>
                <a:gridCol w="949960"/>
                <a:gridCol w="949960"/>
                <a:gridCol w="949960"/>
                <a:gridCol w="949960"/>
                <a:gridCol w="950595"/>
                <a:gridCol w="950595"/>
              </a:tblGrid>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N-NO</a:t>
                      </a:r>
                      <a:r>
                        <a:rPr lang="es-MX" sz="12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N-NO</a:t>
                      </a:r>
                      <a:r>
                        <a:rPr lang="es-MX"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N-NH</a:t>
                      </a:r>
                      <a:r>
                        <a:rPr lang="es-MX" sz="1200" baseline="-25000">
                          <a:effectLst/>
                          <a:latin typeface="Times New Roman" panose="02020603050405020304" pitchFamily="18" charset="0"/>
                          <a:ea typeface="Calibri" panose="020F0502020204030204" pitchFamily="34"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P-PO4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Si-SiO</a:t>
                      </a:r>
                      <a:r>
                        <a:rPr lang="es-MX" sz="12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Golfo de México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Pacifico Tropical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Pacifico transicional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Golfo de California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Pacifico Californiano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545910" y="604882"/>
            <a:ext cx="5701030" cy="461665"/>
          </a:xfrm>
          <a:prstGeom prst="rect">
            <a:avLst/>
          </a:prstGeom>
        </p:spPr>
        <p:txBody>
          <a:bodyPr wrap="square">
            <a:spAutoFit/>
          </a:bodyPr>
          <a:lstStyle/>
          <a:p>
            <a:r>
              <a:rPr lang="es-MX" sz="1200" dirty="0">
                <a:latin typeface="Times New Roman" panose="02020603050405020304" pitchFamily="18" charset="0"/>
                <a:ea typeface="Calibri" panose="020F0502020204030204" pitchFamily="34" charset="0"/>
              </a:rPr>
              <a:t>8.- Con ayuda de literatura hacer una tabla de las concentraciones de nutrientes en las costas del Golfo de México y el Pacífico Mexicano.</a:t>
            </a:r>
            <a:endParaRPr lang="es-MX" dirty="0"/>
          </a:p>
        </p:txBody>
      </p:sp>
    </p:spTree>
    <p:extLst>
      <p:ext uri="{BB962C8B-B14F-4D97-AF65-F5344CB8AC3E}">
        <p14:creationId xmlns:p14="http://schemas.microsoft.com/office/powerpoint/2010/main" val="323356990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1003</TotalTime>
  <Words>1203</Words>
  <Application>Microsoft Office PowerPoint</Application>
  <PresentationFormat>Carta (216 x 279 mm)</PresentationFormat>
  <Paragraphs>333</Paragraphs>
  <Slides>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Narrow</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c:creator>
  <cp:lastModifiedBy>X</cp:lastModifiedBy>
  <cp:revision>49</cp:revision>
  <dcterms:created xsi:type="dcterms:W3CDTF">2020-04-22T15:36:30Z</dcterms:created>
  <dcterms:modified xsi:type="dcterms:W3CDTF">2020-06-17T16:00:58Z</dcterms:modified>
</cp:coreProperties>
</file>