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62" r:id="rId5"/>
    <p:sldId id="259" r:id="rId6"/>
    <p:sldId id="260" r:id="rId7"/>
    <p:sldId id="261" r:id="rId8"/>
  </p:sldIdLst>
  <p:sldSz cx="6858000" cy="9144000" type="letter"/>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5" autoAdjust="0"/>
    <p:restoredTop sz="94660"/>
  </p:normalViewPr>
  <p:slideViewPr>
    <p:cSldViewPr snapToGrid="0" showGuides="1">
      <p:cViewPr varScale="1">
        <p:scale>
          <a:sx n="70" d="100"/>
          <a:sy n="70" d="100"/>
        </p:scale>
        <p:origin x="270" y="8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B27CEA-5B62-4CE0-8635-0F8D031479BD}" type="datetimeFigureOut">
              <a:rPr lang="es-MX" smtClean="0"/>
              <a:t>25/05/2020</a:t>
            </a:fld>
            <a:endParaRPr lang="es-MX"/>
          </a:p>
        </p:txBody>
      </p:sp>
      <p:sp>
        <p:nvSpPr>
          <p:cNvPr id="4" name="Marcador de imagen de diapositiva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744E6D-DD61-442D-8D72-0EF05639F790}" type="slidenum">
              <a:rPr lang="es-MX" smtClean="0"/>
              <a:t>‹Nº›</a:t>
            </a:fld>
            <a:endParaRPr lang="es-MX"/>
          </a:p>
        </p:txBody>
      </p:sp>
    </p:spTree>
    <p:extLst>
      <p:ext uri="{BB962C8B-B14F-4D97-AF65-F5344CB8AC3E}">
        <p14:creationId xmlns:p14="http://schemas.microsoft.com/office/powerpoint/2010/main" val="1488916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dirty="0" smtClean="0"/>
              <a:t>Nota: Intervalo</a:t>
            </a:r>
            <a:r>
              <a:rPr lang="es-MX" baseline="0" dirty="0" smtClean="0"/>
              <a:t> = </a:t>
            </a:r>
            <a:r>
              <a:rPr lang="es-MX" sz="1200" b="0" i="0" kern="1200" dirty="0" smtClean="0">
                <a:solidFill>
                  <a:schemeClr val="tx1"/>
                </a:solidFill>
                <a:effectLst/>
                <a:latin typeface="+mn-lt"/>
                <a:ea typeface="+mn-ea"/>
                <a:cs typeface="+mn-cs"/>
              </a:rPr>
              <a:t>Porción de tiempo o de espacio cuya extensión se expresa y en la cual sucede o se da una cosa.</a:t>
            </a:r>
            <a:endParaRPr lang="es-MX" dirty="0"/>
          </a:p>
        </p:txBody>
      </p:sp>
      <p:sp>
        <p:nvSpPr>
          <p:cNvPr id="4" name="Marcador de número de diapositiva 3"/>
          <p:cNvSpPr>
            <a:spLocks noGrp="1"/>
          </p:cNvSpPr>
          <p:nvPr>
            <p:ph type="sldNum" sz="quarter" idx="10"/>
          </p:nvPr>
        </p:nvSpPr>
        <p:spPr/>
        <p:txBody>
          <a:bodyPr/>
          <a:lstStyle/>
          <a:p>
            <a:fld id="{1B744E6D-DD61-442D-8D72-0EF05639F790}" type="slidenum">
              <a:rPr lang="es-MX" smtClean="0"/>
              <a:t>2</a:t>
            </a:fld>
            <a:endParaRPr lang="es-MX"/>
          </a:p>
        </p:txBody>
      </p:sp>
    </p:spTree>
    <p:extLst>
      <p:ext uri="{BB962C8B-B14F-4D97-AF65-F5344CB8AC3E}">
        <p14:creationId xmlns:p14="http://schemas.microsoft.com/office/powerpoint/2010/main" val="1276323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dirty="0" smtClean="0"/>
              <a:t>Nota: Observe que en la figura los</a:t>
            </a:r>
            <a:r>
              <a:rPr lang="es-MX" baseline="0" dirty="0" smtClean="0"/>
              <a:t> datos de salinidad (en gris) presentan muchos picos, esto se debe a que fueron tomados como conductividad y convertidos a datos de salinidad, los datos de conductividad fácilmente se alteran por partículas en el cuerpo de agua, desde materia orgánica hasta pequeños organismos. Recordemos que la salinidad es una propiedad conservativa y no puede dar esos brincos.</a:t>
            </a:r>
          </a:p>
          <a:p>
            <a:r>
              <a:rPr lang="es-MX" baseline="0" dirty="0" smtClean="0"/>
              <a:t>También es importante tener en consideración que Colombia se encuentra en el hemisferio sur muy cerca del ecuador y que las variantes en clima son secas y lluvias, y que a mayor cantidad de lluvias la capa su </a:t>
            </a:r>
            <a:r>
              <a:rPr lang="es-MX" baseline="0" dirty="0" err="1" smtClean="0"/>
              <a:t>perior</a:t>
            </a:r>
            <a:r>
              <a:rPr lang="es-MX" baseline="0" dirty="0" smtClean="0"/>
              <a:t> se hace más homogénea y profunda. </a:t>
            </a:r>
          </a:p>
          <a:p>
            <a:endParaRPr lang="es-MX" dirty="0"/>
          </a:p>
        </p:txBody>
      </p:sp>
      <p:sp>
        <p:nvSpPr>
          <p:cNvPr id="4" name="Marcador de número de diapositiva 3"/>
          <p:cNvSpPr>
            <a:spLocks noGrp="1"/>
          </p:cNvSpPr>
          <p:nvPr>
            <p:ph type="sldNum" sz="quarter" idx="10"/>
          </p:nvPr>
        </p:nvSpPr>
        <p:spPr/>
        <p:txBody>
          <a:bodyPr/>
          <a:lstStyle/>
          <a:p>
            <a:fld id="{1B744E6D-DD61-442D-8D72-0EF05639F790}" type="slidenum">
              <a:rPr lang="es-MX" smtClean="0"/>
              <a:t>3</a:t>
            </a:fld>
            <a:endParaRPr lang="es-MX"/>
          </a:p>
        </p:txBody>
      </p:sp>
    </p:spTree>
    <p:extLst>
      <p:ext uri="{BB962C8B-B14F-4D97-AF65-F5344CB8AC3E}">
        <p14:creationId xmlns:p14="http://schemas.microsoft.com/office/powerpoint/2010/main" val="15263933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dirty="0" smtClean="0"/>
              <a:t>Nota recuerde comenzar por una orilla y no asumir valores que no se tienen.</a:t>
            </a:r>
            <a:endParaRPr lang="es-MX" dirty="0"/>
          </a:p>
        </p:txBody>
      </p:sp>
      <p:sp>
        <p:nvSpPr>
          <p:cNvPr id="4" name="Marcador de número de diapositiva 3"/>
          <p:cNvSpPr>
            <a:spLocks noGrp="1"/>
          </p:cNvSpPr>
          <p:nvPr>
            <p:ph type="sldNum" sz="quarter" idx="10"/>
          </p:nvPr>
        </p:nvSpPr>
        <p:spPr/>
        <p:txBody>
          <a:bodyPr/>
          <a:lstStyle/>
          <a:p>
            <a:fld id="{1B744E6D-DD61-442D-8D72-0EF05639F790}" type="slidenum">
              <a:rPr lang="es-MX" smtClean="0"/>
              <a:t>5</a:t>
            </a:fld>
            <a:endParaRPr lang="es-MX"/>
          </a:p>
        </p:txBody>
      </p:sp>
    </p:spTree>
    <p:extLst>
      <p:ext uri="{BB962C8B-B14F-4D97-AF65-F5344CB8AC3E}">
        <p14:creationId xmlns:p14="http://schemas.microsoft.com/office/powerpoint/2010/main" val="2290497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7C8DAA4D-BBAD-4413-A971-2FC9D6CA0F62}" type="datetimeFigureOut">
              <a:rPr lang="es-MX" smtClean="0"/>
              <a:t>25/05/2020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3123547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C8DAA4D-BBAD-4413-A971-2FC9D6CA0F62}" type="datetimeFigureOut">
              <a:rPr lang="es-MX" smtClean="0"/>
              <a:t>25/05/2020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2163928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C8DAA4D-BBAD-4413-A971-2FC9D6CA0F62}" type="datetimeFigureOut">
              <a:rPr lang="es-MX" smtClean="0"/>
              <a:t>25/05/2020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522260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C8DAA4D-BBAD-4413-A971-2FC9D6CA0F62}" type="datetimeFigureOut">
              <a:rPr lang="es-MX" smtClean="0"/>
              <a:t>25/05/2020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1481128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C8DAA4D-BBAD-4413-A971-2FC9D6CA0F62}" type="datetimeFigureOut">
              <a:rPr lang="es-MX" smtClean="0"/>
              <a:t>25/05/2020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3999986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7C8DAA4D-BBAD-4413-A971-2FC9D6CA0F62}" type="datetimeFigureOut">
              <a:rPr lang="es-MX" smtClean="0"/>
              <a:t>25/05/2020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2697804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72381" y="3340100"/>
            <a:ext cx="2901255" cy="4912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3471863" y="3340100"/>
            <a:ext cx="2915543" cy="4912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7C8DAA4D-BBAD-4413-A971-2FC9D6CA0F62}" type="datetimeFigureOut">
              <a:rPr lang="es-MX" smtClean="0"/>
              <a:t>25/05/2020</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255233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7C8DAA4D-BBAD-4413-A971-2FC9D6CA0F62}" type="datetimeFigureOut">
              <a:rPr lang="es-MX" smtClean="0"/>
              <a:t>25/05/2020</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1944786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AA4D-BBAD-4413-A971-2FC9D6CA0F62}" type="datetimeFigureOut">
              <a:rPr lang="es-MX" smtClean="0"/>
              <a:t>25/05/2020</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2300745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C8DAA4D-BBAD-4413-A971-2FC9D6CA0F62}" type="datetimeFigureOut">
              <a:rPr lang="es-MX" smtClean="0"/>
              <a:t>25/05/2020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1708776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C8DAA4D-BBAD-4413-A971-2FC9D6CA0F62}" type="datetimeFigureOut">
              <a:rPr lang="es-MX" smtClean="0"/>
              <a:t>25/05/2020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16407CB4-C495-4A99-8232-CAE7DD0B4813}" type="slidenum">
              <a:rPr lang="es-MX" smtClean="0"/>
              <a:t>‹Nº›</a:t>
            </a:fld>
            <a:endParaRPr lang="es-MX"/>
          </a:p>
        </p:txBody>
      </p:sp>
    </p:spTree>
    <p:extLst>
      <p:ext uri="{BB962C8B-B14F-4D97-AF65-F5344CB8AC3E}">
        <p14:creationId xmlns:p14="http://schemas.microsoft.com/office/powerpoint/2010/main" val="203971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7C8DAA4D-BBAD-4413-A971-2FC9D6CA0F62}" type="datetimeFigureOut">
              <a:rPr lang="es-MX" smtClean="0"/>
              <a:t>25/05/2020</a:t>
            </a:fld>
            <a:endParaRPr lang="es-MX"/>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16407CB4-C495-4A99-8232-CAE7DD0B4813}" type="slidenum">
              <a:rPr lang="es-MX" smtClean="0"/>
              <a:t>‹Nº›</a:t>
            </a:fld>
            <a:endParaRPr lang="es-MX"/>
          </a:p>
        </p:txBody>
      </p:sp>
    </p:spTree>
    <p:extLst>
      <p:ext uri="{BB962C8B-B14F-4D97-AF65-F5344CB8AC3E}">
        <p14:creationId xmlns:p14="http://schemas.microsoft.com/office/powerpoint/2010/main" val="26892668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160657" y="522740"/>
            <a:ext cx="453669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MX" altLang="es-MX"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Laboratorio de Oceanografía</a:t>
            </a:r>
            <a:endParaRPr kumimoji="0" lang="es-MX" altLang="es-MX"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r>
              <a:rPr lang="es-MX" b="1" dirty="0"/>
              <a:t>Práctica 5. Temperatura, Salinidad y Densidad</a:t>
            </a:r>
          </a:p>
        </p:txBody>
      </p:sp>
      <p:sp>
        <p:nvSpPr>
          <p:cNvPr id="5" name="Rectángulo 4"/>
          <p:cNvSpPr/>
          <p:nvPr/>
        </p:nvSpPr>
        <p:spPr>
          <a:xfrm>
            <a:off x="520700" y="1347436"/>
            <a:ext cx="5816600" cy="6147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es-MX" sz="1400" b="1" dirty="0" smtClean="0">
                <a:latin typeface="Times New Roman" panose="02020603050405020304" pitchFamily="18" charset="0"/>
                <a:ea typeface="Calibri" panose="020F0502020204030204" pitchFamily="34" charset="0"/>
                <a:cs typeface="Times New Roman" panose="02020603050405020304" pitchFamily="18" charset="0"/>
              </a:rPr>
              <a:t>Introducción: </a:t>
            </a:r>
          </a:p>
          <a:p>
            <a:pPr>
              <a:lnSpc>
                <a:spcPct val="115000"/>
              </a:lnSpc>
              <a:spcAft>
                <a:spcPts val="1000"/>
              </a:spcAft>
            </a:pPr>
            <a:r>
              <a:rPr lang="es-MX" sz="1200" dirty="0">
                <a:latin typeface="Times New Roman" panose="02020603050405020304" pitchFamily="18" charset="0"/>
                <a:ea typeface="Calibri" panose="020F0502020204030204" pitchFamily="34" charset="0"/>
                <a:cs typeface="Times New Roman" panose="02020603050405020304" pitchFamily="18" charset="0"/>
              </a:rPr>
              <a:t>La salinidad es una medida de la cantidad total de sales disueltas en un volumen determinado de agua, el análisis químico de esta es complejo y consume mucho tiempo; por lo que se utilizan métodos indirectos para estimarla, como son la conductividad, la densidad, el índice de refracción </a:t>
            </a:r>
            <a:r>
              <a:rPr lang="es-MX" sz="1200" dirty="0" err="1">
                <a:latin typeface="Times New Roman" panose="02020603050405020304" pitchFamily="18" charset="0"/>
                <a:ea typeface="Calibri" panose="020F0502020204030204" pitchFamily="34" charset="0"/>
                <a:cs typeface="Times New Roman" panose="02020603050405020304" pitchFamily="18" charset="0"/>
              </a:rPr>
              <a:t>ó</a:t>
            </a:r>
            <a:r>
              <a:rPr lang="es-MX" sz="1200" dirty="0">
                <a:latin typeface="Times New Roman" panose="02020603050405020304" pitchFamily="18" charset="0"/>
                <a:ea typeface="Calibri" panose="020F0502020204030204" pitchFamily="34" charset="0"/>
                <a:cs typeface="Times New Roman" panose="02020603050405020304" pitchFamily="18" charset="0"/>
              </a:rPr>
              <a:t> la velocidad del sonido del agua.</a:t>
            </a:r>
            <a:endParaRPr lang="es-MX" sz="11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s-MX" sz="1200" dirty="0">
                <a:latin typeface="Times New Roman" panose="02020603050405020304" pitchFamily="18" charset="0"/>
                <a:ea typeface="Calibri" panose="020F0502020204030204" pitchFamily="34" charset="0"/>
                <a:cs typeface="Times New Roman" panose="02020603050405020304" pitchFamily="18" charset="0"/>
              </a:rPr>
              <a:t>Las sales en el agua de mar se pueden agrupar en dos categorías a) elementos conservativos: sales que se presentan en una concentración constante; y b) elementos no conservativos: elementos que presentan variaciones temporales y espaciales como el nitrógeno, fósforo y silicio.</a:t>
            </a:r>
            <a:endParaRPr lang="es-MX" sz="11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s-MX" sz="1200" dirty="0">
                <a:latin typeface="Times New Roman" panose="02020603050405020304" pitchFamily="18" charset="0"/>
                <a:ea typeface="Calibri" panose="020F0502020204030204" pitchFamily="34" charset="0"/>
                <a:cs typeface="Times New Roman" panose="02020603050405020304" pitchFamily="18" charset="0"/>
              </a:rPr>
              <a:t>La cantidad de sales en solución afecta varios procesos físicos importantes, así como propiedades importantes del agua y de substancias disueltas en agua como: densidad, viscosidad, tensión superficial, presión osmótica, punto de fusión, punto de ebullición y solubilidad de gases.</a:t>
            </a:r>
            <a:endParaRPr lang="es-MX" sz="11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s-MX" sz="1200" dirty="0">
                <a:latin typeface="Times New Roman" panose="02020603050405020304" pitchFamily="18" charset="0"/>
                <a:ea typeface="Calibri" panose="020F0502020204030204" pitchFamily="34" charset="0"/>
                <a:cs typeface="Times New Roman" panose="02020603050405020304" pitchFamily="18" charset="0"/>
              </a:rPr>
              <a:t>La temperatura en el agua de mar está representada por la radiación energética que llega del Sol, su calor específico (cantidad de calor necesario para aumentar un grado centígrado la temperatura de un gramo de agua) es alto, por lo que el agua de mar tiene una alta capacidad de almacenar calor y actúa como moderador del clima. Esta característica permite que la temperatura en el océano sea más estable. Pero esta característica sólo afecta las capas superficiales del océano (20-200 m), posteriormente se presenta un rápido descenso hacía aguas más frías, salinas y por lo tanto densas.</a:t>
            </a:r>
            <a:endParaRPr lang="es-MX" sz="11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s-MX" sz="1200" dirty="0">
                <a:latin typeface="Times New Roman" panose="02020603050405020304" pitchFamily="18" charset="0"/>
                <a:ea typeface="Calibri" panose="020F0502020204030204" pitchFamily="34" charset="0"/>
                <a:cs typeface="Times New Roman" panose="02020603050405020304" pitchFamily="18" charset="0"/>
              </a:rPr>
              <a:t>Existen diversas técnicas para medir la temperatura del agua de mar que pueden ser directos (termómetro, sondas) o indirectos (satélites).</a:t>
            </a:r>
            <a:endParaRPr lang="es-MX" sz="1100" dirty="0">
              <a:latin typeface="Calibri" panose="020F0502020204030204" pitchFamily="34" charset="0"/>
              <a:ea typeface="Calibri" panose="020F0502020204030204" pitchFamily="34" charset="0"/>
              <a:cs typeface="Times New Roman" panose="02020603050405020304" pitchFamily="18" charset="0"/>
            </a:endParaRPr>
          </a:p>
          <a:p>
            <a:r>
              <a:rPr lang="es-MX" sz="1200" dirty="0">
                <a:latin typeface="Times New Roman" panose="02020603050405020304" pitchFamily="18" charset="0"/>
                <a:ea typeface="Calibri" panose="020F0502020204030204" pitchFamily="34" charset="0"/>
              </a:rPr>
              <a:t>La densidad del agua de mar es el resultado de las características de la temperatura y salinidad de un cuerpo de agua, y sus </a:t>
            </a:r>
            <a:r>
              <a:rPr lang="es-MX" sz="1200" dirty="0" smtClean="0">
                <a:latin typeface="Times New Roman" panose="02020603050405020304" pitchFamily="18" charset="0"/>
                <a:ea typeface="Calibri" panose="020F0502020204030204" pitchFamily="34" charset="0"/>
              </a:rPr>
              <a:t>variaciones </a:t>
            </a:r>
            <a:r>
              <a:rPr lang="es-MX" sz="1200" dirty="0"/>
              <a:t>tienen gran importancia en la circulación del agua en los océanos.</a:t>
            </a:r>
            <a:endParaRPr lang="es-MX" sz="12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ángulo 2"/>
          <p:cNvSpPr/>
          <p:nvPr/>
        </p:nvSpPr>
        <p:spPr>
          <a:xfrm>
            <a:off x="534987" y="7709694"/>
            <a:ext cx="5816600" cy="732508"/>
          </a:xfrm>
          <a:prstGeom prst="rect">
            <a:avLst/>
          </a:prstGeom>
        </p:spPr>
        <p:txBody>
          <a:bodyPr wrap="square">
            <a:spAutoFit/>
          </a:bodyPr>
          <a:lstStyle/>
          <a:p>
            <a:pPr lvl="0" algn="just" eaLnBrk="0" fontAlgn="base" hangingPunct="0">
              <a:spcBef>
                <a:spcPct val="0"/>
              </a:spcBef>
              <a:spcAft>
                <a:spcPct val="0"/>
              </a:spcAft>
            </a:pPr>
            <a:r>
              <a:rPr lang="es-MX" sz="1400"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Objetivo</a:t>
            </a:r>
            <a:r>
              <a:rPr lang="es-MX" sz="12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p>
          <a:p>
            <a:pPr>
              <a:lnSpc>
                <a:spcPct val="115000"/>
              </a:lnSpc>
              <a:spcAft>
                <a:spcPts val="1000"/>
              </a:spcAft>
            </a:pPr>
            <a:r>
              <a:rPr lang="es-MX" sz="1200" dirty="0">
                <a:latin typeface="Times New Roman" panose="02020603050405020304" pitchFamily="18" charset="0"/>
                <a:ea typeface="Calibri" panose="020F0502020204030204" pitchFamily="34" charset="0"/>
                <a:cs typeface="Times New Roman" panose="02020603050405020304" pitchFamily="18" charset="0"/>
              </a:rPr>
              <a:t>Que el alumno reconozca y se familiarice con las principales características de la distribución de la temperatura y salinidad en los océanos.</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92006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02166" y="501805"/>
            <a:ext cx="5664819" cy="861774"/>
          </a:xfrm>
          <a:prstGeom prst="rect">
            <a:avLst/>
          </a:prstGeom>
          <a:noFill/>
        </p:spPr>
        <p:txBody>
          <a:bodyPr wrap="square" rtlCol="0">
            <a:spAutoFit/>
          </a:bodyPr>
          <a:lstStyle/>
          <a:p>
            <a:r>
              <a:rPr lang="es-MX" sz="1400" b="1" dirty="0" smtClean="0">
                <a:latin typeface="Times New Roman" panose="02020603050405020304" pitchFamily="18" charset="0"/>
                <a:cs typeface="Times New Roman" panose="02020603050405020304" pitchFamily="18" charset="0"/>
              </a:rPr>
              <a:t>Procedimiento</a:t>
            </a:r>
            <a:r>
              <a:rPr lang="es-MX" sz="1400" dirty="0" smtClean="0">
                <a:latin typeface="Times New Roman" panose="02020603050405020304" pitchFamily="18" charset="0"/>
                <a:cs typeface="Times New Roman" panose="02020603050405020304" pitchFamily="18" charset="0"/>
              </a:rPr>
              <a:t>:</a:t>
            </a:r>
          </a:p>
          <a:p>
            <a:r>
              <a:rPr lang="es-MX" sz="1200" dirty="0" smtClean="0">
                <a:latin typeface="Times New Roman" panose="02020603050405020304" pitchFamily="18" charset="0"/>
                <a:cs typeface="Times New Roman" panose="02020603050405020304" pitchFamily="18" charset="0"/>
              </a:rPr>
              <a:t>1.- En la siguiente figura se ejemplifica los perfiles de temperatura, salinidad y densidad, en una </a:t>
            </a:r>
            <a:r>
              <a:rPr lang="es-MX" sz="1200" dirty="0">
                <a:latin typeface="Times New Roman" panose="02020603050405020304" pitchFamily="18" charset="0"/>
                <a:cs typeface="Times New Roman" panose="02020603050405020304" pitchFamily="18" charset="0"/>
              </a:rPr>
              <a:t>estación oceánica con más de 4200 m de profundidad. Indique en que intervalo de profundidad se encuentran la termoclina, la </a:t>
            </a:r>
            <a:r>
              <a:rPr lang="es-MX" sz="1200" dirty="0" err="1">
                <a:latin typeface="Times New Roman" panose="02020603050405020304" pitchFamily="18" charset="0"/>
                <a:cs typeface="Times New Roman" panose="02020603050405020304" pitchFamily="18" charset="0"/>
              </a:rPr>
              <a:t>haloclina</a:t>
            </a:r>
            <a:r>
              <a:rPr lang="es-MX" sz="1200" dirty="0">
                <a:latin typeface="Times New Roman" panose="02020603050405020304" pitchFamily="18" charset="0"/>
                <a:cs typeface="Times New Roman" panose="02020603050405020304" pitchFamily="18" charset="0"/>
              </a:rPr>
              <a:t> y la </a:t>
            </a:r>
            <a:r>
              <a:rPr lang="es-MX" sz="1200" dirty="0" err="1">
                <a:latin typeface="Times New Roman" panose="02020603050405020304" pitchFamily="18" charset="0"/>
                <a:cs typeface="Times New Roman" panose="02020603050405020304" pitchFamily="18" charset="0"/>
              </a:rPr>
              <a:t>picnoclina</a:t>
            </a:r>
            <a:r>
              <a:rPr lang="es-MX" sz="1200" dirty="0">
                <a:latin typeface="Times New Roman" panose="02020603050405020304" pitchFamily="18" charset="0"/>
                <a:cs typeface="Times New Roman" panose="02020603050405020304" pitchFamily="18" charset="0"/>
              </a:rPr>
              <a:t>.</a:t>
            </a:r>
            <a:endParaRPr lang="es-MX" dirty="0">
              <a:latin typeface="Times New Roman" panose="02020603050405020304" pitchFamily="18" charset="0"/>
              <a:cs typeface="Times New Roman" panose="02020603050405020304" pitchFamily="18" charset="0"/>
            </a:endParaRPr>
          </a:p>
        </p:txBody>
      </p:sp>
      <p:pic>
        <p:nvPicPr>
          <p:cNvPr id="5" name="Imagen 4"/>
          <p:cNvPicPr>
            <a:picLocks noChangeAspect="1"/>
          </p:cNvPicPr>
          <p:nvPr/>
        </p:nvPicPr>
        <p:blipFill>
          <a:blip r:embed="rId3"/>
          <a:stretch>
            <a:fillRect/>
          </a:stretch>
        </p:blipFill>
        <p:spPr>
          <a:xfrm>
            <a:off x="1487467" y="1363579"/>
            <a:ext cx="3200677" cy="4535817"/>
          </a:xfrm>
          <a:prstGeom prst="rect">
            <a:avLst/>
          </a:prstGeom>
        </p:spPr>
      </p:pic>
      <p:sp>
        <p:nvSpPr>
          <p:cNvPr id="6" name="Rectángulo 5"/>
          <p:cNvSpPr/>
          <p:nvPr/>
        </p:nvSpPr>
        <p:spPr>
          <a:xfrm>
            <a:off x="602166" y="6761170"/>
            <a:ext cx="5762018" cy="1366528"/>
          </a:xfrm>
          <a:prstGeom prst="rect">
            <a:avLst/>
          </a:prstGeom>
        </p:spPr>
        <p:txBody>
          <a:bodyPr wrap="square">
            <a:spAutoFit/>
          </a:bodyPr>
          <a:lstStyle/>
          <a:p>
            <a:pPr>
              <a:lnSpc>
                <a:spcPct val="115000"/>
              </a:lnSpc>
              <a:spcAft>
                <a:spcPts val="1000"/>
              </a:spcAft>
            </a:pPr>
            <a:r>
              <a:rPr lang="es-MX" sz="1200" dirty="0">
                <a:latin typeface="Times New Roman" panose="02020603050405020304" pitchFamily="18" charset="0"/>
                <a:ea typeface="Calibri" panose="020F0502020204030204" pitchFamily="34" charset="0"/>
                <a:cs typeface="Times New Roman" panose="02020603050405020304" pitchFamily="18" charset="0"/>
              </a:rPr>
              <a:t>2.- En las siguientes figuras, se muestran los perfiles de temperatura y salinidad obtenidos a lo largo de la costa del Caribe Colombiano; la salinidad en color gris y la temperatura en negro. Explique el comportamiento de los perfiles de temperatura y la salinidad y los cambios con respecto a las diferentes fechas de muestreo. Indique a que profundidad se encuentran la termoclina y la </a:t>
            </a:r>
            <a:r>
              <a:rPr lang="es-MX" sz="1200" dirty="0" err="1">
                <a:latin typeface="Times New Roman" panose="02020603050405020304" pitchFamily="18" charset="0"/>
                <a:ea typeface="Calibri" panose="020F0502020204030204" pitchFamily="34" charset="0"/>
                <a:cs typeface="Times New Roman" panose="02020603050405020304" pitchFamily="18" charset="0"/>
              </a:rPr>
              <a:t>haloclina</a:t>
            </a:r>
            <a:r>
              <a:rPr lang="es-MX" sz="1200" dirty="0">
                <a:latin typeface="Times New Roman" panose="02020603050405020304" pitchFamily="18" charset="0"/>
                <a:ea typeface="Calibri" panose="020F0502020204030204" pitchFamily="34" charset="0"/>
                <a:cs typeface="Times New Roman" panose="02020603050405020304" pitchFamily="18" charset="0"/>
              </a:rPr>
              <a:t>, y especule sobre los factores que pudieron provocar las diferencias  entre estas (temporal y espacial).</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7341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3"/>
          <a:stretch>
            <a:fillRect/>
          </a:stretch>
        </p:blipFill>
        <p:spPr>
          <a:xfrm>
            <a:off x="517147" y="453193"/>
            <a:ext cx="5523455" cy="4279763"/>
          </a:xfrm>
          <a:prstGeom prst="rect">
            <a:avLst/>
          </a:prstGeom>
        </p:spPr>
      </p:pic>
    </p:spTree>
    <p:extLst>
      <p:ext uri="{BB962C8B-B14F-4D97-AF65-F5344CB8AC3E}">
        <p14:creationId xmlns:p14="http://schemas.microsoft.com/office/powerpoint/2010/main" val="2377869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493996" y="678513"/>
            <a:ext cx="5760823" cy="729430"/>
          </a:xfrm>
          <a:prstGeom prst="rect">
            <a:avLst/>
          </a:prstGeom>
        </p:spPr>
        <p:txBody>
          <a:bodyPr wrap="square">
            <a:spAutoFit/>
          </a:bodyPr>
          <a:lstStyle/>
          <a:p>
            <a:pPr>
              <a:lnSpc>
                <a:spcPct val="115000"/>
              </a:lnSpc>
              <a:spcAft>
                <a:spcPts val="1000"/>
              </a:spcAft>
            </a:pPr>
            <a:r>
              <a:rPr lang="es-MX" sz="1200" dirty="0">
                <a:latin typeface="Times New Roman" panose="02020603050405020304" pitchFamily="18" charset="0"/>
                <a:ea typeface="Calibri" panose="020F0502020204030204" pitchFamily="34" charset="0"/>
                <a:cs typeface="Times New Roman" panose="02020603050405020304" pitchFamily="18" charset="0"/>
              </a:rPr>
              <a:t>3.- La figura 1.a muestra una sección vertical de temperatura en el océano Atlántico sector oeste y la figura 1.b ilustra los perfiles verticales de temperatura asociados a las estaciones A y B (indicadas con las líneas negras sólidas).</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n 4"/>
          <p:cNvPicPr>
            <a:picLocks noChangeAspect="1"/>
          </p:cNvPicPr>
          <p:nvPr/>
        </p:nvPicPr>
        <p:blipFill>
          <a:blip r:embed="rId2"/>
          <a:stretch>
            <a:fillRect/>
          </a:stretch>
        </p:blipFill>
        <p:spPr>
          <a:xfrm>
            <a:off x="237744" y="1407943"/>
            <a:ext cx="6273328" cy="2859272"/>
          </a:xfrm>
          <a:prstGeom prst="rect">
            <a:avLst/>
          </a:prstGeom>
        </p:spPr>
      </p:pic>
      <p:sp>
        <p:nvSpPr>
          <p:cNvPr id="6" name="Rectángulo 5"/>
          <p:cNvSpPr/>
          <p:nvPr/>
        </p:nvSpPr>
        <p:spPr>
          <a:xfrm>
            <a:off x="493996" y="4267215"/>
            <a:ext cx="5805417" cy="941796"/>
          </a:xfrm>
          <a:prstGeom prst="rect">
            <a:avLst/>
          </a:prstGeom>
        </p:spPr>
        <p:txBody>
          <a:bodyPr wrap="square">
            <a:spAutoFit/>
          </a:bodyPr>
          <a:lstStyle/>
          <a:p>
            <a:pPr marL="342900" lvl="0" indent="-342900">
              <a:lnSpc>
                <a:spcPct val="115000"/>
              </a:lnSpc>
              <a:spcAft>
                <a:spcPts val="0"/>
              </a:spcAft>
              <a:buFont typeface="+mj-lt"/>
              <a:buAutoNum type="alphaLcParenR"/>
            </a:pPr>
            <a:r>
              <a:rPr lang="es-MX" sz="1200" dirty="0">
                <a:latin typeface="Times New Roman" panose="02020603050405020304" pitchFamily="18" charset="0"/>
                <a:ea typeface="Calibri" panose="020F0502020204030204" pitchFamily="34" charset="0"/>
                <a:cs typeface="Times New Roman" panose="02020603050405020304" pitchFamily="18" charset="0"/>
              </a:rPr>
              <a:t>¿Cuál de los perfiles de la figura 1.b se corresponde con la estación A y cuales con la estación B de la figura 1.a?</a:t>
            </a:r>
            <a:endParaRPr lang="es-MX"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lphaLcParenR"/>
            </a:pPr>
            <a:r>
              <a:rPr lang="es-MX" sz="1200" dirty="0">
                <a:latin typeface="Times New Roman" panose="02020603050405020304" pitchFamily="18" charset="0"/>
                <a:ea typeface="Calibri" panose="020F0502020204030204" pitchFamily="34" charset="0"/>
                <a:cs typeface="Times New Roman" panose="02020603050405020304" pitchFamily="18" charset="0"/>
              </a:rPr>
              <a:t>¿Qué puede decir sobre la distribución vertical de la temperatura en altas latitudes (más de 60° de latitud?</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Imagen 6"/>
          <p:cNvPicPr>
            <a:picLocks noChangeAspect="1"/>
          </p:cNvPicPr>
          <p:nvPr/>
        </p:nvPicPr>
        <p:blipFill>
          <a:blip r:embed="rId3"/>
          <a:stretch>
            <a:fillRect/>
          </a:stretch>
        </p:blipFill>
        <p:spPr>
          <a:xfrm>
            <a:off x="932373" y="5467543"/>
            <a:ext cx="4517528" cy="3066554"/>
          </a:xfrm>
          <a:prstGeom prst="rect">
            <a:avLst/>
          </a:prstGeom>
        </p:spPr>
      </p:pic>
    </p:spTree>
    <p:extLst>
      <p:ext uri="{BB962C8B-B14F-4D97-AF65-F5344CB8AC3E}">
        <p14:creationId xmlns:p14="http://schemas.microsoft.com/office/powerpoint/2010/main" val="129570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581734" y="544817"/>
            <a:ext cx="5682588" cy="517065"/>
          </a:xfrm>
          <a:prstGeom prst="rect">
            <a:avLst/>
          </a:prstGeom>
        </p:spPr>
        <p:txBody>
          <a:bodyPr wrap="square">
            <a:spAutoFit/>
          </a:bodyPr>
          <a:lstStyle/>
          <a:p>
            <a:pPr>
              <a:lnSpc>
                <a:spcPct val="115000"/>
              </a:lnSpc>
              <a:spcAft>
                <a:spcPts val="1000"/>
              </a:spcAft>
            </a:pPr>
            <a:r>
              <a:rPr lang="es-MX" sz="1200" dirty="0">
                <a:latin typeface="Times New Roman" panose="02020603050405020304" pitchFamily="18" charset="0"/>
                <a:ea typeface="Calibri" panose="020F0502020204030204" pitchFamily="34" charset="0"/>
                <a:cs typeface="Times New Roman" panose="02020603050405020304" pitchFamily="18" charset="0"/>
              </a:rPr>
              <a:t>4.- La siguiente figura muestra los valores de salinidad en las costas del Sur del Golfo de México. Trace las </a:t>
            </a:r>
            <a:r>
              <a:rPr lang="es-MX" sz="1200" dirty="0" err="1">
                <a:latin typeface="Times New Roman" panose="02020603050405020304" pitchFamily="18" charset="0"/>
                <a:ea typeface="Calibri" panose="020F0502020204030204" pitchFamily="34" charset="0"/>
                <a:cs typeface="Times New Roman" panose="02020603050405020304" pitchFamily="18" charset="0"/>
              </a:rPr>
              <a:t>isohalinas</a:t>
            </a:r>
            <a:r>
              <a:rPr lang="es-MX" sz="1200" dirty="0">
                <a:latin typeface="Times New Roman" panose="02020603050405020304" pitchFamily="18" charset="0"/>
                <a:ea typeface="Calibri" panose="020F0502020204030204" pitchFamily="34" charset="0"/>
                <a:cs typeface="Times New Roman" panose="02020603050405020304" pitchFamily="18" charset="0"/>
              </a:rPr>
              <a:t> de 35.5, 36.0, 36.5 y 37</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Imagen 7"/>
          <p:cNvPicPr>
            <a:picLocks noChangeAspect="1"/>
          </p:cNvPicPr>
          <p:nvPr/>
        </p:nvPicPr>
        <p:blipFill>
          <a:blip r:embed="rId3"/>
          <a:stretch>
            <a:fillRect/>
          </a:stretch>
        </p:blipFill>
        <p:spPr>
          <a:xfrm>
            <a:off x="414840" y="1232576"/>
            <a:ext cx="6139204" cy="3103133"/>
          </a:xfrm>
          <a:prstGeom prst="rect">
            <a:avLst/>
          </a:prstGeom>
        </p:spPr>
      </p:pic>
      <p:sp>
        <p:nvSpPr>
          <p:cNvPr id="9" name="Rectángulo 8"/>
          <p:cNvSpPr/>
          <p:nvPr/>
        </p:nvSpPr>
        <p:spPr>
          <a:xfrm>
            <a:off x="574910" y="5828370"/>
            <a:ext cx="5819063" cy="517065"/>
          </a:xfrm>
          <a:prstGeom prst="rect">
            <a:avLst/>
          </a:prstGeom>
        </p:spPr>
        <p:txBody>
          <a:bodyPr wrap="square">
            <a:spAutoFit/>
          </a:bodyPr>
          <a:lstStyle/>
          <a:p>
            <a:pPr marL="342900" lvl="0" indent="-342900">
              <a:lnSpc>
                <a:spcPct val="115000"/>
              </a:lnSpc>
              <a:spcAft>
                <a:spcPts val="1000"/>
              </a:spcAft>
              <a:buFont typeface="+mj-lt"/>
              <a:buAutoNum type="alphaLcParenR"/>
            </a:pPr>
            <a:r>
              <a:rPr lang="es-MX" sz="1200" dirty="0">
                <a:latin typeface="Times New Roman" panose="02020603050405020304" pitchFamily="18" charset="0"/>
                <a:ea typeface="Calibri" panose="020F0502020204030204" pitchFamily="34" charset="0"/>
                <a:cs typeface="Times New Roman" panose="02020603050405020304" pitchFamily="18" charset="0"/>
              </a:rPr>
              <a:t>Analice la distribución y trate de explicarla con las características geográficas existentes.</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23109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609030" y="498094"/>
            <a:ext cx="5819063" cy="517065"/>
          </a:xfrm>
          <a:prstGeom prst="rect">
            <a:avLst/>
          </a:prstGeom>
        </p:spPr>
        <p:txBody>
          <a:bodyPr wrap="square">
            <a:spAutoFit/>
          </a:bodyPr>
          <a:lstStyle/>
          <a:p>
            <a:pPr>
              <a:lnSpc>
                <a:spcPct val="115000"/>
              </a:lnSpc>
              <a:spcAft>
                <a:spcPts val="1000"/>
              </a:spcAft>
            </a:pPr>
            <a:r>
              <a:rPr lang="es-MX" sz="1200" dirty="0">
                <a:latin typeface="Times New Roman" panose="02020603050405020304" pitchFamily="18" charset="0"/>
                <a:ea typeface="Calibri" panose="020F0502020204030204" pitchFamily="34" charset="0"/>
                <a:cs typeface="Times New Roman" panose="02020603050405020304" pitchFamily="18" charset="0"/>
              </a:rPr>
              <a:t>5.- La tabla siguiente son datos obtenidos con un CTD a lo largo de un </a:t>
            </a:r>
            <a:r>
              <a:rPr lang="es-MX" sz="1200" dirty="0" err="1">
                <a:latin typeface="Times New Roman" panose="02020603050405020304" pitchFamily="18" charset="0"/>
                <a:ea typeface="Calibri" panose="020F0502020204030204" pitchFamily="34" charset="0"/>
                <a:cs typeface="Times New Roman" panose="02020603050405020304" pitchFamily="18" charset="0"/>
              </a:rPr>
              <a:t>transecto</a:t>
            </a:r>
            <a:r>
              <a:rPr lang="es-MX" sz="1200" dirty="0">
                <a:latin typeface="Times New Roman" panose="02020603050405020304" pitchFamily="18" charset="0"/>
                <a:ea typeface="Calibri" panose="020F0502020204030204" pitchFamily="34" charset="0"/>
                <a:cs typeface="Times New Roman" panose="02020603050405020304" pitchFamily="18" charset="0"/>
              </a:rPr>
              <a:t> (aproximadamente 93°W), correspondientes a 6 estaciones.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Tabla 5"/>
          <p:cNvGraphicFramePr>
            <a:graphicFrameLocks noGrp="1"/>
          </p:cNvGraphicFramePr>
          <p:nvPr>
            <p:extLst>
              <p:ext uri="{D42A27DB-BD31-4B8C-83A1-F6EECF244321}">
                <p14:modId xmlns:p14="http://schemas.microsoft.com/office/powerpoint/2010/main" val="1116652382"/>
              </p:ext>
            </p:extLst>
          </p:nvPr>
        </p:nvGraphicFramePr>
        <p:xfrm>
          <a:off x="431612" y="1047679"/>
          <a:ext cx="5819062" cy="7886700"/>
        </p:xfrm>
        <a:graphic>
          <a:graphicData uri="http://schemas.openxmlformats.org/drawingml/2006/table">
            <a:tbl>
              <a:tblPr firstRow="1" firstCol="1" bandRow="1"/>
              <a:tblGrid>
                <a:gridCol w="831997"/>
                <a:gridCol w="831997"/>
                <a:gridCol w="821350"/>
                <a:gridCol w="821350"/>
                <a:gridCol w="1044908"/>
                <a:gridCol w="733730"/>
                <a:gridCol w="733730"/>
              </a:tblGrid>
              <a:tr h="114835">
                <a:tc>
                  <a:txBody>
                    <a:bodyPr/>
                    <a:lstStyle/>
                    <a:p>
                      <a:pP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Longitud</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Latitud</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Profundidad Total</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Profundidad</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Temperatura</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Salinidad</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Densidad</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311">
                <a:tc>
                  <a:txBody>
                    <a:bodyPr/>
                    <a:lstStyle/>
                    <a:p>
                      <a:pPr>
                        <a:lnSpc>
                          <a:spcPct val="115000"/>
                        </a:lnSpc>
                        <a:spcAft>
                          <a:spcPts val="0"/>
                        </a:spcAft>
                      </a:pPr>
                      <a:r>
                        <a:rPr lang="es-MX" sz="1000" dirty="0" smtClean="0">
                          <a:effectLst/>
                          <a:latin typeface="Times New Roman" panose="02020603050405020304" pitchFamily="18" charset="0"/>
                          <a:ea typeface="Times New Roman" panose="02020603050405020304" pitchFamily="18" charset="0"/>
                          <a:cs typeface="Times New Roman" panose="02020603050405020304" pitchFamily="18" charset="0"/>
                        </a:rPr>
                        <a:t>a) 93</a:t>
                      </a: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 01,167</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 30,878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1909.91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27.679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36.763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23.828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w="12700" cap="flat" cmpd="sng" algn="ctr">
                      <a:solidFill>
                        <a:srgbClr val="000000"/>
                      </a:solidFill>
                      <a:prstDash val="solid"/>
                      <a:round/>
                      <a:headEnd type="none" w="med" len="med"/>
                      <a:tailEnd type="none" w="med" len="med"/>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27.629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36.762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23.844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27.554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36.761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23.868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25.654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36.738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24.456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24.053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36.714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24.925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75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22.116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36.658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25.447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19.047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36.559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26.202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150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16.248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36.276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26.673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14.331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35.988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26.881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8.168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35.154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27.369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800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5.632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35.054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27.642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1000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4.846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35.081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27.758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1500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4.260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35.115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27.850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66311">
                <a:tc>
                  <a:txBody>
                    <a:bodyPr/>
                    <a:lstStyle/>
                    <a:p>
                      <a:pPr>
                        <a:lnSpc>
                          <a:spcPct val="115000"/>
                        </a:lnSpc>
                        <a:spcAft>
                          <a:spcPts val="0"/>
                        </a:spcAft>
                      </a:pPr>
                      <a:r>
                        <a:rPr lang="es-MX" sz="1000" dirty="0" smtClean="0">
                          <a:effectLst/>
                          <a:latin typeface="Times New Roman" panose="02020603050405020304" pitchFamily="18" charset="0"/>
                          <a:ea typeface="Times New Roman" panose="02020603050405020304" pitchFamily="18" charset="0"/>
                          <a:cs typeface="Times New Roman" panose="02020603050405020304" pitchFamily="18" charset="0"/>
                        </a:rPr>
                        <a:t>b) 93</a:t>
                      </a: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 05,445</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 48,695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2212.27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27.732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36.714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23.774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27.719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36.715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23.779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27.565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36.730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23.841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25.231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36.731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24.581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23.829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36.706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24.986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75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22.249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36.692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25.435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19.661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36.616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26.086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150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16.949</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36.376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26.584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14.673</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36.032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26.841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8.152</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35.145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27.365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800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5.628</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35.053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27.642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1000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5.031</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35.074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27.731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1500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4.270</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35.115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27.849</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169546">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4.254</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35.118</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27.853</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dirty="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dirty="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dirty="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2500</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4.248</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35.005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27.764</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spcAft>
                          <a:spcPts val="0"/>
                        </a:spcAft>
                      </a:pPr>
                      <a:r>
                        <a:rPr lang="es-MX" sz="1000" dirty="0" smtClean="0">
                          <a:effectLst/>
                          <a:latin typeface="Times New Roman" panose="02020603050405020304" pitchFamily="18" charset="0"/>
                          <a:ea typeface="Times New Roman" panose="02020603050405020304" pitchFamily="18" charset="0"/>
                          <a:cs typeface="Times New Roman" panose="02020603050405020304" pitchFamily="18" charset="0"/>
                        </a:rPr>
                        <a:t>c)</a:t>
                      </a:r>
                      <a:r>
                        <a:rPr lang="es-MX" sz="100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s-MX" sz="1000" dirty="0" smtClean="0">
                          <a:effectLst/>
                          <a:latin typeface="Times New Roman" panose="02020603050405020304" pitchFamily="18" charset="0"/>
                          <a:ea typeface="Times New Roman" panose="02020603050405020304" pitchFamily="18" charset="0"/>
                          <a:cs typeface="Times New Roman" panose="02020603050405020304" pitchFamily="18" charset="0"/>
                        </a:rPr>
                        <a:t>92</a:t>
                      </a: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 59,944</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 59,896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2558.1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27.436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36.803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23.937</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27.425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36.801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23.939</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27.408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36.802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23.946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27.351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36.827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23.984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24.115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36.663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24.869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75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21.514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36.643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25.605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100</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18.754</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36.557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26.276</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150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16.187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36.269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26.682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14.295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35.985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26.886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8.354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35.164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27.349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800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5.687</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35.051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27.633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1000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4.907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35.077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27.747</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1500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4.267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35.114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27.849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4.249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35.119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27.854</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2500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4.176</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35.183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27.913</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bl>
          </a:graphicData>
        </a:graphic>
      </p:graphicFrame>
    </p:spTree>
    <p:extLst>
      <p:ext uri="{BB962C8B-B14F-4D97-AF65-F5344CB8AC3E}">
        <p14:creationId xmlns:p14="http://schemas.microsoft.com/office/powerpoint/2010/main" val="3780402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3461075586"/>
              </p:ext>
            </p:extLst>
          </p:nvPr>
        </p:nvGraphicFramePr>
        <p:xfrm>
          <a:off x="519469" y="632133"/>
          <a:ext cx="5819062" cy="5257800"/>
        </p:xfrm>
        <a:graphic>
          <a:graphicData uri="http://schemas.openxmlformats.org/drawingml/2006/table">
            <a:tbl>
              <a:tblPr firstRow="1" firstCol="1" bandRow="1"/>
              <a:tblGrid>
                <a:gridCol w="831997"/>
                <a:gridCol w="831997"/>
                <a:gridCol w="821350"/>
                <a:gridCol w="821350"/>
                <a:gridCol w="1044908"/>
                <a:gridCol w="733730"/>
                <a:gridCol w="733730"/>
              </a:tblGrid>
              <a:tr h="66311">
                <a:tc>
                  <a:txBody>
                    <a:bodyPr/>
                    <a:lstStyle/>
                    <a:p>
                      <a:pPr>
                        <a:lnSpc>
                          <a:spcPct val="115000"/>
                        </a:lnSpc>
                        <a:spcAft>
                          <a:spcPts val="0"/>
                        </a:spcAft>
                      </a:pPr>
                      <a:r>
                        <a:rPr lang="es-MX" sz="1000" dirty="0" smtClean="0">
                          <a:effectLst/>
                          <a:latin typeface="Times New Roman" panose="02020603050405020304" pitchFamily="18" charset="0"/>
                          <a:ea typeface="Times New Roman" panose="02020603050405020304" pitchFamily="18" charset="0"/>
                          <a:cs typeface="Times New Roman" panose="02020603050405020304" pitchFamily="18" charset="0"/>
                        </a:rPr>
                        <a:t>c) 93</a:t>
                      </a: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 00,132</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21° 30,230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2908.31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27.570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36.849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23.929</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27.552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36.848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23.934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27.403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36.846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23.981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27.058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36.922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24.150</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23.887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36.683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24.951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75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22.867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36.707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25.269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20.490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36.661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25.899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150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17.083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36.398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26.569</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14.782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36.048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26.829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8.153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35.147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27.366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800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5.758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35.047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27.621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1000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4.925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35.076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27.744</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1500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4.277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35.113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27.847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4.250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35.117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27.853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2500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4.165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35.057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27.814</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66311">
                <a:tc>
                  <a:txBody>
                    <a:bodyPr/>
                    <a:lstStyle/>
                    <a:p>
                      <a:pPr>
                        <a:lnSpc>
                          <a:spcPct val="115000"/>
                        </a:lnSpc>
                        <a:spcAft>
                          <a:spcPts val="0"/>
                        </a:spcAft>
                      </a:pPr>
                      <a:r>
                        <a:rPr lang="es-MX" sz="1000" dirty="0" smtClean="0">
                          <a:effectLst/>
                          <a:latin typeface="Times New Roman" panose="02020603050405020304" pitchFamily="18" charset="0"/>
                          <a:ea typeface="Times New Roman" panose="02020603050405020304" pitchFamily="18" charset="0"/>
                          <a:cs typeface="Times New Roman" panose="02020603050405020304" pitchFamily="18" charset="0"/>
                        </a:rPr>
                        <a:t>d) 93</a:t>
                      </a: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 01,174</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21° 59,780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3330.1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27.479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36.840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23.952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27.478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36.840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23.952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27.464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36.842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23.958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27.043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36.947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24.173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23.636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36.699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25.038</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75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22.354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36.715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25.422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20.500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36.669</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25.903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150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16.700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36.210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26.516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14.595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36.015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26.845</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8.323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35.117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27.317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800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5.654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34.987</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27.586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1000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4.833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35.012</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27.704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1500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4.271</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35.024</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27.776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2000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4.256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35.096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27.836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r h="78949">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dirty="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nSpc>
                          <a:spcPct val="115000"/>
                        </a:lnSpc>
                      </a:pPr>
                      <a:endParaRPr lang="es-MX" sz="1000">
                        <a:effectLst/>
                        <a:latin typeface="Times New Roman" panose="02020603050405020304" pitchFamily="18"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2500</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4.276</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a:effectLst/>
                          <a:latin typeface="Times New Roman" panose="02020603050405020304" pitchFamily="18" charset="0"/>
                          <a:ea typeface="Times New Roman" panose="02020603050405020304" pitchFamily="18" charset="0"/>
                          <a:cs typeface="Times New Roman" panose="02020603050405020304" pitchFamily="18" charset="0"/>
                        </a:rPr>
                        <a:t>35.063</a:t>
                      </a:r>
                      <a:endParaRPr lang="es-MX"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c>
                  <a:txBody>
                    <a:bodyPr/>
                    <a:lstStyle/>
                    <a:p>
                      <a:pPr algn="ctr">
                        <a:lnSpc>
                          <a:spcPct val="115000"/>
                        </a:lnSpc>
                        <a:spcAft>
                          <a:spcPts val="0"/>
                        </a:spcAft>
                      </a:pPr>
                      <a:r>
                        <a:rPr lang="es-MX" sz="1000" dirty="0">
                          <a:effectLst/>
                          <a:latin typeface="Times New Roman" panose="02020603050405020304" pitchFamily="18" charset="0"/>
                          <a:ea typeface="Times New Roman" panose="02020603050405020304" pitchFamily="18" charset="0"/>
                          <a:cs typeface="Times New Roman" panose="02020603050405020304" pitchFamily="18" charset="0"/>
                        </a:rPr>
                        <a:t>27.807</a:t>
                      </a:r>
                      <a:endParaRPr lang="es-MX"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8203" marR="18203" marT="0" marB="0" anchor="b">
                    <a:lnL>
                      <a:noFill/>
                    </a:lnL>
                    <a:lnR>
                      <a:noFill/>
                    </a:lnR>
                    <a:lnT>
                      <a:noFill/>
                    </a:lnT>
                    <a:lnB>
                      <a:noFill/>
                    </a:lnB>
                  </a:tcPr>
                </a:tc>
              </a:tr>
            </a:tbl>
          </a:graphicData>
        </a:graphic>
      </p:graphicFrame>
      <p:sp>
        <p:nvSpPr>
          <p:cNvPr id="3" name="Rectángulo 2"/>
          <p:cNvSpPr/>
          <p:nvPr/>
        </p:nvSpPr>
        <p:spPr>
          <a:xfrm>
            <a:off x="519469" y="6058117"/>
            <a:ext cx="5976865" cy="461665"/>
          </a:xfrm>
          <a:prstGeom prst="rect">
            <a:avLst/>
          </a:prstGeom>
        </p:spPr>
        <p:txBody>
          <a:bodyPr wrap="square">
            <a:spAutoFit/>
          </a:bodyPr>
          <a:lstStyle/>
          <a:p>
            <a:r>
              <a:rPr lang="es-MX" sz="12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Grafique un perfil </a:t>
            </a:r>
            <a:r>
              <a:rPr lang="es-MX" sz="12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para temperatura otro para salinidad y uno para densidad a </a:t>
            </a:r>
            <a:r>
              <a:rPr lang="es-MX" sz="12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lo </a:t>
            </a:r>
            <a:r>
              <a:rPr lang="es-MX" sz="12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largo del meridiano de los 93°</a:t>
            </a:r>
            <a:endParaRPr lang="es-MX" dirty="0"/>
          </a:p>
        </p:txBody>
      </p:sp>
      <p:pic>
        <p:nvPicPr>
          <p:cNvPr id="5" name="Imagen 4"/>
          <p:cNvPicPr>
            <a:picLocks noChangeAspect="1"/>
          </p:cNvPicPr>
          <p:nvPr/>
        </p:nvPicPr>
        <p:blipFill rotWithShape="1">
          <a:blip r:embed="rId2"/>
          <a:srcRect r="51050" b="48353"/>
          <a:stretch/>
        </p:blipFill>
        <p:spPr>
          <a:xfrm>
            <a:off x="519469" y="6503300"/>
            <a:ext cx="2704247" cy="2139927"/>
          </a:xfrm>
          <a:prstGeom prst="rect">
            <a:avLst/>
          </a:prstGeom>
        </p:spPr>
      </p:pic>
      <p:sp>
        <p:nvSpPr>
          <p:cNvPr id="6" name="Rectángulo 5"/>
          <p:cNvSpPr/>
          <p:nvPr/>
        </p:nvSpPr>
        <p:spPr>
          <a:xfrm>
            <a:off x="3223716" y="6656823"/>
            <a:ext cx="3429000" cy="2123658"/>
          </a:xfrm>
          <a:prstGeom prst="rect">
            <a:avLst/>
          </a:prstGeom>
        </p:spPr>
        <p:txBody>
          <a:bodyPr wrap="square">
            <a:spAutoFit/>
          </a:bodyPr>
          <a:lstStyle/>
          <a:p>
            <a:r>
              <a:rPr lang="es-MX" sz="12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Tendrá que hacer tres gráficos parecidos a la ilustración de la izquierda. La profundidad en el eje de las Y (0-2500 m), y en el eje de las X la distancia entre estaciones (a partir de 10 km). Esto es, la primer estación a) esta a 10 km de la línea de costa (0 en el eje de las X)  y para calcula la distancia de b, c y d hay que ver la diferencia en latitudes y recordar que 1’ = 1mn y 1 </a:t>
            </a:r>
            <a:r>
              <a:rPr lang="es-MX" sz="1200"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mn</a:t>
            </a:r>
            <a:r>
              <a:rPr lang="es-MX" sz="12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 1.853 Km.</a:t>
            </a:r>
          </a:p>
          <a:p>
            <a:r>
              <a:rPr lang="es-MX" sz="1200" dirty="0" smtClean="0">
                <a:solidFill>
                  <a:prstClr val="black"/>
                </a:solidFill>
                <a:latin typeface="Times New Roman" panose="02020603050405020304" pitchFamily="18" charset="0"/>
                <a:cs typeface="Times New Roman" panose="02020603050405020304" pitchFamily="18" charset="0"/>
              </a:rPr>
              <a:t>Solo hay que graficar e isotermas, 3 </a:t>
            </a:r>
            <a:r>
              <a:rPr lang="es-MX" sz="1200" dirty="0" err="1" smtClean="0">
                <a:solidFill>
                  <a:prstClr val="black"/>
                </a:solidFill>
                <a:latin typeface="Times New Roman" panose="02020603050405020304" pitchFamily="18" charset="0"/>
                <a:cs typeface="Times New Roman" panose="02020603050405020304" pitchFamily="18" charset="0"/>
              </a:rPr>
              <a:t>isohalinas</a:t>
            </a:r>
            <a:r>
              <a:rPr lang="es-MX" sz="1200" dirty="0" smtClean="0">
                <a:solidFill>
                  <a:prstClr val="black"/>
                </a:solidFill>
                <a:latin typeface="Times New Roman" panose="02020603050405020304" pitchFamily="18" charset="0"/>
                <a:cs typeface="Times New Roman" panose="02020603050405020304" pitchFamily="18" charset="0"/>
              </a:rPr>
              <a:t> y 3 </a:t>
            </a:r>
            <a:r>
              <a:rPr lang="es-MX" sz="1200" dirty="0" err="1" smtClean="0">
                <a:solidFill>
                  <a:prstClr val="black"/>
                </a:solidFill>
                <a:latin typeface="Times New Roman" panose="02020603050405020304" pitchFamily="18" charset="0"/>
                <a:cs typeface="Times New Roman" panose="02020603050405020304" pitchFamily="18" charset="0"/>
              </a:rPr>
              <a:t>isopicnas</a:t>
            </a:r>
            <a:r>
              <a:rPr lang="es-MX" sz="1200" dirty="0" smtClean="0">
                <a:solidFill>
                  <a:prstClr val="black"/>
                </a:solidFill>
                <a:latin typeface="Times New Roman" panose="02020603050405020304" pitchFamily="18" charset="0"/>
                <a:cs typeface="Times New Roman" panose="02020603050405020304" pitchFamily="18" charset="0"/>
              </a:rPr>
              <a:t> en cada gráfico, es decir 3 líneas de igual valor entre las estaciones y los datos</a:t>
            </a:r>
            <a:endParaRPr lang="es-MX" dirty="0"/>
          </a:p>
        </p:txBody>
      </p:sp>
    </p:spTree>
    <p:extLst>
      <p:ext uri="{BB962C8B-B14F-4D97-AF65-F5344CB8AC3E}">
        <p14:creationId xmlns:p14="http://schemas.microsoft.com/office/powerpoint/2010/main" val="1443931549"/>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778</TotalTime>
  <Words>1322</Words>
  <Application>Microsoft Office PowerPoint</Application>
  <PresentationFormat>Carta (216 x 279 mm)</PresentationFormat>
  <Paragraphs>347</Paragraphs>
  <Slides>7</Slides>
  <Notes>3</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Arial</vt:lpstr>
      <vt:lpstr>Calibri</vt:lpstr>
      <vt:lpstr>Calibri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X</dc:creator>
  <cp:lastModifiedBy>X</cp:lastModifiedBy>
  <cp:revision>30</cp:revision>
  <dcterms:created xsi:type="dcterms:W3CDTF">2020-04-22T15:36:30Z</dcterms:created>
  <dcterms:modified xsi:type="dcterms:W3CDTF">2020-05-25T18:18:29Z</dcterms:modified>
</cp:coreProperties>
</file>