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0" r:id="rId4"/>
    <p:sldId id="258" r:id="rId5"/>
    <p:sldId id="259" r:id="rId6"/>
    <p:sldId id="261" r:id="rId7"/>
    <p:sldId id="262" r:id="rId8"/>
    <p:sldId id="263" r:id="rId9"/>
    <p:sldId id="264" r:id="rId10"/>
    <p:sldId id="265" r:id="rId11"/>
    <p:sldId id="266" r:id="rId12"/>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howGuides="1">
      <p:cViewPr>
        <p:scale>
          <a:sx n="98" d="100"/>
          <a:sy n="98" d="100"/>
        </p:scale>
        <p:origin x="942" y="-132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7CEA-5B62-4CE0-8635-0F8D031479BD}" type="datetimeFigureOut">
              <a:rPr lang="es-MX" smtClean="0"/>
              <a:t>01/06/2020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44E6D-DD61-442D-8D72-0EF05639F790}" type="slidenum">
              <a:rPr lang="es-MX" smtClean="0"/>
              <a:t>‹Nº›</a:t>
            </a:fld>
            <a:endParaRPr lang="es-MX"/>
          </a:p>
        </p:txBody>
      </p:sp>
    </p:spTree>
    <p:extLst>
      <p:ext uri="{BB962C8B-B14F-4D97-AF65-F5344CB8AC3E}">
        <p14:creationId xmlns:p14="http://schemas.microsoft.com/office/powerpoint/2010/main" val="14889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a:t>
            </a:r>
            <a:r>
              <a:rPr lang="es-MX" baseline="0" dirty="0" smtClean="0"/>
              <a:t>: Para ello ubique el intervalo (valor máximo y mínimo) del tamaño de grano, es decir -0.43 y 2.39, este es un intervalo de 2.82  (valores absolutos 0.43+2.39 =2.82) divídalo entre 6 (=0.47) y </a:t>
            </a:r>
            <a:r>
              <a:rPr lang="es-MX" baseline="0" dirty="0" smtClean="0"/>
              <a:t>hay que irlo sumando </a:t>
            </a:r>
            <a:r>
              <a:rPr lang="es-MX" baseline="0" dirty="0" smtClean="0"/>
              <a:t>al intervalo -0.43+0.47= (-0.43 a 0.04), 0.04+0.47 = (0.04-0.51), 0.51+0.47= (0.51-0.98), 0.98+0.47 = (0.98-1.45), 1.45+0.47 = (1.45-1.92), 1.92+0.47 =(1.97-2.39). Ahora busque para cada estación en que intervalo cae el tamaño de grano y asígnele la categoría en la tabla y un símbolo en el mapa (vea ejemplos). </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3</a:t>
            </a:fld>
            <a:endParaRPr lang="es-MX"/>
          </a:p>
        </p:txBody>
      </p:sp>
    </p:spTree>
    <p:extLst>
      <p:ext uri="{BB962C8B-B14F-4D97-AF65-F5344CB8AC3E}">
        <p14:creationId xmlns:p14="http://schemas.microsoft.com/office/powerpoint/2010/main" val="265583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Se hará lo mismo que en el ejercicio anterior, se buscara el intervalo total, se dividirá entre 6 y se ubicara cada estación en que intervalo cae de acuerdo a la clasificación de los sedimentos. </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4</a:t>
            </a:fld>
            <a:endParaRPr lang="es-MX"/>
          </a:p>
        </p:txBody>
      </p:sp>
    </p:spTree>
    <p:extLst>
      <p:ext uri="{BB962C8B-B14F-4D97-AF65-F5344CB8AC3E}">
        <p14:creationId xmlns:p14="http://schemas.microsoft.com/office/powerpoint/2010/main" val="325782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Se hará lo mismo que en el primer ejercicio, se buscara el intervalo total, se dividirá entre 6 y se ubicara cada estación en que intervalo cae de acuerdo a la asimetría de los sedimentos. </a:t>
            </a:r>
          </a:p>
          <a:p>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5</a:t>
            </a:fld>
            <a:endParaRPr lang="es-MX"/>
          </a:p>
        </p:txBody>
      </p:sp>
    </p:spTree>
    <p:extLst>
      <p:ext uri="{BB962C8B-B14F-4D97-AF65-F5344CB8AC3E}">
        <p14:creationId xmlns:p14="http://schemas.microsoft.com/office/powerpoint/2010/main" val="25375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Para hacer el diagrama</a:t>
            </a:r>
            <a:r>
              <a:rPr lang="es-MX" baseline="0" dirty="0" smtClean="0"/>
              <a:t> de </a:t>
            </a:r>
            <a:r>
              <a:rPr lang="es-MX" baseline="0" dirty="0" err="1" smtClean="0"/>
              <a:t>Shepar</a:t>
            </a:r>
            <a:r>
              <a:rPr lang="es-MX" baseline="0" dirty="0" smtClean="0"/>
              <a:t> siga las líneas de colores con la tabla que esta a continuación y marque donde queda cada uno de los puntos. Este tipo de gráfico se basa en porcentajes y la suma de los tres lados suma el 100%, donde confluye el valor de las tres variables. Al final sólo deje los puntos.</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7</a:t>
            </a:fld>
            <a:endParaRPr lang="es-MX"/>
          </a:p>
        </p:txBody>
      </p:sp>
    </p:spTree>
    <p:extLst>
      <p:ext uri="{BB962C8B-B14F-4D97-AF65-F5344CB8AC3E}">
        <p14:creationId xmlns:p14="http://schemas.microsoft.com/office/powerpoint/2010/main" val="199803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 base en el primer diagrama de </a:t>
            </a:r>
            <a:r>
              <a:rPr lang="es-MX" dirty="0" err="1" smtClean="0"/>
              <a:t>Shepard</a:t>
            </a:r>
            <a:r>
              <a:rPr lang="es-MX" dirty="0" smtClean="0"/>
              <a:t> (el de colores, poner el tipo de sedimento de acuerdo donde se ubique la estación por sus características de Arcilla-Arena-Lodo</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8</a:t>
            </a:fld>
            <a:endParaRPr lang="es-MX"/>
          </a:p>
        </p:txBody>
      </p:sp>
    </p:spTree>
    <p:extLst>
      <p:ext uri="{BB962C8B-B14F-4D97-AF65-F5344CB8AC3E}">
        <p14:creationId xmlns:p14="http://schemas.microsoft.com/office/powerpoint/2010/main" val="164267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a:t>
            </a:r>
            <a:r>
              <a:rPr lang="es-MX" baseline="0" dirty="0" smtClean="0"/>
              <a:t> Aquí de nuevo se hará una escala de al menos 4 intervalos y se comparará con los gráficos ya elaborados de selección y asimetría que se encuentras </a:t>
            </a:r>
            <a:r>
              <a:rPr lang="es-MX" baseline="0" smtClean="0"/>
              <a:t>más abajo.</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9</a:t>
            </a:fld>
            <a:endParaRPr lang="es-MX"/>
          </a:p>
        </p:txBody>
      </p:sp>
    </p:spTree>
    <p:extLst>
      <p:ext uri="{BB962C8B-B14F-4D97-AF65-F5344CB8AC3E}">
        <p14:creationId xmlns:p14="http://schemas.microsoft.com/office/powerpoint/2010/main" val="42052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12354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16392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5222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4811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DAA4D-BBAD-4413-A971-2FC9D6CA0F62}"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9999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8DAA4D-BBAD-4413-A971-2FC9D6CA0F62}"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6978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8DAA4D-BBAD-4413-A971-2FC9D6CA0F62}" type="datetimeFigureOut">
              <a:rPr lang="es-MX" smtClean="0"/>
              <a:t>01/06/2020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552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8DAA4D-BBAD-4413-A971-2FC9D6CA0F62}" type="datetimeFigureOut">
              <a:rPr lang="es-MX" smtClean="0"/>
              <a:t>01/06/2020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9447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AA4D-BBAD-4413-A971-2FC9D6CA0F62}" type="datetimeFigureOut">
              <a:rPr lang="es-MX" smtClean="0"/>
              <a:t>01/06/2020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300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7087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039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8DAA4D-BBAD-4413-A971-2FC9D6CA0F62}" type="datetimeFigureOut">
              <a:rPr lang="es-MX" smtClean="0"/>
              <a:t>01/06/2020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07CB4-C495-4A99-8232-CAE7DD0B4813}" type="slidenum">
              <a:rPr lang="es-MX" smtClean="0"/>
              <a:t>‹Nº›</a:t>
            </a:fld>
            <a:endParaRPr lang="es-MX"/>
          </a:p>
        </p:txBody>
      </p:sp>
    </p:spTree>
    <p:extLst>
      <p:ext uri="{BB962C8B-B14F-4D97-AF65-F5344CB8AC3E}">
        <p14:creationId xmlns:p14="http://schemas.microsoft.com/office/powerpoint/2010/main" val="268926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14565" y="5216319"/>
            <a:ext cx="4470089" cy="2811576"/>
          </a:xfrm>
          <a:prstGeom prst="rect">
            <a:avLst/>
          </a:prstGeom>
        </p:spPr>
      </p:pic>
      <p:sp>
        <p:nvSpPr>
          <p:cNvPr id="4" name="Rectangle 2"/>
          <p:cNvSpPr>
            <a:spLocks noChangeArrowheads="1"/>
          </p:cNvSpPr>
          <p:nvPr/>
        </p:nvSpPr>
        <p:spPr bwMode="auto">
          <a:xfrm>
            <a:off x="589090" y="522740"/>
            <a:ext cx="56798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Laboratorio de Oceanografía</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Practica 4 Geografía del Ambiente marino y sedimentos</a:t>
            </a:r>
            <a:endParaRPr lang="es-MX" b="1" dirty="0">
              <a:latin typeface="Times New Roman" panose="02020603050405020304" pitchFamily="18" charset="0"/>
              <a:cs typeface="Times New Roman" panose="02020603050405020304" pitchFamily="18" charset="0"/>
            </a:endParaRPr>
          </a:p>
        </p:txBody>
      </p:sp>
      <p:sp>
        <p:nvSpPr>
          <p:cNvPr id="5" name="Rectángulo 4"/>
          <p:cNvSpPr/>
          <p:nvPr/>
        </p:nvSpPr>
        <p:spPr>
          <a:xfrm>
            <a:off x="520700" y="1430304"/>
            <a:ext cx="5816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1400" b="1" dirty="0" smtClean="0">
                <a:latin typeface="Times New Roman" panose="02020603050405020304" pitchFamily="18" charset="0"/>
                <a:ea typeface="Calibri" panose="020F0502020204030204" pitchFamily="34" charset="0"/>
                <a:cs typeface="Times New Roman" panose="02020603050405020304" pitchFamily="18" charset="0"/>
              </a:rPr>
              <a:t>Introducción: </a:t>
            </a:r>
          </a:p>
          <a:p>
            <a:r>
              <a:rPr lang="es-MX" sz="1200" dirty="0"/>
              <a:t>Las principales causas de sedimentación en los océanos son: productos de erosión de los continentes arrastrados por ríos o acarreados por el viento, cenizas de explosiones volcánicas, también acarreadas y distribuidas por el viento, y desechos orgánicos formados por fragmentos de conchas, esqueletos y otras partes duras de especies animales y vegetales. Los sedimentos de un sistema acuático reflejan la calidad ambiental de agua, así como las variaciones temporales de ciertos parámetros hidrológicos y químicos.</a:t>
            </a:r>
          </a:p>
          <a:p>
            <a:r>
              <a:rPr lang="es-MX" sz="1200" dirty="0"/>
              <a:t>Los productos gruesos de erosión continental son naturalmente más numerosos en las regiones costeras, mientras las partículas más finas pueden ser acarreadas muy lejos sobre los océanos por el viento, después de lo cual pueden permanecer largo tiempo en suspensión en el agua antes de ser depositadas, por lo que pueden alcanzar una distribución bastante uniforme en las cuencas oceánicas </a:t>
            </a:r>
          </a:p>
          <a:p>
            <a:r>
              <a:rPr lang="es-MX" sz="1200" dirty="0"/>
              <a:t>La producción de desechos orgánicos es mayor donde hay más concentración de vida marina, principalmente de los seres microscópicos que forman el plancton, los cuales no se encuentran distribuidos de manera uniforme por todos los océanos. No todos los desechos orgánicos llegan a depositarse, pues gran cantidad se disuelve antes. Los que están compuestos por carbonatos normalmente se disuelven por completo antes de los 3700 m (profundidad de compensación de carbonatos), los de sílice alcanzan profundidades un poco mayores. Esto quiere decir que no debemos esperar encontrar sedimentos orgánicos donde la profundidad del fondo oceánico es mucho mayor que la de compensación.</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34987" y="7709694"/>
            <a:ext cx="5816600" cy="944874"/>
          </a:xfrm>
          <a:prstGeom prst="rect">
            <a:avLst/>
          </a:prstGeom>
        </p:spPr>
        <p:txBody>
          <a:bodyPr wrap="square">
            <a:spAutoFit/>
          </a:bodyPr>
          <a:lstStyle/>
          <a:p>
            <a:pPr lvl="0" algn="just" eaLnBrk="0" fontAlgn="base" hangingPunct="0">
              <a:spcBef>
                <a:spcPct val="0"/>
              </a:spcBef>
              <a:spcAft>
                <a:spcPct val="0"/>
              </a:spcAft>
            </a:pPr>
            <a:r>
              <a:rPr lang="es-MX"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s-MX" sz="1200" dirty="0"/>
              <a:t>Que el alumno se familiarice con diferentes tipos de sedimentos y su distribución por diferentes procesos, así como recopilar los factores que deben tomarse en consideración para el establecimiento de un programa de muestreo para </a:t>
            </a:r>
            <a:r>
              <a:rPr lang="es-MX" sz="1200" dirty="0" smtClean="0"/>
              <a:t>sedimentos.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00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517907" y="615353"/>
            <a:ext cx="5822185" cy="7913294"/>
          </a:xfrm>
          <a:prstGeom prst="rect">
            <a:avLst/>
          </a:prstGeom>
        </p:spPr>
      </p:pic>
    </p:spTree>
    <p:extLst>
      <p:ext uri="{BB962C8B-B14F-4D97-AF65-F5344CB8AC3E}">
        <p14:creationId xmlns:p14="http://schemas.microsoft.com/office/powerpoint/2010/main" val="242278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0779" y="486836"/>
            <a:ext cx="4035902" cy="6468417"/>
          </a:xfrm>
          <a:prstGeom prst="rect">
            <a:avLst/>
          </a:prstGeom>
        </p:spPr>
      </p:pic>
      <p:sp>
        <p:nvSpPr>
          <p:cNvPr id="5" name="Rectángulo 4"/>
          <p:cNvSpPr/>
          <p:nvPr/>
        </p:nvSpPr>
        <p:spPr>
          <a:xfrm>
            <a:off x="4811115" y="1851263"/>
            <a:ext cx="785793" cy="304699"/>
          </a:xfrm>
          <a:prstGeom prst="rect">
            <a:avLst/>
          </a:prstGeom>
        </p:spPr>
        <p:txBody>
          <a:bodyPr wrap="non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Selección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803101" y="4970981"/>
            <a:ext cx="793807" cy="304699"/>
          </a:xfrm>
          <a:prstGeom prst="rect">
            <a:avLst/>
          </a:prstGeom>
        </p:spPr>
        <p:txBody>
          <a:bodyPr wrap="non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Asimetría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33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7882" y="498683"/>
            <a:ext cx="5782236" cy="729430"/>
          </a:xfrm>
          <a:prstGeom prst="rect">
            <a:avLst/>
          </a:prstGeom>
        </p:spPr>
        <p:txBody>
          <a:bodyPr wrap="square">
            <a:spAutoFit/>
          </a:bodyPr>
          <a:lstStyle/>
          <a:p>
            <a:pPr lvl="0">
              <a:lnSpc>
                <a:spcPct val="115000"/>
              </a:lnSpc>
              <a:spcAft>
                <a:spcPts val="100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1. Con </a:t>
            </a:r>
            <a:r>
              <a:rPr lang="es-MX" sz="1200" dirty="0">
                <a:latin typeface="Times New Roman" panose="02020603050405020304" pitchFamily="18" charset="0"/>
                <a:ea typeface="Calibri" panose="020F0502020204030204" pitchFamily="34" charset="0"/>
                <a:cs typeface="Times New Roman" panose="02020603050405020304" pitchFamily="18" charset="0"/>
              </a:rPr>
              <a:t>base los datos correspondientes a la Bahía de Chetumal, Q. Roo (Fig. 1, Tabla 1), se obtuvieron  los datos texturales (tamaño de grano, clasificación y asimetría) en 43 estaciones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529931" y="1228113"/>
            <a:ext cx="3798137" cy="7699915"/>
          </a:xfrm>
          <a:prstGeom prst="rect">
            <a:avLst/>
          </a:prstGeom>
        </p:spPr>
      </p:pic>
    </p:spTree>
    <p:extLst>
      <p:ext uri="{BB962C8B-B14F-4D97-AF65-F5344CB8AC3E}">
        <p14:creationId xmlns:p14="http://schemas.microsoft.com/office/powerpoint/2010/main" val="36980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0646" y="5982297"/>
            <a:ext cx="5809130" cy="729430"/>
          </a:xfrm>
          <a:prstGeom prst="rect">
            <a:avLst/>
          </a:prstGeom>
        </p:spPr>
        <p:txBody>
          <a:bodyPr wrap="square">
            <a:spAutoFit/>
          </a:bodyPr>
          <a:lstStyle/>
          <a:p>
            <a:pPr marL="342900" lvl="0" indent="-342900">
              <a:lnSpc>
                <a:spcPct val="115000"/>
              </a:lnSpc>
              <a:spcAft>
                <a:spcPts val="1000"/>
              </a:spcAft>
              <a:buSzPts val="1200"/>
              <a:buFont typeface="Times New Roman" panose="02020603050405020304" pitchFamily="18" charset="0"/>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Elaborar un gráfico de distribución de sedimentos por tamaño de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grano (haga 6 intervalos y diferéncielos con colores o figuras en el mapa). </a:t>
            </a:r>
            <a:r>
              <a:rPr lang="es-MX" sz="1100" dirty="0">
                <a:latin typeface="Calibri" panose="020F0502020204030204" pitchFamily="34" charset="0"/>
                <a:ea typeface="Calibri" panose="020F0502020204030204" pitchFamily="34" charset="0"/>
                <a:cs typeface="Times New Roman" panose="02020603050405020304" pitchFamily="18" charset="0"/>
              </a:rPr>
              <a:t>¿</a:t>
            </a:r>
            <a:r>
              <a:rPr lang="es-MX" sz="1200" dirty="0">
                <a:latin typeface="Times New Roman" panose="02020603050405020304" pitchFamily="18" charset="0"/>
                <a:ea typeface="Calibri" panose="020F0502020204030204" pitchFamily="34" charset="0"/>
                <a:cs typeface="Times New Roman" panose="02020603050405020304" pitchFamily="18" charset="0"/>
              </a:rPr>
              <a:t>A qué puede deberse la distribución observada</a:t>
            </a:r>
            <a:r>
              <a:rPr lang="es-MX" sz="1100" dirty="0">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p:cNvGrpSpPr/>
          <p:nvPr/>
        </p:nvGrpSpPr>
        <p:grpSpPr>
          <a:xfrm>
            <a:off x="678964" y="567519"/>
            <a:ext cx="5963883" cy="5078408"/>
            <a:chOff x="678964" y="567519"/>
            <a:chExt cx="5963883" cy="5078408"/>
          </a:xfrm>
        </p:grpSpPr>
        <p:pic>
          <p:nvPicPr>
            <p:cNvPr id="4" name="Imagen 3"/>
            <p:cNvPicPr>
              <a:picLocks noChangeAspect="1"/>
            </p:cNvPicPr>
            <p:nvPr/>
          </p:nvPicPr>
          <p:blipFill>
            <a:blip r:embed="rId3"/>
            <a:stretch>
              <a:fillRect/>
            </a:stretch>
          </p:blipFill>
          <p:spPr>
            <a:xfrm>
              <a:off x="678964" y="567519"/>
              <a:ext cx="4639458" cy="5078408"/>
            </a:xfrm>
            <a:prstGeom prst="rect">
              <a:avLst/>
            </a:prstGeom>
          </p:spPr>
        </p:pic>
        <p:sp>
          <p:nvSpPr>
            <p:cNvPr id="3" name="CuadroTexto 2"/>
            <p:cNvSpPr txBox="1"/>
            <p:nvPr/>
          </p:nvSpPr>
          <p:spPr>
            <a:xfrm>
              <a:off x="2497540" y="2922056"/>
              <a:ext cx="300251" cy="338554"/>
            </a:xfrm>
            <a:prstGeom prst="rect">
              <a:avLst/>
            </a:prstGeom>
            <a:noFill/>
          </p:spPr>
          <p:txBody>
            <a:bodyPr wrap="square" rtlCol="0">
              <a:spAutoFit/>
            </a:bodyPr>
            <a:lstStyle/>
            <a:p>
              <a:r>
                <a:rPr lang="es-MX" sz="1600" dirty="0" smtClean="0">
                  <a:solidFill>
                    <a:srgbClr val="FF0000"/>
                  </a:solidFill>
                </a:rPr>
                <a:t>X</a:t>
              </a:r>
              <a:endParaRPr lang="es-MX" sz="1600" dirty="0">
                <a:solidFill>
                  <a:srgbClr val="FF0000"/>
                </a:solidFill>
              </a:endParaRPr>
            </a:p>
          </p:txBody>
        </p:sp>
        <p:sp>
          <p:nvSpPr>
            <p:cNvPr id="5" name="CuadroTexto 4"/>
            <p:cNvSpPr txBox="1"/>
            <p:nvPr/>
          </p:nvSpPr>
          <p:spPr>
            <a:xfrm>
              <a:off x="5541058" y="2200398"/>
              <a:ext cx="1101789" cy="1815882"/>
            </a:xfrm>
            <a:prstGeom prst="rect">
              <a:avLst/>
            </a:prstGeom>
            <a:noFill/>
          </p:spPr>
          <p:txBody>
            <a:bodyPr wrap="square" rtlCol="0">
              <a:spAutoFit/>
            </a:bodyPr>
            <a:lstStyle/>
            <a:p>
              <a:r>
                <a:rPr lang="es-MX" sz="1600" dirty="0" smtClean="0"/>
                <a:t>Intervalos</a:t>
              </a:r>
            </a:p>
            <a:p>
              <a:pPr marL="342900" indent="-342900">
                <a:buAutoNum type="arabicPeriod"/>
              </a:pPr>
              <a:r>
                <a:rPr lang="es-MX" sz="1600" dirty="0" smtClean="0">
                  <a:solidFill>
                    <a:srgbClr val="FF0000"/>
                  </a:solidFill>
                </a:rPr>
                <a:t>X</a:t>
              </a:r>
            </a:p>
            <a:p>
              <a:pPr marL="342900" indent="-342900">
                <a:buAutoNum type="arabicPeriod"/>
              </a:pPr>
              <a:r>
                <a:rPr lang="es-MX" sz="1600" dirty="0" smtClean="0">
                  <a:solidFill>
                    <a:srgbClr val="00B050"/>
                  </a:solidFill>
                </a:rPr>
                <a:t>0</a:t>
              </a:r>
            </a:p>
            <a:p>
              <a:pPr marL="342900" indent="-342900">
                <a:buAutoNum type="arabicPeriod"/>
              </a:pPr>
              <a:r>
                <a:rPr lang="es-MX" sz="1600" dirty="0" smtClean="0">
                  <a:solidFill>
                    <a:schemeClr val="accent2">
                      <a:lumMod val="50000"/>
                    </a:schemeClr>
                  </a:solidFill>
                </a:rPr>
                <a:t>+</a:t>
              </a:r>
            </a:p>
            <a:p>
              <a:pPr marL="342900" indent="-342900">
                <a:buAutoNum type="arabicPeriod"/>
              </a:pPr>
              <a:r>
                <a:rPr lang="es-MX" sz="1600" dirty="0" smtClean="0"/>
                <a:t>.</a:t>
              </a:r>
            </a:p>
            <a:p>
              <a:pPr marL="342900" indent="-342900">
                <a:buAutoNum type="arabicPeriod"/>
              </a:pPr>
              <a:r>
                <a:rPr lang="es-MX" sz="1600" dirty="0" smtClean="0"/>
                <a:t>.</a:t>
              </a:r>
            </a:p>
            <a:p>
              <a:pPr marL="342900" indent="-342900">
                <a:buAutoNum type="arabicPeriod"/>
              </a:pPr>
              <a:r>
                <a:rPr lang="es-MX" sz="1600" dirty="0"/>
                <a:t>.</a:t>
              </a:r>
            </a:p>
          </p:txBody>
        </p:sp>
        <p:sp>
          <p:nvSpPr>
            <p:cNvPr id="6" name="Rectángulo 5"/>
            <p:cNvSpPr/>
            <p:nvPr/>
          </p:nvSpPr>
          <p:spPr>
            <a:xfrm>
              <a:off x="3032561" y="1711370"/>
              <a:ext cx="288862" cy="338554"/>
            </a:xfrm>
            <a:prstGeom prst="rect">
              <a:avLst/>
            </a:prstGeom>
          </p:spPr>
          <p:txBody>
            <a:bodyPr wrap="none">
              <a:spAutoFit/>
            </a:bodyPr>
            <a:lstStyle/>
            <a:p>
              <a:r>
                <a:rPr lang="es-MX" sz="1600" dirty="0">
                  <a:solidFill>
                    <a:srgbClr val="00B050"/>
                  </a:solidFill>
                </a:rPr>
                <a:t>0</a:t>
              </a:r>
            </a:p>
          </p:txBody>
        </p:sp>
        <p:sp>
          <p:nvSpPr>
            <p:cNvPr id="7" name="CuadroTexto 6"/>
            <p:cNvSpPr txBox="1"/>
            <p:nvPr/>
          </p:nvSpPr>
          <p:spPr>
            <a:xfrm>
              <a:off x="2934015" y="2453529"/>
              <a:ext cx="300251" cy="400110"/>
            </a:xfrm>
            <a:prstGeom prst="rect">
              <a:avLst/>
            </a:prstGeom>
            <a:noFill/>
          </p:spPr>
          <p:txBody>
            <a:bodyPr wrap="square" rtlCol="0">
              <a:spAutoFit/>
            </a:bodyPr>
            <a:lstStyle/>
            <a:p>
              <a:r>
                <a:rPr lang="es-MX" sz="2000" dirty="0" smtClean="0">
                  <a:solidFill>
                    <a:schemeClr val="accent2">
                      <a:lumMod val="50000"/>
                    </a:schemeClr>
                  </a:solidFill>
                </a:rPr>
                <a:t>+</a:t>
              </a:r>
              <a:endParaRPr lang="es-MX" sz="2000" dirty="0">
                <a:solidFill>
                  <a:schemeClr val="accent2">
                    <a:lumMod val="50000"/>
                  </a:schemeClr>
                </a:solidFill>
              </a:endParaRPr>
            </a:p>
          </p:txBody>
        </p:sp>
        <p:sp>
          <p:nvSpPr>
            <p:cNvPr id="8" name="Rectángulo 7"/>
            <p:cNvSpPr/>
            <p:nvPr/>
          </p:nvSpPr>
          <p:spPr>
            <a:xfrm>
              <a:off x="3607807" y="1803175"/>
              <a:ext cx="144357" cy="154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5919933" y="3282352"/>
              <a:ext cx="144357" cy="154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Triángulo isósceles 10"/>
          <p:cNvSpPr/>
          <p:nvPr/>
        </p:nvSpPr>
        <p:spPr>
          <a:xfrm>
            <a:off x="5919932" y="3522505"/>
            <a:ext cx="144357" cy="1361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riángulo isósceles 11"/>
          <p:cNvSpPr/>
          <p:nvPr/>
        </p:nvSpPr>
        <p:spPr>
          <a:xfrm>
            <a:off x="3463450" y="2278791"/>
            <a:ext cx="144357" cy="1361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5910076" y="3773665"/>
            <a:ext cx="144357" cy="16412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strella de 5 puntas 13"/>
          <p:cNvSpPr/>
          <p:nvPr/>
        </p:nvSpPr>
        <p:spPr>
          <a:xfrm>
            <a:off x="3436704" y="3810666"/>
            <a:ext cx="144357" cy="16412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495823" y="2200398"/>
            <a:ext cx="2517227" cy="2308324"/>
          </a:xfrm>
          <a:prstGeom prst="rect">
            <a:avLst/>
          </a:prstGeom>
          <a:noFill/>
        </p:spPr>
        <p:txBody>
          <a:bodyPr wrap="square" rtlCol="0">
            <a:spAutoFit/>
          </a:bodyPr>
          <a:lstStyle/>
          <a:p>
            <a:r>
              <a:rPr lang="es-MX" dirty="0" smtClean="0"/>
              <a:t>Checar los datos de la nota y asignar a cada estación el intervalo al que pertenece por tamaño de grano. No olvidar poner a que se pudiera deber la distribución.</a:t>
            </a:r>
            <a:endParaRPr lang="es-MX" dirty="0"/>
          </a:p>
        </p:txBody>
      </p:sp>
    </p:spTree>
    <p:extLst>
      <p:ext uri="{BB962C8B-B14F-4D97-AF65-F5344CB8AC3E}">
        <p14:creationId xmlns:p14="http://schemas.microsoft.com/office/powerpoint/2010/main" val="29582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78964" y="567519"/>
            <a:ext cx="4639458" cy="5078408"/>
          </a:xfrm>
          <a:prstGeom prst="rect">
            <a:avLst/>
          </a:prstGeom>
        </p:spPr>
      </p:pic>
      <p:sp>
        <p:nvSpPr>
          <p:cNvPr id="6" name="Rectángulo 5"/>
          <p:cNvSpPr/>
          <p:nvPr/>
        </p:nvSpPr>
        <p:spPr>
          <a:xfrm>
            <a:off x="490817" y="5740250"/>
            <a:ext cx="5815853" cy="517065"/>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b) Elaborar un gráfico de distribución espacial de la clasificación. </a:t>
            </a:r>
            <a:r>
              <a:rPr lang="es-MX" sz="1100" dirty="0">
                <a:latin typeface="Calibri" panose="020F0502020204030204" pitchFamily="34" charset="0"/>
                <a:ea typeface="Calibri" panose="020F0502020204030204" pitchFamily="34" charset="0"/>
                <a:cs typeface="Times New Roman" panose="02020603050405020304" pitchFamily="18" charset="0"/>
              </a:rPr>
              <a:t>¿</a:t>
            </a:r>
            <a:r>
              <a:rPr lang="es-MX" sz="1200" dirty="0">
                <a:latin typeface="Times New Roman" panose="02020603050405020304" pitchFamily="18" charset="0"/>
                <a:ea typeface="Calibri" panose="020F0502020204030204" pitchFamily="34" charset="0"/>
                <a:cs typeface="Times New Roman" panose="02020603050405020304" pitchFamily="18" charset="0"/>
              </a:rPr>
              <a:t>A qué puede deberse la distribución observada</a:t>
            </a:r>
            <a:r>
              <a:rPr lang="es-MX" sz="1100" dirty="0">
                <a:latin typeface="Calibri" panose="020F050202020403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48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78964" y="567519"/>
            <a:ext cx="4639458" cy="5078408"/>
          </a:xfrm>
          <a:prstGeom prst="rect">
            <a:avLst/>
          </a:prstGeom>
        </p:spPr>
      </p:pic>
      <p:sp>
        <p:nvSpPr>
          <p:cNvPr id="2" name="Rectángulo 1"/>
          <p:cNvSpPr/>
          <p:nvPr/>
        </p:nvSpPr>
        <p:spPr>
          <a:xfrm>
            <a:off x="517711" y="5645927"/>
            <a:ext cx="5815854" cy="839974"/>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c) Elaborar un gráfico de distribución de sedimentos por asimetría. </a:t>
            </a:r>
            <a:r>
              <a:rPr lang="es-MX" sz="1100" dirty="0">
                <a:latin typeface="Calibri" panose="020F0502020204030204" pitchFamily="34" charset="0"/>
                <a:ea typeface="Calibri" panose="020F0502020204030204" pitchFamily="34" charset="0"/>
                <a:cs typeface="Times New Roman" panose="02020603050405020304" pitchFamily="18" charset="0"/>
              </a:rPr>
              <a:t>¿</a:t>
            </a:r>
            <a:r>
              <a:rPr lang="es-MX" sz="1200" dirty="0">
                <a:latin typeface="Times New Roman" panose="02020603050405020304" pitchFamily="18" charset="0"/>
                <a:ea typeface="Calibri" panose="020F0502020204030204" pitchFamily="34" charset="0"/>
                <a:cs typeface="Times New Roman" panose="02020603050405020304" pitchFamily="18" charset="0"/>
              </a:rPr>
              <a:t>A qué puede deberse la distribución observada</a:t>
            </a:r>
            <a:r>
              <a:rPr lang="es-MX" sz="11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s-MX" sz="1100" dirty="0">
                <a:latin typeface="Calibri" panose="020F0502020204030204" pitchFamily="34" charset="0"/>
                <a:ea typeface="Calibri" panose="020F0502020204030204" pitchFamily="34" charset="0"/>
                <a:cs typeface="Times New Roman" panose="02020603050405020304" pitchFamily="18" charset="0"/>
              </a:rPr>
              <a:t>d) Con los datos de los tres gráficos, tratar de describir la dirección del transporte de sedimentos.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37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4434" y="486836"/>
            <a:ext cx="5768789" cy="2521203"/>
          </a:xfrm>
          <a:prstGeom prst="rect">
            <a:avLst/>
          </a:prstGeom>
        </p:spPr>
        <p:txBody>
          <a:bodyPr wrap="square">
            <a:spAutoFit/>
          </a:bodyPr>
          <a:lstStyle/>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2. Asumiendo </a:t>
            </a:r>
            <a:r>
              <a:rPr lang="es-MX" sz="1200" dirty="0">
                <a:latin typeface="Times New Roman" panose="02020603050405020304" pitchFamily="18" charset="0"/>
                <a:ea typeface="Calibri" panose="020F0502020204030204" pitchFamily="34" charset="0"/>
                <a:cs typeface="Times New Roman" panose="02020603050405020304" pitchFamily="18" charset="0"/>
              </a:rPr>
              <a:t>que la tasa de sedimentación es de 5 cm por cada 1,000 años y que el piso oceánico crece a una tasa de 5 cm por año, calcule qué tan lejos necesitaría muestrear a partir de la cresta meso oceánica para encontrar sedimentos que tengan 100 m de grosor?</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 </a:t>
            </a:r>
            <a:endParaRPr lang="es-MX"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0"/>
              </a:spcAft>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0"/>
              </a:spcAft>
            </a:pP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3. De </a:t>
            </a:r>
            <a:r>
              <a:rPr lang="es-MX" sz="1200" dirty="0">
                <a:latin typeface="Times New Roman" panose="02020603050405020304" pitchFamily="18" charset="0"/>
                <a:ea typeface="Calibri" panose="020F0502020204030204" pitchFamily="34" charset="0"/>
                <a:cs typeface="Times New Roman" panose="02020603050405020304" pitchFamily="18" charset="0"/>
              </a:rPr>
              <a:t>acuerdo con el mapa de tipos de litoral</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Identifique en qué partes del litoral Mexicano podríamos encontrar gravas en los sedimentos</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15000"/>
              </a:lnSpc>
              <a:spcAft>
                <a:spcPts val="1000"/>
              </a:spcAft>
              <a:buFont typeface="+mj-lt"/>
              <a:buAutoNum type="alphaLcParenR"/>
            </a:pPr>
            <a:r>
              <a:rPr lang="es-MX" sz="1200" dirty="0">
                <a:latin typeface="Times New Roman" panose="02020603050405020304" pitchFamily="18" charset="0"/>
                <a:ea typeface="Calibri" panose="020F0502020204030204" pitchFamily="34" charset="0"/>
                <a:cs typeface="Times New Roman" panose="02020603050405020304" pitchFamily="18" charset="0"/>
              </a:rPr>
              <a:t>¿En qué parte del litoral Mexicano encontraríamos fácilmente limos y arcillas?</a:t>
            </a:r>
          </a:p>
        </p:txBody>
      </p:sp>
      <p:pic>
        <p:nvPicPr>
          <p:cNvPr id="5" name="Imagen 4"/>
          <p:cNvPicPr>
            <a:picLocks noChangeAspect="1"/>
          </p:cNvPicPr>
          <p:nvPr/>
        </p:nvPicPr>
        <p:blipFill>
          <a:blip r:embed="rId2"/>
          <a:stretch>
            <a:fillRect/>
          </a:stretch>
        </p:blipFill>
        <p:spPr>
          <a:xfrm>
            <a:off x="524434" y="3559203"/>
            <a:ext cx="5614903" cy="3316511"/>
          </a:xfrm>
          <a:prstGeom prst="rect">
            <a:avLst/>
          </a:prstGeom>
        </p:spPr>
      </p:pic>
    </p:spTree>
    <p:extLst>
      <p:ext uri="{BB962C8B-B14F-4D97-AF65-F5344CB8AC3E}">
        <p14:creationId xmlns:p14="http://schemas.microsoft.com/office/powerpoint/2010/main" val="76329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 y="494503"/>
            <a:ext cx="6266329" cy="304699"/>
          </a:xfrm>
          <a:prstGeom prst="rect">
            <a:avLst/>
          </a:prstGeom>
        </p:spPr>
        <p:txBody>
          <a:bodyPr wrap="square">
            <a:spAutoFit/>
          </a:bodyPr>
          <a:lstStyle/>
          <a:p>
            <a:pPr marL="457200">
              <a:lnSpc>
                <a:spcPct val="115000"/>
              </a:lnSpc>
              <a:spcAft>
                <a:spcPts val="100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4. El </a:t>
            </a:r>
            <a:r>
              <a:rPr lang="es-MX" sz="1200" dirty="0">
                <a:latin typeface="Times New Roman" panose="02020603050405020304" pitchFamily="18" charset="0"/>
                <a:ea typeface="Calibri" panose="020F0502020204030204" pitchFamily="34" charset="0"/>
                <a:cs typeface="Times New Roman" panose="02020603050405020304" pitchFamily="18" charset="0"/>
              </a:rPr>
              <a:t>siguiente gráfico corresponde a un diagrama de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Shepard</a:t>
            </a:r>
            <a:r>
              <a:rPr lang="es-MX" sz="1200" dirty="0">
                <a:latin typeface="Times New Roman" panose="02020603050405020304" pitchFamily="18"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3"/>
          <a:stretch>
            <a:fillRect/>
          </a:stretch>
        </p:blipFill>
        <p:spPr>
          <a:xfrm>
            <a:off x="1060498" y="4370109"/>
            <a:ext cx="4737003" cy="4304149"/>
          </a:xfrm>
          <a:prstGeom prst="rect">
            <a:avLst/>
          </a:prstGeom>
        </p:spPr>
      </p:pic>
      <p:sp>
        <p:nvSpPr>
          <p:cNvPr id="17" name="Flecha derecha 16"/>
          <p:cNvSpPr/>
          <p:nvPr/>
        </p:nvSpPr>
        <p:spPr>
          <a:xfrm rot="13926522">
            <a:off x="3954186" y="8549647"/>
            <a:ext cx="510355" cy="24922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de flecha 18"/>
          <p:cNvCxnSpPr/>
          <p:nvPr/>
        </p:nvCxnSpPr>
        <p:spPr>
          <a:xfrm flipH="1" flipV="1">
            <a:off x="3428999" y="4935071"/>
            <a:ext cx="1936377" cy="32272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Flecha derecha 19"/>
          <p:cNvSpPr/>
          <p:nvPr/>
        </p:nvSpPr>
        <p:spPr>
          <a:xfrm>
            <a:off x="805320" y="6879588"/>
            <a:ext cx="510355" cy="24922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2" name="Conector recto de flecha 21"/>
          <p:cNvCxnSpPr/>
          <p:nvPr/>
        </p:nvCxnSpPr>
        <p:spPr>
          <a:xfrm>
            <a:off x="1801906" y="7355541"/>
            <a:ext cx="3227294" cy="13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4397187" y="7261412"/>
            <a:ext cx="537884" cy="90095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Flecha derecha 24"/>
          <p:cNvSpPr/>
          <p:nvPr/>
        </p:nvSpPr>
        <p:spPr>
          <a:xfrm rot="7331116">
            <a:off x="4652337" y="5738355"/>
            <a:ext cx="510355" cy="249223"/>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Elipse 25"/>
          <p:cNvSpPr/>
          <p:nvPr/>
        </p:nvSpPr>
        <p:spPr>
          <a:xfrm>
            <a:off x="4846166" y="733268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8" name="Conector recto de flecha 27"/>
          <p:cNvCxnSpPr/>
          <p:nvPr/>
        </p:nvCxnSpPr>
        <p:spPr>
          <a:xfrm flipH="1" flipV="1">
            <a:off x="3260911" y="4935071"/>
            <a:ext cx="1936377" cy="32272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1383227" y="8037962"/>
            <a:ext cx="3925493" cy="13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H="1">
            <a:off x="5075771" y="7823020"/>
            <a:ext cx="205561" cy="33934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5105414" y="801721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4464764" y="7042785"/>
            <a:ext cx="442750" cy="369332"/>
          </a:xfrm>
          <a:prstGeom prst="rect">
            <a:avLst/>
          </a:prstGeom>
          <a:noFill/>
        </p:spPr>
        <p:txBody>
          <a:bodyPr wrap="none" rtlCol="0">
            <a:spAutoFit/>
          </a:bodyPr>
          <a:lstStyle/>
          <a:p>
            <a:r>
              <a:rPr lang="es-MX" dirty="0" smtClean="0"/>
              <a:t>(1)</a:t>
            </a:r>
            <a:endParaRPr lang="es-MX" dirty="0"/>
          </a:p>
        </p:txBody>
      </p:sp>
      <p:sp>
        <p:nvSpPr>
          <p:cNvPr id="34" name="CuadroTexto 33"/>
          <p:cNvSpPr txBox="1"/>
          <p:nvPr/>
        </p:nvSpPr>
        <p:spPr>
          <a:xfrm>
            <a:off x="4935071" y="7647879"/>
            <a:ext cx="442750" cy="369332"/>
          </a:xfrm>
          <a:prstGeom prst="rect">
            <a:avLst/>
          </a:prstGeom>
          <a:noFill/>
        </p:spPr>
        <p:txBody>
          <a:bodyPr wrap="none" rtlCol="0">
            <a:spAutoFit/>
          </a:bodyPr>
          <a:lstStyle/>
          <a:p>
            <a:r>
              <a:rPr lang="es-MX" dirty="0" smtClean="0"/>
              <a:t>(2)</a:t>
            </a:r>
            <a:endParaRPr lang="es-MX" dirty="0"/>
          </a:p>
        </p:txBody>
      </p:sp>
      <p:grpSp>
        <p:nvGrpSpPr>
          <p:cNvPr id="45" name="Grupo 44"/>
          <p:cNvGrpSpPr>
            <a:grpSpLocks noChangeAspect="1"/>
          </p:cNvGrpSpPr>
          <p:nvPr/>
        </p:nvGrpSpPr>
        <p:grpSpPr>
          <a:xfrm>
            <a:off x="377506" y="794328"/>
            <a:ext cx="3576795" cy="3297093"/>
            <a:chOff x="377506" y="794328"/>
            <a:chExt cx="3343467" cy="3082011"/>
          </a:xfrm>
        </p:grpSpPr>
        <p:pic>
          <p:nvPicPr>
            <p:cNvPr id="5" name="Imagen 4"/>
            <p:cNvPicPr>
              <a:picLocks noChangeAspect="1"/>
            </p:cNvPicPr>
            <p:nvPr/>
          </p:nvPicPr>
          <p:blipFill>
            <a:blip r:embed="rId4"/>
            <a:stretch>
              <a:fillRect/>
            </a:stretch>
          </p:blipFill>
          <p:spPr>
            <a:xfrm>
              <a:off x="377506" y="794328"/>
              <a:ext cx="3343467" cy="3082011"/>
            </a:xfrm>
            <a:prstGeom prst="rect">
              <a:avLst/>
            </a:prstGeom>
          </p:spPr>
        </p:pic>
        <p:sp>
          <p:nvSpPr>
            <p:cNvPr id="35" name="CuadroTexto 34"/>
            <p:cNvSpPr txBox="1"/>
            <p:nvPr/>
          </p:nvSpPr>
          <p:spPr>
            <a:xfrm>
              <a:off x="2962205" y="3319245"/>
              <a:ext cx="466794"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Lodo</a:t>
              </a:r>
              <a:endParaRPr lang="es-MX" sz="1000" dirty="0">
                <a:latin typeface="Arial" panose="020B0604020202020204" pitchFamily="34" charset="0"/>
                <a:cs typeface="Arial" panose="020B0604020202020204" pitchFamily="34" charset="0"/>
              </a:endParaRPr>
            </a:p>
          </p:txBody>
        </p:sp>
        <p:sp>
          <p:nvSpPr>
            <p:cNvPr id="36" name="CuadroTexto 35"/>
            <p:cNvSpPr txBox="1"/>
            <p:nvPr/>
          </p:nvSpPr>
          <p:spPr>
            <a:xfrm>
              <a:off x="2019318" y="3293120"/>
              <a:ext cx="970137"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Lodo-arenoso</a:t>
              </a:r>
              <a:endParaRPr lang="es-MX" sz="1000" dirty="0">
                <a:latin typeface="Arial" panose="020B0604020202020204" pitchFamily="34" charset="0"/>
                <a:cs typeface="Arial" panose="020B0604020202020204" pitchFamily="34" charset="0"/>
              </a:endParaRPr>
            </a:p>
          </p:txBody>
        </p:sp>
        <p:sp>
          <p:nvSpPr>
            <p:cNvPr id="37" name="CuadroTexto 36"/>
            <p:cNvSpPr txBox="1"/>
            <p:nvPr/>
          </p:nvSpPr>
          <p:spPr>
            <a:xfrm>
              <a:off x="1198412" y="3281599"/>
              <a:ext cx="942887"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Arena-lodosa</a:t>
              </a:r>
              <a:endParaRPr lang="es-MX" sz="1000" dirty="0">
                <a:latin typeface="Arial" panose="020B0604020202020204" pitchFamily="34" charset="0"/>
                <a:cs typeface="Arial" panose="020B0604020202020204" pitchFamily="34" charset="0"/>
              </a:endParaRPr>
            </a:p>
          </p:txBody>
        </p:sp>
        <p:sp>
          <p:nvSpPr>
            <p:cNvPr id="38" name="CuadroTexto 37"/>
            <p:cNvSpPr txBox="1"/>
            <p:nvPr/>
          </p:nvSpPr>
          <p:spPr>
            <a:xfrm>
              <a:off x="761120" y="3319245"/>
              <a:ext cx="524503"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Arena</a:t>
              </a:r>
              <a:endParaRPr lang="es-MX" sz="1000" dirty="0">
                <a:latin typeface="Arial" panose="020B0604020202020204" pitchFamily="34" charset="0"/>
                <a:cs typeface="Arial" panose="020B0604020202020204" pitchFamily="34" charset="0"/>
              </a:endParaRPr>
            </a:p>
          </p:txBody>
        </p:sp>
        <p:sp>
          <p:nvSpPr>
            <p:cNvPr id="39" name="CuadroTexto 38"/>
            <p:cNvSpPr txBox="1"/>
            <p:nvPr/>
          </p:nvSpPr>
          <p:spPr>
            <a:xfrm>
              <a:off x="1147560" y="2458695"/>
              <a:ext cx="654346" cy="400110"/>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Arena-</a:t>
              </a:r>
            </a:p>
            <a:p>
              <a:r>
                <a:rPr lang="es-MX" sz="1000" dirty="0" smtClean="0">
                  <a:latin typeface="Arial" panose="020B0604020202020204" pitchFamily="34" charset="0"/>
                  <a:cs typeface="Arial" panose="020B0604020202020204" pitchFamily="34" charset="0"/>
                </a:rPr>
                <a:t>arcillosa</a:t>
              </a:r>
              <a:endParaRPr lang="es-MX" sz="1000" dirty="0">
                <a:latin typeface="Arial" panose="020B0604020202020204" pitchFamily="34" charset="0"/>
                <a:cs typeface="Arial" panose="020B0604020202020204" pitchFamily="34" charset="0"/>
              </a:endParaRPr>
            </a:p>
          </p:txBody>
        </p:sp>
        <p:sp>
          <p:nvSpPr>
            <p:cNvPr id="40" name="CuadroTexto 39"/>
            <p:cNvSpPr txBox="1"/>
            <p:nvPr/>
          </p:nvSpPr>
          <p:spPr>
            <a:xfrm>
              <a:off x="1496571" y="1900716"/>
              <a:ext cx="644728" cy="400110"/>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Arcilla-</a:t>
              </a:r>
            </a:p>
            <a:p>
              <a:r>
                <a:rPr lang="es-MX" sz="1000" dirty="0" smtClean="0">
                  <a:latin typeface="Arial" panose="020B0604020202020204" pitchFamily="34" charset="0"/>
                  <a:cs typeface="Arial" panose="020B0604020202020204" pitchFamily="34" charset="0"/>
                </a:rPr>
                <a:t>arenosa</a:t>
              </a:r>
              <a:endParaRPr lang="es-MX" sz="1000" dirty="0">
                <a:latin typeface="Arial" panose="020B0604020202020204" pitchFamily="34" charset="0"/>
                <a:cs typeface="Arial" panose="020B0604020202020204" pitchFamily="34" charset="0"/>
              </a:endParaRPr>
            </a:p>
          </p:txBody>
        </p:sp>
        <p:sp>
          <p:nvSpPr>
            <p:cNvPr id="41" name="CuadroTexto 40"/>
            <p:cNvSpPr txBox="1"/>
            <p:nvPr/>
          </p:nvSpPr>
          <p:spPr>
            <a:xfrm>
              <a:off x="2179413" y="2087838"/>
              <a:ext cx="577402" cy="400110"/>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Arcilla-</a:t>
              </a:r>
            </a:p>
            <a:p>
              <a:r>
                <a:rPr lang="es-MX" sz="1000" dirty="0">
                  <a:latin typeface="Arial" panose="020B0604020202020204" pitchFamily="34" charset="0"/>
                  <a:cs typeface="Arial" panose="020B0604020202020204" pitchFamily="34" charset="0"/>
                </a:rPr>
                <a:t>l</a:t>
              </a:r>
              <a:r>
                <a:rPr lang="es-MX" sz="1000" dirty="0" smtClean="0">
                  <a:latin typeface="Arial" panose="020B0604020202020204" pitchFamily="34" charset="0"/>
                  <a:cs typeface="Arial" panose="020B0604020202020204" pitchFamily="34" charset="0"/>
                </a:rPr>
                <a:t>odosa</a:t>
              </a:r>
              <a:endParaRPr lang="es-MX" sz="1000" dirty="0">
                <a:latin typeface="Arial" panose="020B0604020202020204" pitchFamily="34" charset="0"/>
                <a:cs typeface="Arial" panose="020B0604020202020204" pitchFamily="34" charset="0"/>
              </a:endParaRPr>
            </a:p>
          </p:txBody>
        </p:sp>
        <p:sp>
          <p:nvSpPr>
            <p:cNvPr id="42" name="CuadroTexto 41"/>
            <p:cNvSpPr txBox="1"/>
            <p:nvPr/>
          </p:nvSpPr>
          <p:spPr>
            <a:xfrm>
              <a:off x="1828147" y="1521200"/>
              <a:ext cx="534121"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Arcilla</a:t>
              </a:r>
              <a:endParaRPr lang="es-MX" sz="1000" dirty="0">
                <a:latin typeface="Arial" panose="020B0604020202020204" pitchFamily="34" charset="0"/>
                <a:cs typeface="Arial" panose="020B0604020202020204" pitchFamily="34" charset="0"/>
              </a:endParaRPr>
            </a:p>
          </p:txBody>
        </p:sp>
        <p:sp>
          <p:nvSpPr>
            <p:cNvPr id="43" name="CuadroTexto 42"/>
            <p:cNvSpPr txBox="1"/>
            <p:nvPr/>
          </p:nvSpPr>
          <p:spPr>
            <a:xfrm>
              <a:off x="2504386" y="2569168"/>
              <a:ext cx="654346" cy="400110"/>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Lodo-</a:t>
              </a:r>
            </a:p>
            <a:p>
              <a:r>
                <a:rPr lang="es-MX" sz="1000" dirty="0" smtClean="0">
                  <a:latin typeface="Arial" panose="020B0604020202020204" pitchFamily="34" charset="0"/>
                  <a:cs typeface="Arial" panose="020B0604020202020204" pitchFamily="34" charset="0"/>
                </a:rPr>
                <a:t>arcilloso</a:t>
              </a:r>
              <a:endParaRPr lang="es-MX" sz="1000" dirty="0">
                <a:latin typeface="Arial" panose="020B0604020202020204" pitchFamily="34" charset="0"/>
                <a:cs typeface="Arial" panose="020B0604020202020204" pitchFamily="34" charset="0"/>
              </a:endParaRPr>
            </a:p>
          </p:txBody>
        </p:sp>
        <p:sp>
          <p:nvSpPr>
            <p:cNvPr id="44" name="CuadroTexto 43"/>
            <p:cNvSpPr txBox="1"/>
            <p:nvPr/>
          </p:nvSpPr>
          <p:spPr>
            <a:xfrm>
              <a:off x="1768034" y="2532970"/>
              <a:ext cx="577402" cy="553998"/>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Arena-</a:t>
              </a:r>
            </a:p>
            <a:p>
              <a:r>
                <a:rPr lang="es-MX" sz="1000" dirty="0" smtClean="0">
                  <a:latin typeface="Arial" panose="020B0604020202020204" pitchFamily="34" charset="0"/>
                  <a:cs typeface="Arial" panose="020B0604020202020204" pitchFamily="34" charset="0"/>
                </a:rPr>
                <a:t>arcillo-</a:t>
              </a:r>
            </a:p>
            <a:p>
              <a:r>
                <a:rPr lang="es-MX" sz="1000" dirty="0" smtClean="0">
                  <a:latin typeface="Arial" panose="020B0604020202020204" pitchFamily="34" charset="0"/>
                  <a:cs typeface="Arial" panose="020B0604020202020204" pitchFamily="34" charset="0"/>
                </a:rPr>
                <a:t>lodosa</a:t>
              </a:r>
              <a:endParaRPr lang="es-MX" sz="1000" dirty="0">
                <a:latin typeface="Arial" panose="020B0604020202020204" pitchFamily="34" charset="0"/>
                <a:cs typeface="Arial" panose="020B0604020202020204" pitchFamily="34" charset="0"/>
              </a:endParaRPr>
            </a:p>
          </p:txBody>
        </p:sp>
      </p:grpSp>
      <p:sp>
        <p:nvSpPr>
          <p:cNvPr id="7" name="Rectángulo 6"/>
          <p:cNvSpPr/>
          <p:nvPr/>
        </p:nvSpPr>
        <p:spPr>
          <a:xfrm>
            <a:off x="3429000" y="1557240"/>
            <a:ext cx="3429000" cy="1565493"/>
          </a:xfrm>
          <a:prstGeom prst="rect">
            <a:avLst/>
          </a:prstGeom>
        </p:spPr>
        <p:txBody>
          <a:bodyPr>
            <a:spAutoFit/>
          </a:bodyPr>
          <a:lstStyle/>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 Ubique </a:t>
            </a:r>
            <a:r>
              <a:rPr lang="es-MX" sz="1200" dirty="0">
                <a:latin typeface="Times New Roman" panose="02020603050405020304" pitchFamily="18" charset="0"/>
                <a:ea typeface="Calibri" panose="020F0502020204030204" pitchFamily="34" charset="0"/>
                <a:cs typeface="Times New Roman" panose="02020603050405020304" pitchFamily="18" charset="0"/>
              </a:rPr>
              <a:t>en el siguiente diagrama cada una de las muestras de la siguiente tabla, de acuerdo a su proporción de arena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sand</a:t>
            </a:r>
            <a:r>
              <a:rPr lang="es-MX" sz="1200" dirty="0">
                <a:latin typeface="Times New Roman" panose="02020603050405020304" pitchFamily="18" charset="0"/>
                <a:ea typeface="Calibri" panose="020F0502020204030204" pitchFamily="34" charset="0"/>
                <a:cs typeface="Times New Roman" panose="02020603050405020304" pitchFamily="18" charset="0"/>
              </a:rPr>
              <a:t>), arcilla (</a:t>
            </a:r>
            <a:r>
              <a:rPr lang="es-MX" sz="1200" dirty="0" err="1">
                <a:latin typeface="Times New Roman" panose="02020603050405020304" pitchFamily="18" charset="0"/>
                <a:ea typeface="Calibri" panose="020F0502020204030204" pitchFamily="34" charset="0"/>
                <a:cs typeface="Times New Roman" panose="02020603050405020304" pitchFamily="18" charset="0"/>
              </a:rPr>
              <a:t>Clay</a:t>
            </a:r>
            <a:r>
              <a:rPr lang="es-MX" sz="1200" dirty="0">
                <a:latin typeface="Times New Roman" panose="02020603050405020304" pitchFamily="18" charset="0"/>
                <a:ea typeface="Calibri" panose="020F0502020204030204" pitchFamily="34" charset="0"/>
                <a:cs typeface="Times New Roman" panose="02020603050405020304" pitchFamily="18" charset="0"/>
              </a:rPr>
              <a:t>) y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limo  </a:t>
            </a:r>
            <a:r>
              <a:rPr lang="es-MX" sz="1200" dirty="0">
                <a:latin typeface="Times New Roman" panose="02020603050405020304" pitchFamily="18" charset="0"/>
                <a:ea typeface="Calibri" panose="020F0502020204030204" pitchFamily="34" charset="0"/>
                <a:cs typeface="Times New Roman" panose="02020603050405020304" pitchFamily="18" charset="0"/>
              </a:rPr>
              <a:t>(</a:t>
            </a:r>
            <a:r>
              <a:rPr lang="es-MX" sz="1200" dirty="0" err="1" smtClean="0">
                <a:latin typeface="Times New Roman" panose="02020603050405020304" pitchFamily="18" charset="0"/>
                <a:ea typeface="Calibri" panose="020F0502020204030204" pitchFamily="34" charset="0"/>
                <a:cs typeface="Times New Roman" panose="02020603050405020304" pitchFamily="18" charset="0"/>
              </a:rPr>
              <a:t>Silt</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nSpc>
                <a:spcPct val="115000"/>
              </a:lnSpc>
              <a:spcAft>
                <a:spcPts val="0"/>
              </a:spcAft>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b) Clasifique </a:t>
            </a:r>
            <a:r>
              <a:rPr lang="es-MX" sz="1200" dirty="0">
                <a:latin typeface="Times New Roman" panose="02020603050405020304" pitchFamily="18" charset="0"/>
                <a:ea typeface="Calibri" panose="020F0502020204030204" pitchFamily="34" charset="0"/>
                <a:cs typeface="Times New Roman" panose="02020603050405020304" pitchFamily="18" charset="0"/>
              </a:rPr>
              <a:t>los sedimentos en cada muestra de acuerdo al diagrama de </a:t>
            </a:r>
            <a:r>
              <a:rPr lang="es-MX" sz="1200" dirty="0" err="1">
                <a:latin typeface="Times New Roman" panose="02020603050405020304" pitchFamily="18" charset="0"/>
                <a:ea typeface="Calibri" panose="020F0502020204030204" pitchFamily="34" charset="0"/>
                <a:cs typeface="Times New Roman" panose="02020603050405020304" pitchFamily="18" charset="0"/>
              </a:rPr>
              <a:t>Shepard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71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0778450"/>
              </p:ext>
            </p:extLst>
          </p:nvPr>
        </p:nvGraphicFramePr>
        <p:xfrm>
          <a:off x="578224" y="683828"/>
          <a:ext cx="5701552" cy="7849645"/>
        </p:xfrm>
        <a:graphic>
          <a:graphicData uri="http://schemas.openxmlformats.org/drawingml/2006/table">
            <a:tbl>
              <a:tblPr firstRow="1" firstCol="1" bandRow="1"/>
              <a:tblGrid>
                <a:gridCol w="605117"/>
                <a:gridCol w="645459"/>
                <a:gridCol w="591671"/>
                <a:gridCol w="524435"/>
                <a:gridCol w="3334870"/>
              </a:tblGrid>
              <a:tr h="457431">
                <a:tc>
                  <a:txBody>
                    <a:bodyPr/>
                    <a:lstStyle/>
                    <a:p>
                      <a:pP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%Arcilla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%Arena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Lodo</a:t>
                      </a:r>
                    </a:p>
                    <a:p>
                      <a:pPr>
                        <a:lnSpc>
                          <a:spcPct val="115000"/>
                        </a:lnSpc>
                        <a:spcAft>
                          <a:spcPts val="1000"/>
                        </a:spcAft>
                      </a:pPr>
                      <a:r>
                        <a:rPr lang="es-MX"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(Limo)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75.1</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Lodo</a:t>
                      </a: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Lodo</a:t>
                      </a: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98.92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79.73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19.44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55.27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37.81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30.57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99.42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92.19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42.28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21.37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36.35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15.52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52.58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28.21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66.79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35.62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63.82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50.05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0807" marR="3080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98.92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33.64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6">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90.4</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9.08</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967" marR="1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715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agen 8"/>
          <p:cNvPicPr>
            <a:picLocks noChangeAspect="1" noChangeArrowheads="1"/>
          </p:cNvPicPr>
          <p:nvPr/>
        </p:nvPicPr>
        <p:blipFill>
          <a:blip r:embed="rId3">
            <a:extLst>
              <a:ext uri="{28A0092B-C50C-407E-A947-70E740481C1C}">
                <a14:useLocalDpi xmlns:a14="http://schemas.microsoft.com/office/drawing/2010/main" val="0"/>
              </a:ext>
            </a:extLst>
          </a:blip>
          <a:srcRect l="19702" t="16032" r="16946" b="9511"/>
          <a:stretch>
            <a:fillRect/>
          </a:stretch>
        </p:blipFill>
        <p:spPr bwMode="auto">
          <a:xfrm>
            <a:off x="317500" y="1588524"/>
            <a:ext cx="6223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497540" y="295861"/>
            <a:ext cx="63604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200" dirty="0" smtClean="0">
                <a:latin typeface="Times New Roman" panose="02020603050405020304" pitchFamily="18" charset="0"/>
                <a:ea typeface="Calibri" panose="020F0502020204030204" pitchFamily="34" charset="0"/>
                <a:cs typeface="Times New Roman" panose="02020603050405020304" pitchFamily="18" charset="0"/>
              </a:rPr>
              <a:t>5. El </a:t>
            </a:r>
            <a:r>
              <a:rPr lang="es-MX" altLang="es-MX" sz="1200" dirty="0">
                <a:latin typeface="Times New Roman" panose="02020603050405020304" pitchFamily="18" charset="0"/>
                <a:ea typeface="Calibri" panose="020F0502020204030204" pitchFamily="34" charset="0"/>
                <a:cs typeface="Times New Roman" panose="02020603050405020304" pitchFamily="18" charset="0"/>
              </a:rPr>
              <a:t>siguiente es un mapa de Bah</a:t>
            </a:r>
            <a:r>
              <a:rPr lang="es-MX" altLang="es-MX" sz="1200" dirty="0">
                <a:latin typeface="Calibri" panose="020F0502020204030204" pitchFamily="34" charset="0"/>
                <a:ea typeface="Calibri" panose="020F0502020204030204" pitchFamily="34" charset="0"/>
                <a:cs typeface="Times New Roman" panose="02020603050405020304" pitchFamily="18" charset="0"/>
              </a:rPr>
              <a:t>í</a:t>
            </a:r>
            <a:r>
              <a:rPr lang="es-MX" altLang="es-MX" sz="1200" dirty="0">
                <a:latin typeface="Times New Roman" panose="02020603050405020304" pitchFamily="18" charset="0"/>
                <a:ea typeface="Calibri" panose="020F0502020204030204" pitchFamily="34" charset="0"/>
                <a:cs typeface="Times New Roman" panose="02020603050405020304" pitchFamily="18" charset="0"/>
              </a:rPr>
              <a:t>a Magdalena, BCS.</a:t>
            </a:r>
            <a:endParaRPr lang="es-MX" altLang="es-MX" sz="5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Grafique la distribuci</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los sedimentos por tama</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 con los datos de la </a:t>
            </a:r>
            <a:endParaRPr kumimoji="0" lang="es-MX" altLang="es-MX"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siguiente tabla </a:t>
            </a:r>
            <a:endParaRPr kumimoji="0" lang="es-MX" altLang="es-MX"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Con ayuda de los gr</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ficos de selecci</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y asimetr</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infiera el</a:t>
            </a:r>
            <a:endParaRPr kumimoji="0" lang="es-MX" altLang="es-MX"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patr</a:t>
            </a:r>
            <a:r>
              <a:rPr kumimoji="0" lang="es-MX" altLang="es-MX"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transporte de sedimentos (se proporcionan las gráficas</a:t>
            </a:r>
            <a:r>
              <a:rPr kumimoji="0" lang="es-MX" altLang="es-MX"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altLang="es-MX" sz="1200" dirty="0" smtClean="0">
                <a:latin typeface="Times New Roman" panose="02020603050405020304" pitchFamily="18" charset="0"/>
                <a:ea typeface="Calibri" panose="020F0502020204030204" pitchFamily="34" charset="0"/>
                <a:cs typeface="Times New Roman" panose="02020603050405020304" pitchFamily="18" charset="0"/>
              </a:rPr>
              <a:t>Describa la distribución de los sedimentos</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788457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TotalTime>
  <Words>1150</Words>
  <Application>Microsoft Office PowerPoint</Application>
  <PresentationFormat>Carta (216 x 279 mm)</PresentationFormat>
  <Paragraphs>240</Paragraphs>
  <Slides>11</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X</cp:lastModifiedBy>
  <cp:revision>36</cp:revision>
  <dcterms:created xsi:type="dcterms:W3CDTF">2020-04-22T15:36:30Z</dcterms:created>
  <dcterms:modified xsi:type="dcterms:W3CDTF">2020-06-01T18:06:47Z</dcterms:modified>
</cp:coreProperties>
</file>