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6858000" cy="9144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94660"/>
  </p:normalViewPr>
  <p:slideViewPr>
    <p:cSldViewPr snapToGrid="0" showGuides="1">
      <p:cViewPr varScale="1">
        <p:scale>
          <a:sx n="70" d="100"/>
          <a:sy n="70" d="100"/>
        </p:scale>
        <p:origin x="270" y="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B27CEA-5B62-4CE0-8635-0F8D031479BD}" type="datetimeFigureOut">
              <a:rPr lang="es-MX" smtClean="0"/>
              <a:t>22/05/2020</a:t>
            </a:fld>
            <a:endParaRPr lang="es-MX"/>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44E6D-DD61-442D-8D72-0EF05639F790}" type="slidenum">
              <a:rPr lang="es-MX" smtClean="0"/>
              <a:t>‹Nº›</a:t>
            </a:fld>
            <a:endParaRPr lang="es-MX"/>
          </a:p>
        </p:txBody>
      </p:sp>
    </p:spTree>
    <p:extLst>
      <p:ext uri="{BB962C8B-B14F-4D97-AF65-F5344CB8AC3E}">
        <p14:creationId xmlns:p14="http://schemas.microsoft.com/office/powerpoint/2010/main" val="148891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Nota: Para obtener la distancia entre la punta de la flecha de 0 a 0.5 Ma</a:t>
            </a:r>
            <a:r>
              <a:rPr lang="es-MX" baseline="0" dirty="0" smtClean="0"/>
              <a:t> compare la distancia en centímetros de la escala a la izquierda y la velocidad considerando que V = distancia / tiempo. Consideren convertir la escala de tiempo equivalente en todos los intervalos</a:t>
            </a:r>
            <a:endParaRPr lang="es-MX" dirty="0"/>
          </a:p>
        </p:txBody>
      </p:sp>
      <p:sp>
        <p:nvSpPr>
          <p:cNvPr id="4" name="Marcador de número de diapositiva 3"/>
          <p:cNvSpPr>
            <a:spLocks noGrp="1"/>
          </p:cNvSpPr>
          <p:nvPr>
            <p:ph type="sldNum" sz="quarter" idx="10"/>
          </p:nvPr>
        </p:nvSpPr>
        <p:spPr/>
        <p:txBody>
          <a:bodyPr/>
          <a:lstStyle/>
          <a:p>
            <a:fld id="{1B744E6D-DD61-442D-8D72-0EF05639F790}" type="slidenum">
              <a:rPr lang="es-MX" smtClean="0"/>
              <a:t>5</a:t>
            </a:fld>
            <a:endParaRPr lang="es-MX"/>
          </a:p>
        </p:txBody>
      </p:sp>
    </p:spTree>
    <p:extLst>
      <p:ext uri="{BB962C8B-B14F-4D97-AF65-F5344CB8AC3E}">
        <p14:creationId xmlns:p14="http://schemas.microsoft.com/office/powerpoint/2010/main" val="2560217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Note: Recuerde que para graficar en el ambiente marino el cero en la escala vertical se </a:t>
            </a:r>
            <a:r>
              <a:rPr lang="es-MX" dirty="0" err="1" smtClean="0"/>
              <a:t>encientra</a:t>
            </a:r>
            <a:r>
              <a:rPr lang="es-MX" dirty="0" smtClean="0"/>
              <a:t> en la parte de arriba y la profundidad crece hacia abajo.</a:t>
            </a:r>
            <a:endParaRPr lang="es-MX" dirty="0"/>
          </a:p>
        </p:txBody>
      </p:sp>
      <p:sp>
        <p:nvSpPr>
          <p:cNvPr id="4" name="Marcador de número de diapositiva 3"/>
          <p:cNvSpPr>
            <a:spLocks noGrp="1"/>
          </p:cNvSpPr>
          <p:nvPr>
            <p:ph type="sldNum" sz="quarter" idx="10"/>
          </p:nvPr>
        </p:nvSpPr>
        <p:spPr/>
        <p:txBody>
          <a:bodyPr/>
          <a:lstStyle/>
          <a:p>
            <a:fld id="{1B744E6D-DD61-442D-8D72-0EF05639F790}" type="slidenum">
              <a:rPr lang="es-MX" smtClean="0"/>
              <a:t>7</a:t>
            </a:fld>
            <a:endParaRPr lang="es-MX"/>
          </a:p>
        </p:txBody>
      </p:sp>
    </p:spTree>
    <p:extLst>
      <p:ext uri="{BB962C8B-B14F-4D97-AF65-F5344CB8AC3E}">
        <p14:creationId xmlns:p14="http://schemas.microsoft.com/office/powerpoint/2010/main" val="36645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C8DAA4D-BBAD-4413-A971-2FC9D6CA0F62}" type="datetimeFigureOut">
              <a:rPr lang="es-MX" smtClean="0"/>
              <a:t>22/05/2020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3123547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8DAA4D-BBAD-4413-A971-2FC9D6CA0F62}" type="datetimeFigureOut">
              <a:rPr lang="es-MX" smtClean="0"/>
              <a:t>22/05/2020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16392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8DAA4D-BBAD-4413-A971-2FC9D6CA0F62}" type="datetimeFigureOut">
              <a:rPr lang="es-MX" smtClean="0"/>
              <a:t>22/05/2020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52226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8DAA4D-BBAD-4413-A971-2FC9D6CA0F62}" type="datetimeFigureOut">
              <a:rPr lang="es-MX" smtClean="0"/>
              <a:t>22/05/2020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148112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C8DAA4D-BBAD-4413-A971-2FC9D6CA0F62}" type="datetimeFigureOut">
              <a:rPr lang="es-MX" smtClean="0"/>
              <a:t>22/05/2020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3999986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C8DAA4D-BBAD-4413-A971-2FC9D6CA0F62}" type="datetimeFigureOut">
              <a:rPr lang="es-MX" smtClean="0"/>
              <a:t>22/05/2020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697804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C8DAA4D-BBAD-4413-A971-2FC9D6CA0F62}" type="datetimeFigureOut">
              <a:rPr lang="es-MX" smtClean="0"/>
              <a:t>22/05/2020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5523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C8DAA4D-BBAD-4413-A971-2FC9D6CA0F62}" type="datetimeFigureOut">
              <a:rPr lang="es-MX" smtClean="0"/>
              <a:t>22/05/2020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194478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AA4D-BBAD-4413-A971-2FC9D6CA0F62}" type="datetimeFigureOut">
              <a:rPr lang="es-MX" smtClean="0"/>
              <a:t>22/05/2020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30074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C8DAA4D-BBAD-4413-A971-2FC9D6CA0F62}" type="datetimeFigureOut">
              <a:rPr lang="es-MX" smtClean="0"/>
              <a:t>22/05/2020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170877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C8DAA4D-BBAD-4413-A971-2FC9D6CA0F62}" type="datetimeFigureOut">
              <a:rPr lang="es-MX" smtClean="0"/>
              <a:t>22/05/2020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03971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C8DAA4D-BBAD-4413-A971-2FC9D6CA0F62}" type="datetimeFigureOut">
              <a:rPr lang="es-MX" smtClean="0"/>
              <a:t>22/05/2020</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6407CB4-C495-4A99-8232-CAE7DD0B4813}" type="slidenum">
              <a:rPr lang="es-MX" smtClean="0"/>
              <a:t>‹Nº›</a:t>
            </a:fld>
            <a:endParaRPr lang="es-MX"/>
          </a:p>
        </p:txBody>
      </p:sp>
    </p:spTree>
    <p:extLst>
      <p:ext uri="{BB962C8B-B14F-4D97-AF65-F5344CB8AC3E}">
        <p14:creationId xmlns:p14="http://schemas.microsoft.com/office/powerpoint/2010/main" val="2689266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40304" y="522740"/>
            <a:ext cx="61773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Laboratorio de Oceanografía</a:t>
            </a:r>
            <a:endParaRPr kumimoji="0" lang="es-MX" altLang="es-MX"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s-MX" b="1" dirty="0"/>
              <a:t>Practica 3 Crecimiento del Piso Oceánico y Tectónica de </a:t>
            </a:r>
            <a:r>
              <a:rPr lang="es-MX" b="1" dirty="0" smtClean="0"/>
              <a:t>Placas</a:t>
            </a:r>
            <a:endParaRPr lang="es-MX" altLang="es-MX"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520700" y="1310321"/>
            <a:ext cx="5816600" cy="6258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s-MX" sz="1400" b="1" dirty="0" smtClean="0">
                <a:latin typeface="Times New Roman" panose="02020603050405020304" pitchFamily="18" charset="0"/>
                <a:ea typeface="Calibri" panose="020F0502020204030204" pitchFamily="34" charset="0"/>
                <a:cs typeface="Times New Roman" panose="02020603050405020304" pitchFamily="18" charset="0"/>
              </a:rPr>
              <a:t>Introducción: </a:t>
            </a:r>
          </a:p>
          <a:p>
            <a:pPr marR="285750" algn="just">
              <a:lnSpc>
                <a:spcPct val="115000"/>
              </a:lnSpc>
              <a:spcBef>
                <a:spcPts val="1125"/>
              </a:spcBef>
              <a:spcAft>
                <a:spcPts val="1125"/>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Las placas tectónicas son aquellas porciones de litósfera que se ubican debajo de la superficie o de la corteza terrestre del planeta. Son de material rígido y se ubican sobre la </a:t>
            </a:r>
            <a:r>
              <a:rPr lang="es-MX" sz="1200" dirty="0" err="1">
                <a:latin typeface="Times New Roman" panose="02020603050405020304" pitchFamily="18" charset="0"/>
                <a:ea typeface="Calibri" panose="020F0502020204030204" pitchFamily="34" charset="0"/>
                <a:cs typeface="Times New Roman" panose="02020603050405020304" pitchFamily="18" charset="0"/>
              </a:rPr>
              <a:t>astenósfera</a:t>
            </a:r>
            <a:r>
              <a:rPr lang="es-MX" sz="1200" dirty="0">
                <a:latin typeface="Times New Roman" panose="02020603050405020304" pitchFamily="18" charset="0"/>
                <a:ea typeface="Calibri" panose="020F0502020204030204" pitchFamily="34" charset="0"/>
                <a:cs typeface="Times New Roman" panose="02020603050405020304" pitchFamily="18" charset="0"/>
              </a:rPr>
              <a:t>, una porción del manto terrestre mucho más profundo y complejo. Las placas tectónicas se encuentran unidas unas contra otras, y aunque son rígidas, su movimiento es permanente y muy evidente o claro en algunas regiones del planeta. En la mayoría de los casos, el movimiento o desplazamiento de las placas tectónicas es milimétrico y no se siente en la vida cotidiana de las sociedades. Cuando estos movimientos se hacen evidentes para el ser humano debemos hablar de fenómenos tales como sismos, terremotos, tsunamis, etc. Muchas veces su movimiento también puede poner en acción a volcanes. </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Hay dos tipos de placas tectónicas las oceánicas y las mixtas. Las primeras son aquellas que subyacen a los océanos (son las más extensas debido a la gran cantidad de agua que existe sobre la superficie de la Tierra), las mixtas pueden combinar en su superficie tanto océanos como superficie continental. Estas últimas son las más numerosas ya que encontramos muchas más bien pequeñas, pero en suma de extensión las primeras ocupan la mayor parte del territorio planetario. Y se le ha denominado con nombre para poder diferenciar; así podemos hablar de la Placa Antártica (la más grande de todas y aquella que subyace al sur del planeta), la Placa del Pacífico, la Placa Norteamericana, la Placa Africana, la Placa Australiana, la Placa Sudamericana, la Placa Euroasiática y otras menores que unen a las más grandes entre sí. </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r>
              <a:rPr lang="es-MX" sz="1200" dirty="0">
                <a:latin typeface="Times New Roman" panose="02020603050405020304" pitchFamily="18" charset="0"/>
                <a:ea typeface="Calibri" panose="020F0502020204030204" pitchFamily="34" charset="0"/>
              </a:rPr>
              <a:t>El permanente movimiento y desplazamiento de estas placas se puede observar en el relieve de la corteza terrestre. Así, los lugares con cadenas montañosas o con territorios más elevados son aquellos que han sufrido hace millones de años el choque o la superposición de dos placas que terminó con la aparición de elevaciones terrenales. Es por esto que regiones como la costa oeste del continente americano o la zona del </a:t>
            </a:r>
            <a:r>
              <a:rPr lang="es-MX" sz="1200" dirty="0" err="1">
                <a:latin typeface="Times New Roman" panose="02020603050405020304" pitchFamily="18" charset="0"/>
                <a:ea typeface="Calibri" panose="020F0502020204030204" pitchFamily="34" charset="0"/>
              </a:rPr>
              <a:t>sudéste</a:t>
            </a:r>
            <a:r>
              <a:rPr lang="es-MX" sz="1200" dirty="0">
                <a:latin typeface="Times New Roman" panose="02020603050405020304" pitchFamily="18" charset="0"/>
                <a:ea typeface="Calibri" panose="020F0502020204030204" pitchFamily="34" charset="0"/>
              </a:rPr>
              <a:t> asiático suelen enfrentar numerosos terremotos, tsunamis y sismos causados por la permanente acción de las placas que subyacen a su superficie.</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534987" y="7709694"/>
            <a:ext cx="5816600" cy="732508"/>
          </a:xfrm>
          <a:prstGeom prst="rect">
            <a:avLst/>
          </a:prstGeom>
        </p:spPr>
        <p:txBody>
          <a:bodyPr wrap="square">
            <a:spAutoFit/>
          </a:bodyPr>
          <a:lstStyle/>
          <a:p>
            <a:pPr lvl="0" algn="just" eaLnBrk="0" fontAlgn="base" hangingPunct="0">
              <a:spcBef>
                <a:spcPct val="0"/>
              </a:spcBef>
              <a:spcAft>
                <a:spcPct val="0"/>
              </a:spcAft>
            </a:pPr>
            <a:r>
              <a:rPr lang="es-MX"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Objetivo</a:t>
            </a:r>
            <a:r>
              <a:rPr lang="es-MX"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spcAft>
                <a:spcPts val="100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Que el alumno reconozca los tipos de fronteras que se presentan entre las placas y las fuerzas que las forman.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200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2600" y="497836"/>
            <a:ext cx="6375400" cy="1105431"/>
          </a:xfrm>
          <a:prstGeom prst="rect">
            <a:avLst/>
          </a:prstGeom>
        </p:spPr>
        <p:txBody>
          <a:bodyPr wrap="square">
            <a:spAutoFit/>
          </a:bodyPr>
          <a:lstStyle/>
          <a:p>
            <a:pPr>
              <a:lnSpc>
                <a:spcPct val="115000"/>
              </a:lnSpc>
              <a:spcAft>
                <a:spcPts val="1000"/>
              </a:spcAft>
            </a:pPr>
            <a:r>
              <a:rPr lang="es-MX" sz="1400" b="1" dirty="0" smtClean="0">
                <a:effectLst/>
                <a:latin typeface="Times New Roman" panose="02020603050405020304" pitchFamily="18" charset="0"/>
                <a:ea typeface="Calibri" panose="020F0502020204030204" pitchFamily="34" charset="0"/>
                <a:cs typeface="Times New Roman" panose="02020603050405020304" pitchFamily="18" charset="0"/>
              </a:rPr>
              <a:t>Procedimiento: </a:t>
            </a:r>
          </a:p>
          <a:p>
            <a:pPr lvl="0" algn="just">
              <a:lnSpc>
                <a:spcPct val="115000"/>
              </a:lnSpc>
              <a:spcAft>
                <a:spcPts val="0"/>
              </a:spcAft>
            </a:pPr>
            <a:r>
              <a:rPr lang="es-MX" sz="1200" b="1" dirty="0" smtClean="0">
                <a:latin typeface="Times New Roman" panose="02020603050405020304" pitchFamily="18" charset="0"/>
                <a:ea typeface="Calibri" panose="020F0502020204030204" pitchFamily="34" charset="0"/>
                <a:cs typeface="Times New Roman" panose="02020603050405020304" pitchFamily="18" charset="0"/>
              </a:rPr>
              <a:t>1. </a:t>
            </a:r>
            <a:r>
              <a:rPr lang="es-MX" sz="1200" dirty="0" smtClean="0">
                <a:latin typeface="Times New Roman" panose="02020603050405020304" pitchFamily="18" charset="0"/>
                <a:ea typeface="Calibri" panose="020F0502020204030204" pitchFamily="34" charset="0"/>
                <a:cs typeface="Times New Roman" panose="02020603050405020304" pitchFamily="18" charset="0"/>
              </a:rPr>
              <a:t>Identificar </a:t>
            </a:r>
            <a:r>
              <a:rPr lang="es-MX" sz="1200" dirty="0">
                <a:latin typeface="Times New Roman" panose="02020603050405020304" pitchFamily="18" charset="0"/>
                <a:ea typeface="Calibri" panose="020F0502020204030204" pitchFamily="34" charset="0"/>
                <a:cs typeface="Times New Roman" panose="02020603050405020304" pitchFamily="18" charset="0"/>
              </a:rPr>
              <a:t>en las siguientes figuras los distintos bordes de placa: divergente y convergente (continente-océano, continente-continente, océano-océano).</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MX" sz="1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586626" y="5191933"/>
            <a:ext cx="5684747" cy="830997"/>
          </a:xfrm>
          <a:prstGeom prst="rect">
            <a:avLst/>
          </a:prstGeom>
        </p:spPr>
        <p:txBody>
          <a:bodyPr wrap="square">
            <a:spAutoFit/>
          </a:bodyPr>
          <a:lstStyle/>
          <a:p>
            <a:r>
              <a:rPr lang="es-MX" sz="1200" dirty="0" smtClean="0">
                <a:effectLst/>
                <a:latin typeface="Times New Roman" panose="02020603050405020304" pitchFamily="18" charset="0"/>
                <a:ea typeface="Calibri" panose="020F0502020204030204" pitchFamily="34" charset="0"/>
              </a:rPr>
              <a:t>2.</a:t>
            </a:r>
            <a:r>
              <a:rPr lang="es-MX" sz="1200" dirty="0"/>
              <a:t> </a:t>
            </a:r>
            <a:r>
              <a:rPr lang="es-MX" sz="1200" dirty="0">
                <a:latin typeface="Times New Roman" panose="02020603050405020304" pitchFamily="18" charset="0"/>
                <a:cs typeface="Times New Roman" panose="02020603050405020304" pitchFamily="18" charset="0"/>
              </a:rPr>
              <a:t>Ubicar en el siguiente gráfico el nombre de las placas: Africana, Antártica, Arábica, Australiana e India, Caribe, Cocos, Euroasiática, Filipina, Juan de </a:t>
            </a:r>
            <a:r>
              <a:rPr lang="es-MX" sz="1200" dirty="0" err="1">
                <a:latin typeface="Times New Roman" panose="02020603050405020304" pitchFamily="18" charset="0"/>
                <a:cs typeface="Times New Roman" panose="02020603050405020304" pitchFamily="18" charset="0"/>
              </a:rPr>
              <a:t>Fuca</a:t>
            </a:r>
            <a:r>
              <a:rPr lang="es-MX" sz="1200" dirty="0">
                <a:latin typeface="Times New Roman" panose="02020603050405020304" pitchFamily="18" charset="0"/>
                <a:cs typeface="Times New Roman" panose="02020603050405020304" pitchFamily="18" charset="0"/>
              </a:rPr>
              <a:t>, Nazca, Norteamericana, Pacífico, </a:t>
            </a:r>
            <a:r>
              <a:rPr lang="es-MX" sz="1200" dirty="0" err="1">
                <a:latin typeface="Times New Roman" panose="02020603050405020304" pitchFamily="18" charset="0"/>
                <a:cs typeface="Times New Roman" panose="02020603050405020304" pitchFamily="18" charset="0"/>
              </a:rPr>
              <a:t>Scotia</a:t>
            </a:r>
            <a:r>
              <a:rPr lang="es-MX" sz="1200" dirty="0">
                <a:latin typeface="Times New Roman" panose="02020603050405020304" pitchFamily="18" charset="0"/>
                <a:cs typeface="Times New Roman" panose="02020603050405020304" pitchFamily="18" charset="0"/>
              </a:rPr>
              <a:t>, Sudamericana. Identificar distintos tipos de bordes de placa</a:t>
            </a:r>
            <a:r>
              <a:rPr lang="es-MX" sz="1200" dirty="0" smtClean="0">
                <a:latin typeface="Times New Roman" panose="02020603050405020304" pitchFamily="18" charset="0"/>
                <a:cs typeface="Times New Roman" panose="02020603050405020304" pitchFamily="18" charset="0"/>
              </a:rPr>
              <a:t>.</a:t>
            </a:r>
            <a:endParaRPr lang="es-MX" sz="1200" dirty="0">
              <a:latin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a:blip r:embed="rId2"/>
          <a:stretch>
            <a:fillRect/>
          </a:stretch>
        </p:blipFill>
        <p:spPr>
          <a:xfrm>
            <a:off x="482598" y="1488608"/>
            <a:ext cx="2731245" cy="1621677"/>
          </a:xfrm>
          <a:prstGeom prst="rect">
            <a:avLst/>
          </a:prstGeom>
        </p:spPr>
      </p:pic>
      <p:pic>
        <p:nvPicPr>
          <p:cNvPr id="10" name="Imagen 9" descr="Nueva imagen (2)"/>
          <p:cNvPicPr/>
          <p:nvPr/>
        </p:nvPicPr>
        <p:blipFill>
          <a:blip r:embed="rId3" cstate="print"/>
          <a:srcRect/>
          <a:stretch>
            <a:fillRect/>
          </a:stretch>
        </p:blipFill>
        <p:spPr bwMode="auto">
          <a:xfrm>
            <a:off x="3554784" y="1538660"/>
            <a:ext cx="2962275" cy="1571625"/>
          </a:xfrm>
          <a:prstGeom prst="rect">
            <a:avLst/>
          </a:prstGeom>
          <a:noFill/>
          <a:ln w="9525">
            <a:noFill/>
            <a:miter lim="800000"/>
            <a:headEnd/>
            <a:tailEnd/>
          </a:ln>
        </p:spPr>
      </p:pic>
      <p:pic>
        <p:nvPicPr>
          <p:cNvPr id="11" name="Imagen 10"/>
          <p:cNvPicPr/>
          <p:nvPr/>
        </p:nvPicPr>
        <p:blipFill>
          <a:blip r:embed="rId4" cstate="print"/>
          <a:stretch>
            <a:fillRect/>
          </a:stretch>
        </p:blipFill>
        <p:spPr>
          <a:xfrm>
            <a:off x="505195" y="3351009"/>
            <a:ext cx="2686050" cy="1600200"/>
          </a:xfrm>
          <a:prstGeom prst="rect">
            <a:avLst/>
          </a:prstGeom>
        </p:spPr>
      </p:pic>
      <p:pic>
        <p:nvPicPr>
          <p:cNvPr id="12" name="Imagen 11" descr="ridge_01"/>
          <p:cNvPicPr/>
          <p:nvPr/>
        </p:nvPicPr>
        <p:blipFill>
          <a:blip r:embed="rId5" cstate="print"/>
          <a:srcRect/>
          <a:stretch>
            <a:fillRect/>
          </a:stretch>
        </p:blipFill>
        <p:spPr bwMode="auto">
          <a:xfrm>
            <a:off x="3294061" y="3351009"/>
            <a:ext cx="3200400" cy="1600200"/>
          </a:xfrm>
          <a:prstGeom prst="rect">
            <a:avLst/>
          </a:prstGeom>
          <a:noFill/>
        </p:spPr>
      </p:pic>
      <p:pic>
        <p:nvPicPr>
          <p:cNvPr id="13" name="Imagen 12"/>
          <p:cNvPicPr>
            <a:picLocks noChangeAspect="1"/>
          </p:cNvPicPr>
          <p:nvPr/>
        </p:nvPicPr>
        <p:blipFill rotWithShape="1">
          <a:blip r:embed="rId6"/>
          <a:srcRect l="1512" b="2831"/>
          <a:stretch/>
        </p:blipFill>
        <p:spPr>
          <a:xfrm>
            <a:off x="586626" y="5888460"/>
            <a:ext cx="5632068" cy="2879023"/>
          </a:xfrm>
          <a:prstGeom prst="ellipse">
            <a:avLst/>
          </a:prstGeom>
        </p:spPr>
      </p:pic>
    </p:spTree>
    <p:extLst>
      <p:ext uri="{BB962C8B-B14F-4D97-AF65-F5344CB8AC3E}">
        <p14:creationId xmlns:p14="http://schemas.microsoft.com/office/powerpoint/2010/main" val="4137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51329" y="359128"/>
            <a:ext cx="5755342" cy="2428357"/>
          </a:xfrm>
          <a:prstGeom prst="rect">
            <a:avLst/>
          </a:prstGeom>
        </p:spPr>
        <p:txBody>
          <a:bodyPr wrap="square">
            <a:spAutoFit/>
          </a:bodyPr>
          <a:lstStyle/>
          <a:p>
            <a:pPr lvl="0" algn="just">
              <a:lnSpc>
                <a:spcPct val="115000"/>
              </a:lnSpc>
              <a:spcAft>
                <a:spcPts val="0"/>
              </a:spcAft>
            </a:pPr>
            <a:r>
              <a:rPr lang="es-MX" sz="1100" dirty="0" smtClean="0">
                <a:latin typeface="Book Antiqua" panose="02040602050305030304" pitchFamily="18" charset="0"/>
                <a:ea typeface="Calibri" panose="020F0502020204030204" pitchFamily="34" charset="0"/>
                <a:cs typeface="Times New Roman" panose="02020603050405020304" pitchFamily="18" charset="0"/>
              </a:rPr>
              <a:t>3. </a:t>
            </a:r>
            <a:r>
              <a:rPr lang="es-MX" sz="1200" dirty="0">
                <a:latin typeface="Times New Roman" panose="02020603050405020304" pitchFamily="18" charset="0"/>
                <a:ea typeface="Calibri" panose="020F0502020204030204" pitchFamily="34" charset="0"/>
                <a:cs typeface="Times New Roman" panose="02020603050405020304" pitchFamily="18" charset="0"/>
              </a:rPr>
              <a:t>¿Qué tipo de fronteras se presentan entre las siguientes placas?</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LcParenR"/>
            </a:pPr>
            <a:r>
              <a:rPr lang="es-MX" sz="1200" dirty="0">
                <a:latin typeface="Times New Roman" panose="02020603050405020304" pitchFamily="18" charset="0"/>
                <a:ea typeface="Calibri" panose="020F0502020204030204" pitchFamily="34" charset="0"/>
                <a:cs typeface="Times New Roman" panose="02020603050405020304" pitchFamily="18" charset="0"/>
              </a:rPr>
              <a:t>Placa del Caribe y Norteamericana</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LcParenR"/>
            </a:pPr>
            <a:r>
              <a:rPr lang="es-MX" sz="1200" dirty="0">
                <a:latin typeface="Times New Roman" panose="02020603050405020304" pitchFamily="18" charset="0"/>
                <a:ea typeface="Calibri" panose="020F0502020204030204" pitchFamily="34" charset="0"/>
                <a:cs typeface="Times New Roman" panose="02020603050405020304" pitchFamily="18" charset="0"/>
              </a:rPr>
              <a:t>Placa de Cocos y Norteamericana</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LcParenR"/>
            </a:pPr>
            <a:r>
              <a:rPr lang="es-MX" sz="1200" dirty="0">
                <a:latin typeface="Times New Roman" panose="02020603050405020304" pitchFamily="18" charset="0"/>
                <a:ea typeface="Calibri" panose="020F0502020204030204" pitchFamily="34" charset="0"/>
                <a:cs typeface="Times New Roman" panose="02020603050405020304" pitchFamily="18" charset="0"/>
              </a:rPr>
              <a:t>Placa </a:t>
            </a:r>
            <a:r>
              <a:rPr lang="es-MX" sz="1200" dirty="0" err="1">
                <a:latin typeface="Times New Roman" panose="02020603050405020304" pitchFamily="18" charset="0"/>
                <a:ea typeface="Calibri" panose="020F0502020204030204" pitchFamily="34" charset="0"/>
                <a:cs typeface="Times New Roman" panose="02020603050405020304" pitchFamily="18" charset="0"/>
              </a:rPr>
              <a:t>Sudamericána</a:t>
            </a:r>
            <a:r>
              <a:rPr lang="es-MX" sz="1200" dirty="0">
                <a:latin typeface="Times New Roman" panose="02020603050405020304" pitchFamily="18" charset="0"/>
                <a:ea typeface="Calibri" panose="020F0502020204030204" pitchFamily="34" charset="0"/>
                <a:cs typeface="Times New Roman" panose="02020603050405020304" pitchFamily="18" charset="0"/>
              </a:rPr>
              <a:t> y Africana</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226695" algn="just">
              <a:lnSpc>
                <a:spcPct val="115000"/>
              </a:lnSpc>
              <a:spcAft>
                <a:spcPts val="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 </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es-MX" sz="1200" dirty="0" smtClean="0">
                <a:latin typeface="Times New Roman" panose="02020603050405020304" pitchFamily="18" charset="0"/>
                <a:ea typeface="Calibri" panose="020F0502020204030204" pitchFamily="34" charset="0"/>
                <a:cs typeface="Times New Roman" panose="02020603050405020304" pitchFamily="18" charset="0"/>
              </a:rPr>
              <a:t>4. ¿Cuáles </a:t>
            </a:r>
            <a:r>
              <a:rPr lang="es-MX" sz="1200" dirty="0">
                <a:latin typeface="Times New Roman" panose="02020603050405020304" pitchFamily="18" charset="0"/>
                <a:ea typeface="Calibri" panose="020F0502020204030204" pitchFamily="34" charset="0"/>
                <a:cs typeface="Times New Roman" panose="02020603050405020304" pitchFamily="18" charset="0"/>
              </a:rPr>
              <a:t>son las fuerzas dominantes entre las distintas fronteras entre las palcas?</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LcParenR"/>
            </a:pPr>
            <a:r>
              <a:rPr lang="es-MX" sz="1200" dirty="0">
                <a:latin typeface="Times New Roman" panose="02020603050405020304" pitchFamily="18" charset="0"/>
                <a:ea typeface="Calibri" panose="020F0502020204030204" pitchFamily="34" charset="0"/>
                <a:cs typeface="Times New Roman" panose="02020603050405020304" pitchFamily="18" charset="0"/>
              </a:rPr>
              <a:t>Tensión en:</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LcParenR"/>
            </a:pPr>
            <a:r>
              <a:rPr lang="es-MX" sz="1200" dirty="0">
                <a:latin typeface="Times New Roman" panose="02020603050405020304" pitchFamily="18" charset="0"/>
                <a:ea typeface="Calibri" panose="020F0502020204030204" pitchFamily="34" charset="0"/>
                <a:cs typeface="Times New Roman" panose="02020603050405020304" pitchFamily="18" charset="0"/>
              </a:rPr>
              <a:t>Fricción en:</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LcParenR"/>
            </a:pPr>
            <a:r>
              <a:rPr lang="es-MX" sz="1200" dirty="0">
                <a:latin typeface="Times New Roman" panose="02020603050405020304" pitchFamily="18" charset="0"/>
                <a:ea typeface="Calibri" panose="020F0502020204030204" pitchFamily="34" charset="0"/>
                <a:cs typeface="Times New Roman" panose="02020603050405020304" pitchFamily="18" charset="0"/>
              </a:rPr>
              <a:t>Compresión en</a:t>
            </a:r>
            <a:r>
              <a:rPr lang="es-MX" sz="1200" dirty="0" smtClean="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15000"/>
              </a:lnSpc>
              <a:spcAft>
                <a:spcPts val="0"/>
              </a:spcAft>
            </a:pP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s-MX" sz="1200" dirty="0" smtClean="0">
                <a:latin typeface="Times New Roman" panose="02020603050405020304" pitchFamily="18" charset="0"/>
                <a:ea typeface="Calibri" panose="020F0502020204030204" pitchFamily="34" charset="0"/>
                <a:cs typeface="Times New Roman" panose="02020603050405020304" pitchFamily="18" charset="0"/>
              </a:rPr>
              <a:t>5. </a:t>
            </a:r>
            <a:r>
              <a:rPr lang="es-MX" sz="1200" dirty="0">
                <a:latin typeface="Times New Roman" panose="02020603050405020304" pitchFamily="18" charset="0"/>
                <a:cs typeface="Times New Roman" panose="02020603050405020304" pitchFamily="18" charset="0"/>
              </a:rPr>
              <a:t>Características de las fronteras entre las placas. Completa la siguiente tabla</a:t>
            </a:r>
            <a:r>
              <a:rPr lang="es-MX" sz="1200" dirty="0" smtClean="0">
                <a:latin typeface="Times New Roman" panose="02020603050405020304" pitchFamily="18" charset="0"/>
                <a:cs typeface="Times New Roman" panose="02020603050405020304" pitchFamily="18" charset="0"/>
              </a:rPr>
              <a:t>:</a:t>
            </a:r>
            <a:endParaRPr lang="es-MX" sz="1200" dirty="0">
              <a:latin typeface="Times New Roman" panose="02020603050405020304" pitchFamily="18"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533434386"/>
              </p:ext>
            </p:extLst>
          </p:nvPr>
        </p:nvGraphicFramePr>
        <p:xfrm>
          <a:off x="578485" y="2946397"/>
          <a:ext cx="5701030" cy="4867776"/>
        </p:xfrm>
        <a:graphic>
          <a:graphicData uri="http://schemas.openxmlformats.org/drawingml/2006/table">
            <a:tbl>
              <a:tblPr firstRow="1" firstCol="1" bandRow="1"/>
              <a:tblGrid>
                <a:gridCol w="1424940"/>
                <a:gridCol w="1424940"/>
                <a:gridCol w="1425575"/>
                <a:gridCol w="1425575"/>
              </a:tblGrid>
              <a:tr h="244381">
                <a:tc>
                  <a:txBody>
                    <a:bodyPr/>
                    <a:lstStyle/>
                    <a:p>
                      <a:pPr algn="just">
                        <a:lnSpc>
                          <a:spcPct val="115000"/>
                        </a:lnSpc>
                        <a:spcAft>
                          <a:spcPts val="30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DIVERGENTE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CONVERGENTE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TRANSFORMANTE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762">
                <a:tc>
                  <a:txBody>
                    <a:bodyPr/>
                    <a:lstStyle/>
                    <a:p>
                      <a:pPr algn="just">
                        <a:lnSpc>
                          <a:spcPct val="115000"/>
                        </a:lnSpc>
                        <a:spcAft>
                          <a:spcPts val="30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Nombre del rasgo topográfico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058">
                <a:tc>
                  <a:txBody>
                    <a:bodyPr/>
                    <a:lstStyle/>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Profundidad</a:t>
                      </a:r>
                    </a:p>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(baja, alta)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No aplica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762">
                <a:tc>
                  <a:txBody>
                    <a:bodyPr/>
                    <a:lstStyle/>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¿Qué le ocurre a la litosfera?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3142">
                <a:tc>
                  <a:txBody>
                    <a:bodyPr/>
                    <a:lstStyle/>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Dirección del movimiento (indicar con flechas)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762">
                <a:tc>
                  <a:txBody>
                    <a:bodyPr/>
                    <a:lstStyle/>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Nombre del proceso tectónico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No aplica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3142">
                <a:tc>
                  <a:txBody>
                    <a:bodyPr/>
                    <a:lstStyle/>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Densidad de volcanes (alta, baja o moderada)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7524">
                <a:tc>
                  <a:txBody>
                    <a:bodyPr/>
                    <a:lstStyle/>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Densidad y tipo de terremotos (foco profundo o poco profundo)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30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577850" y="348456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3729296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558053" y="646436"/>
            <a:ext cx="5741894" cy="1200329"/>
          </a:xfrm>
          <a:prstGeom prst="rect">
            <a:avLst/>
          </a:prstGeom>
        </p:spPr>
        <p:txBody>
          <a:bodyPr wrap="square">
            <a:spAutoFit/>
          </a:bodyPr>
          <a:lstStyle/>
          <a:p>
            <a:r>
              <a:rPr lang="es-MX" sz="1200" dirty="0" smtClean="0">
                <a:latin typeface="Times New Roman" panose="02020603050405020304" pitchFamily="18" charset="0"/>
                <a:cs typeface="Times New Roman" panose="02020603050405020304" pitchFamily="18" charset="0"/>
              </a:rPr>
              <a:t>6. En </a:t>
            </a:r>
            <a:r>
              <a:rPr lang="es-MX" sz="1200" dirty="0">
                <a:latin typeface="Times New Roman" panose="02020603050405020304" pitchFamily="18" charset="0"/>
                <a:cs typeface="Times New Roman" panose="02020603050405020304" pitchFamily="18" charset="0"/>
              </a:rPr>
              <a:t>la siguiente figura se muestra un borde de tipo transformante, donde la falla de San Andrés separa la Placa del Pacífico de la Placa </a:t>
            </a:r>
            <a:r>
              <a:rPr lang="es-MX" sz="1200" dirty="0">
                <a:latin typeface="Times New Roman" panose="02020603050405020304" pitchFamily="18" charset="0"/>
                <a:ea typeface="Calibri" panose="020F0502020204030204" pitchFamily="34" charset="0"/>
                <a:cs typeface="Times New Roman" panose="02020603050405020304" pitchFamily="18" charset="0"/>
              </a:rPr>
              <a:t>Norteamericana</a:t>
            </a:r>
            <a:r>
              <a:rPr lang="es-MX" sz="1200" dirty="0">
                <a:latin typeface="Times New Roman" panose="02020603050405020304" pitchFamily="18" charset="0"/>
                <a:cs typeface="Times New Roman" panose="02020603050405020304" pitchFamily="18" charset="0"/>
              </a:rPr>
              <a:t>. Si el movimiento relativo entre las placas es de alrededor de 5,5 cm/año, calcular cuánto tiempo pasará hasta que  las ciudades de Los Ángeles y San Francisco (distanciadas aproximadamente 560 km entre sí) se encuentren una al lado de la otra. ¿A qué se refiere el término movimiento relativo de las placas?</a:t>
            </a:r>
          </a:p>
        </p:txBody>
      </p:sp>
      <p:pic>
        <p:nvPicPr>
          <p:cNvPr id="9" name="Imagen 8"/>
          <p:cNvPicPr>
            <a:picLocks noChangeAspect="1"/>
          </p:cNvPicPr>
          <p:nvPr/>
        </p:nvPicPr>
        <p:blipFill>
          <a:blip r:embed="rId2"/>
          <a:stretch>
            <a:fillRect/>
          </a:stretch>
        </p:blipFill>
        <p:spPr>
          <a:xfrm>
            <a:off x="3863255" y="1781763"/>
            <a:ext cx="2436692" cy="1851176"/>
          </a:xfrm>
          <a:prstGeom prst="rect">
            <a:avLst/>
          </a:prstGeom>
        </p:spPr>
      </p:pic>
      <p:sp>
        <p:nvSpPr>
          <p:cNvPr id="10" name="Rectángulo 9"/>
          <p:cNvSpPr/>
          <p:nvPr/>
        </p:nvSpPr>
        <p:spPr>
          <a:xfrm>
            <a:off x="558053" y="4799613"/>
            <a:ext cx="5741894" cy="1154162"/>
          </a:xfrm>
          <a:prstGeom prst="rect">
            <a:avLst/>
          </a:prstGeom>
        </p:spPr>
        <p:txBody>
          <a:bodyPr wrap="square">
            <a:spAutoFit/>
          </a:bodyPr>
          <a:lstStyle/>
          <a:p>
            <a:pPr lvl="0">
              <a:lnSpc>
                <a:spcPct val="115000"/>
              </a:lnSpc>
              <a:spcAft>
                <a:spcPts val="0"/>
              </a:spcAft>
            </a:pPr>
            <a:r>
              <a:rPr lang="es-MX" sz="1200" dirty="0" smtClean="0">
                <a:latin typeface="Times New Roman" panose="02020603050405020304" pitchFamily="18" charset="0"/>
                <a:ea typeface="Calibri" panose="020F0502020204030204" pitchFamily="34" charset="0"/>
                <a:cs typeface="Times New Roman" panose="02020603050405020304" pitchFamily="18" charset="0"/>
              </a:rPr>
              <a:t>7. Examina </a:t>
            </a:r>
            <a:r>
              <a:rPr lang="es-MX" sz="1200" dirty="0">
                <a:latin typeface="Times New Roman" panose="02020603050405020304" pitchFamily="18" charset="0"/>
                <a:ea typeface="Calibri" panose="020F0502020204030204" pitchFamily="34" charset="0"/>
                <a:cs typeface="Times New Roman" panose="02020603050405020304" pitchFamily="18" charset="0"/>
              </a:rPr>
              <a:t>la siguiente figura y responde:</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lphaLcParenR"/>
            </a:pPr>
            <a:r>
              <a:rPr lang="es-MX" sz="1200" dirty="0">
                <a:latin typeface="Times New Roman" panose="02020603050405020304" pitchFamily="18" charset="0"/>
                <a:ea typeface="Calibri" panose="020F0502020204030204" pitchFamily="34" charset="0"/>
                <a:cs typeface="Times New Roman" panose="02020603050405020304" pitchFamily="18" charset="0"/>
              </a:rPr>
              <a:t>¿En qué lugares se esperaría encontrar los valores más altos de flujo de calor?</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lphaLcParenR"/>
            </a:pPr>
            <a:r>
              <a:rPr lang="es-MX" sz="1200" dirty="0">
                <a:latin typeface="Times New Roman" panose="02020603050405020304" pitchFamily="18" charset="0"/>
                <a:ea typeface="Calibri" panose="020F0502020204030204" pitchFamily="34" charset="0"/>
                <a:cs typeface="Times New Roman" panose="02020603050405020304" pitchFamily="18" charset="0"/>
              </a:rPr>
              <a:t>¿En </a:t>
            </a:r>
            <a:r>
              <a:rPr lang="es-MX" sz="1200" dirty="0" smtClean="0">
                <a:latin typeface="Times New Roman" panose="02020603050405020304" pitchFamily="18" charset="0"/>
                <a:ea typeface="Calibri" panose="020F0502020204030204" pitchFamily="34" charset="0"/>
                <a:cs typeface="Times New Roman" panose="02020603050405020304" pitchFamily="18" charset="0"/>
              </a:rPr>
              <a:t>donde </a:t>
            </a:r>
            <a:r>
              <a:rPr lang="es-MX" sz="1200" dirty="0">
                <a:latin typeface="Times New Roman" panose="02020603050405020304" pitchFamily="18" charset="0"/>
                <a:ea typeface="Calibri" panose="020F0502020204030204" pitchFamily="34" charset="0"/>
                <a:cs typeface="Times New Roman" panose="02020603050405020304" pitchFamily="18" charset="0"/>
              </a:rPr>
              <a:t>podrían ocurrir terremotos de foco profundo?</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lphaLcParenR"/>
            </a:pPr>
            <a:r>
              <a:rPr lang="es-MX" sz="1200" dirty="0">
                <a:latin typeface="Times New Roman" panose="02020603050405020304" pitchFamily="18" charset="0"/>
                <a:ea typeface="Calibri" panose="020F0502020204030204" pitchFamily="34" charset="0"/>
                <a:cs typeface="Times New Roman" panose="02020603050405020304" pitchFamily="18" charset="0"/>
              </a:rPr>
              <a:t>¿Por qué no se esperarían terremotos de foco profundo bajo los centros de expansión?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p:cNvPicPr>
            <a:picLocks noChangeAspect="1"/>
          </p:cNvPicPr>
          <p:nvPr/>
        </p:nvPicPr>
        <p:blipFill>
          <a:blip r:embed="rId3"/>
          <a:stretch>
            <a:fillRect/>
          </a:stretch>
        </p:blipFill>
        <p:spPr>
          <a:xfrm>
            <a:off x="989618" y="5953775"/>
            <a:ext cx="4810161" cy="2883658"/>
          </a:xfrm>
          <a:prstGeom prst="rect">
            <a:avLst/>
          </a:prstGeom>
        </p:spPr>
      </p:pic>
    </p:spTree>
    <p:extLst>
      <p:ext uri="{BB962C8B-B14F-4D97-AF65-F5344CB8AC3E}">
        <p14:creationId xmlns:p14="http://schemas.microsoft.com/office/powerpoint/2010/main" val="50970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5779" y="507136"/>
            <a:ext cx="5770518" cy="1015663"/>
          </a:xfrm>
          <a:prstGeom prst="rect">
            <a:avLst/>
          </a:prstGeom>
        </p:spPr>
        <p:txBody>
          <a:bodyPr wrap="square">
            <a:spAutoFit/>
          </a:bodyPr>
          <a:lstStyle/>
          <a:p>
            <a:pPr lvl="0"/>
            <a:r>
              <a:rPr lang="es-MX" sz="1200" dirty="0" smtClean="0">
                <a:latin typeface="Times New Roman" panose="02020603050405020304" pitchFamily="18" charset="0"/>
                <a:cs typeface="Times New Roman" panose="02020603050405020304" pitchFamily="18" charset="0"/>
              </a:rPr>
              <a:t>8. La </a:t>
            </a:r>
            <a:r>
              <a:rPr lang="es-MX" sz="1200" dirty="0">
                <a:latin typeface="Times New Roman" panose="02020603050405020304" pitchFamily="18" charset="0"/>
                <a:cs typeface="Times New Roman" panose="02020603050405020304" pitchFamily="18" charset="0"/>
              </a:rPr>
              <a:t>siguiente figura muestra la cadena de islas Hawaianas formadas sucesivamente sobre un punto caliente (la isla de </a:t>
            </a:r>
            <a:r>
              <a:rPr lang="es-MX" sz="1200" dirty="0" err="1">
                <a:latin typeface="Times New Roman" panose="02020603050405020304" pitchFamily="18" charset="0"/>
                <a:cs typeface="Times New Roman" panose="02020603050405020304" pitchFamily="18" charset="0"/>
              </a:rPr>
              <a:t>Hawai</a:t>
            </a:r>
            <a:r>
              <a:rPr lang="es-MX" sz="1200" dirty="0">
                <a:latin typeface="Times New Roman" panose="02020603050405020304" pitchFamily="18" charset="0"/>
                <a:cs typeface="Times New Roman" panose="02020603050405020304" pitchFamily="18" charset="0"/>
              </a:rPr>
              <a:t> actualmente se ubica sobre este punto). Observando la figura describir el movimiento de la placa del Pacífico y determinar aproximadamente su velocidad. Hacer el cálculo por tramos, realizar un promedio y compararlo con el valor que se obtendría tomando el primer y el último punto.</a:t>
            </a:r>
          </a:p>
        </p:txBody>
      </p:sp>
      <p:pic>
        <p:nvPicPr>
          <p:cNvPr id="8" name="Imagen 7"/>
          <p:cNvPicPr>
            <a:picLocks noChangeAspect="1"/>
          </p:cNvPicPr>
          <p:nvPr/>
        </p:nvPicPr>
        <p:blipFill>
          <a:blip r:embed="rId3"/>
          <a:stretch>
            <a:fillRect/>
          </a:stretch>
        </p:blipFill>
        <p:spPr>
          <a:xfrm>
            <a:off x="948446" y="1522799"/>
            <a:ext cx="4584589" cy="3877392"/>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318524022"/>
              </p:ext>
            </p:extLst>
          </p:nvPr>
        </p:nvGraphicFramePr>
        <p:xfrm>
          <a:off x="948446" y="5508814"/>
          <a:ext cx="4228672" cy="3373200"/>
        </p:xfrm>
        <a:graphic>
          <a:graphicData uri="http://schemas.openxmlformats.org/drawingml/2006/table">
            <a:tbl>
              <a:tblPr firstRow="1" bandRow="1">
                <a:tableStyleId>{5940675A-B579-460E-94D1-54222C63F5DA}</a:tableStyleId>
              </a:tblPr>
              <a:tblGrid>
                <a:gridCol w="799672"/>
                <a:gridCol w="1035423"/>
                <a:gridCol w="1196788"/>
                <a:gridCol w="1196789"/>
              </a:tblGrid>
              <a:tr h="324000">
                <a:tc>
                  <a:txBody>
                    <a:bodyPr/>
                    <a:lstStyle/>
                    <a:p>
                      <a:r>
                        <a:rPr lang="es-MX" sz="1200" dirty="0" smtClean="0">
                          <a:latin typeface="Times New Roman" panose="02020603050405020304" pitchFamily="18" charset="0"/>
                          <a:cs typeface="Times New Roman" panose="02020603050405020304" pitchFamily="18" charset="0"/>
                        </a:rPr>
                        <a:t>Intervalo</a:t>
                      </a:r>
                      <a:endParaRPr lang="es-MX" sz="1200" dirty="0">
                        <a:latin typeface="Times New Roman" panose="02020603050405020304" pitchFamily="18" charset="0"/>
                        <a:cs typeface="Times New Roman" panose="02020603050405020304" pitchFamily="18" charset="0"/>
                      </a:endParaRPr>
                    </a:p>
                  </a:txBody>
                  <a:tcPr/>
                </a:tc>
                <a:tc>
                  <a:txBody>
                    <a:bodyPr/>
                    <a:lstStyle/>
                    <a:p>
                      <a:r>
                        <a:rPr lang="es-MX" sz="1200" dirty="0" smtClean="0">
                          <a:latin typeface="Times New Roman" panose="02020603050405020304" pitchFamily="18" charset="0"/>
                          <a:cs typeface="Times New Roman" panose="02020603050405020304" pitchFamily="18" charset="0"/>
                        </a:rPr>
                        <a:t>Tiempo (Ma)</a:t>
                      </a:r>
                      <a:endParaRPr lang="es-MX" sz="1200" dirty="0">
                        <a:latin typeface="Times New Roman" panose="02020603050405020304" pitchFamily="18" charset="0"/>
                        <a:cs typeface="Times New Roman" panose="02020603050405020304" pitchFamily="18" charset="0"/>
                      </a:endParaRPr>
                    </a:p>
                  </a:txBody>
                  <a:tcPr/>
                </a:tc>
                <a:tc>
                  <a:txBody>
                    <a:bodyPr/>
                    <a:lstStyle/>
                    <a:p>
                      <a:r>
                        <a:rPr lang="es-MX" sz="1200" dirty="0" smtClean="0">
                          <a:latin typeface="Times New Roman" panose="02020603050405020304" pitchFamily="18" charset="0"/>
                          <a:cs typeface="Times New Roman" panose="02020603050405020304" pitchFamily="18" charset="0"/>
                        </a:rPr>
                        <a:t>Distancia (Km)</a:t>
                      </a:r>
                      <a:endParaRPr lang="es-MX" sz="1200" dirty="0">
                        <a:latin typeface="Times New Roman" panose="02020603050405020304" pitchFamily="18" charset="0"/>
                        <a:cs typeface="Times New Roman" panose="02020603050405020304" pitchFamily="18" charset="0"/>
                      </a:endParaRPr>
                    </a:p>
                  </a:txBody>
                  <a:tcPr/>
                </a:tc>
                <a:tc>
                  <a:txBody>
                    <a:bodyPr/>
                    <a:lstStyle/>
                    <a:p>
                      <a:r>
                        <a:rPr lang="es-MX" sz="1200" dirty="0" smtClean="0">
                          <a:latin typeface="Times New Roman" panose="02020603050405020304" pitchFamily="18" charset="0"/>
                          <a:cs typeface="Times New Roman" panose="02020603050405020304" pitchFamily="18" charset="0"/>
                        </a:rPr>
                        <a:t>Velocidad </a:t>
                      </a:r>
                      <a:r>
                        <a:rPr lang="es-MX" sz="1200" dirty="0" smtClean="0">
                          <a:latin typeface="Times New Roman" panose="02020603050405020304" pitchFamily="18" charset="0"/>
                          <a:cs typeface="Times New Roman" panose="02020603050405020304" pitchFamily="18" charset="0"/>
                        </a:rPr>
                        <a:t>(Km/Ma</a:t>
                      </a:r>
                      <a:r>
                        <a:rPr lang="es-MX" sz="1200" dirty="0" smtClean="0">
                          <a:latin typeface="Times New Roman" panose="02020603050405020304" pitchFamily="18" charset="0"/>
                          <a:cs typeface="Times New Roman" panose="02020603050405020304" pitchFamily="18" charset="0"/>
                        </a:rPr>
                        <a:t>)</a:t>
                      </a:r>
                      <a:endParaRPr lang="es-MX" sz="1200" dirty="0">
                        <a:latin typeface="Times New Roman" panose="02020603050405020304" pitchFamily="18" charset="0"/>
                        <a:cs typeface="Times New Roman" panose="02020603050405020304" pitchFamily="18" charset="0"/>
                      </a:endParaRPr>
                    </a:p>
                  </a:txBody>
                  <a:tcPr/>
                </a:tc>
              </a:tr>
              <a:tr h="324000">
                <a:tc>
                  <a:txBody>
                    <a:bodyPr/>
                    <a:lstStyle/>
                    <a:p>
                      <a:r>
                        <a:rPr lang="es-MX" sz="1200" dirty="0" smtClean="0">
                          <a:latin typeface="Times New Roman" panose="02020603050405020304" pitchFamily="18" charset="0"/>
                          <a:cs typeface="Times New Roman" panose="02020603050405020304" pitchFamily="18" charset="0"/>
                        </a:rPr>
                        <a:t>0-0.5</a:t>
                      </a:r>
                      <a:endParaRPr lang="es-MX" sz="1200" dirty="0">
                        <a:latin typeface="Times New Roman" panose="02020603050405020304" pitchFamily="18" charset="0"/>
                        <a:cs typeface="Times New Roman" panose="02020603050405020304" pitchFamily="18" charset="0"/>
                      </a:endParaRPr>
                    </a:p>
                  </a:txBody>
                  <a:tcPr/>
                </a:tc>
                <a:tc>
                  <a:txBody>
                    <a:bodyPr/>
                    <a:lstStyle/>
                    <a:p>
                      <a:r>
                        <a:rPr lang="es-MX" sz="1200" dirty="0" smtClean="0">
                          <a:latin typeface="Times New Roman" panose="02020603050405020304" pitchFamily="18" charset="0"/>
                          <a:cs typeface="Times New Roman" panose="02020603050405020304" pitchFamily="18" charset="0"/>
                        </a:rPr>
                        <a:t>0.5</a:t>
                      </a:r>
                      <a:endParaRPr lang="es-MX" sz="1200" dirty="0">
                        <a:latin typeface="Times New Roman" panose="02020603050405020304" pitchFamily="18" charset="0"/>
                        <a:cs typeface="Times New Roman" panose="02020603050405020304" pitchFamily="18" charset="0"/>
                      </a:endParaRPr>
                    </a:p>
                  </a:txBody>
                  <a:tcPr/>
                </a:tc>
                <a:tc>
                  <a:txBody>
                    <a:bodyPr/>
                    <a:lstStyle/>
                    <a:p>
                      <a:endParaRPr lang="es-MX" sz="1200">
                        <a:latin typeface="Times New Roman" panose="02020603050405020304" pitchFamily="18" charset="0"/>
                        <a:cs typeface="Times New Roman" panose="02020603050405020304" pitchFamily="18" charset="0"/>
                      </a:endParaRPr>
                    </a:p>
                  </a:txBody>
                  <a:tcPr/>
                </a:tc>
                <a:tc>
                  <a:txBody>
                    <a:bodyPr/>
                    <a:lstStyle/>
                    <a:p>
                      <a:endParaRPr lang="es-MX" sz="1200" dirty="0">
                        <a:latin typeface="Times New Roman" panose="02020603050405020304" pitchFamily="18" charset="0"/>
                        <a:cs typeface="Times New Roman" panose="02020603050405020304" pitchFamily="18" charset="0"/>
                      </a:endParaRPr>
                    </a:p>
                  </a:txBody>
                  <a:tcPr/>
                </a:tc>
              </a:tr>
              <a:tr h="324000">
                <a:tc>
                  <a:txBody>
                    <a:bodyPr/>
                    <a:lstStyle/>
                    <a:p>
                      <a:r>
                        <a:rPr lang="es-MX" sz="1200" dirty="0" smtClean="0">
                          <a:latin typeface="Times New Roman" panose="02020603050405020304" pitchFamily="18" charset="0"/>
                          <a:cs typeface="Times New Roman" panose="02020603050405020304" pitchFamily="18" charset="0"/>
                        </a:rPr>
                        <a:t>0.5-0.75</a:t>
                      </a:r>
                      <a:endParaRPr lang="es-MX" sz="1200" dirty="0">
                        <a:latin typeface="Times New Roman" panose="02020603050405020304" pitchFamily="18" charset="0"/>
                        <a:cs typeface="Times New Roman" panose="02020603050405020304" pitchFamily="18" charset="0"/>
                      </a:endParaRPr>
                    </a:p>
                  </a:txBody>
                  <a:tcPr/>
                </a:tc>
                <a:tc>
                  <a:txBody>
                    <a:bodyPr/>
                    <a:lstStyle/>
                    <a:p>
                      <a:r>
                        <a:rPr lang="es-MX" sz="1200" dirty="0" smtClean="0">
                          <a:latin typeface="Times New Roman" panose="02020603050405020304" pitchFamily="18" charset="0"/>
                          <a:cs typeface="Times New Roman" panose="02020603050405020304" pitchFamily="18" charset="0"/>
                        </a:rPr>
                        <a:t>0.25</a:t>
                      </a:r>
                      <a:endParaRPr lang="es-MX" sz="1200" dirty="0">
                        <a:latin typeface="Times New Roman" panose="02020603050405020304" pitchFamily="18" charset="0"/>
                        <a:cs typeface="Times New Roman" panose="02020603050405020304" pitchFamily="18" charset="0"/>
                      </a:endParaRPr>
                    </a:p>
                  </a:txBody>
                  <a:tcPr/>
                </a:tc>
                <a:tc>
                  <a:txBody>
                    <a:bodyPr/>
                    <a:lstStyle/>
                    <a:p>
                      <a:endParaRPr lang="es-MX" sz="1200" dirty="0">
                        <a:latin typeface="Times New Roman" panose="02020603050405020304" pitchFamily="18" charset="0"/>
                        <a:cs typeface="Times New Roman" panose="02020603050405020304" pitchFamily="18" charset="0"/>
                      </a:endParaRPr>
                    </a:p>
                  </a:txBody>
                  <a:tcPr/>
                </a:tc>
                <a:tc>
                  <a:txBody>
                    <a:bodyPr/>
                    <a:lstStyle/>
                    <a:p>
                      <a:endParaRPr lang="es-MX" sz="1200">
                        <a:latin typeface="Times New Roman" panose="02020603050405020304" pitchFamily="18" charset="0"/>
                        <a:cs typeface="Times New Roman" panose="02020603050405020304" pitchFamily="18" charset="0"/>
                      </a:endParaRPr>
                    </a:p>
                  </a:txBody>
                  <a:tcPr/>
                </a:tc>
              </a:tr>
              <a:tr h="324000">
                <a:tc>
                  <a:txBody>
                    <a:bodyPr/>
                    <a:lstStyle/>
                    <a:p>
                      <a:r>
                        <a:rPr lang="es-MX" sz="1200" dirty="0" smtClean="0">
                          <a:latin typeface="Times New Roman" panose="02020603050405020304" pitchFamily="18" charset="0"/>
                          <a:cs typeface="Times New Roman" panose="02020603050405020304" pitchFamily="18" charset="0"/>
                        </a:rPr>
                        <a:t>0.75-1</a:t>
                      </a:r>
                      <a:endParaRPr lang="es-MX" sz="1200" dirty="0">
                        <a:latin typeface="Times New Roman" panose="02020603050405020304" pitchFamily="18" charset="0"/>
                        <a:cs typeface="Times New Roman" panose="02020603050405020304" pitchFamily="18" charset="0"/>
                      </a:endParaRPr>
                    </a:p>
                  </a:txBody>
                  <a:tcPr/>
                </a:tc>
                <a:tc>
                  <a:txBody>
                    <a:bodyPr/>
                    <a:lstStyle/>
                    <a:p>
                      <a:endParaRPr lang="es-MX" sz="1200">
                        <a:latin typeface="Times New Roman" panose="02020603050405020304" pitchFamily="18" charset="0"/>
                        <a:cs typeface="Times New Roman" panose="02020603050405020304" pitchFamily="18" charset="0"/>
                      </a:endParaRPr>
                    </a:p>
                  </a:txBody>
                  <a:tcPr/>
                </a:tc>
                <a:tc>
                  <a:txBody>
                    <a:bodyPr/>
                    <a:lstStyle/>
                    <a:p>
                      <a:endParaRPr lang="es-MX" sz="1200" dirty="0">
                        <a:latin typeface="Times New Roman" panose="02020603050405020304" pitchFamily="18" charset="0"/>
                        <a:cs typeface="Times New Roman" panose="02020603050405020304" pitchFamily="18" charset="0"/>
                      </a:endParaRPr>
                    </a:p>
                  </a:txBody>
                  <a:tcPr/>
                </a:tc>
                <a:tc>
                  <a:txBody>
                    <a:bodyPr/>
                    <a:lstStyle/>
                    <a:p>
                      <a:endParaRPr lang="es-MX" sz="1200" dirty="0">
                        <a:latin typeface="Times New Roman" panose="02020603050405020304" pitchFamily="18" charset="0"/>
                        <a:cs typeface="Times New Roman" panose="02020603050405020304" pitchFamily="18" charset="0"/>
                      </a:endParaRPr>
                    </a:p>
                  </a:txBody>
                  <a:tcPr/>
                </a:tc>
              </a:tr>
              <a:tr h="324000">
                <a:tc>
                  <a:txBody>
                    <a:bodyPr/>
                    <a:lstStyle/>
                    <a:p>
                      <a:r>
                        <a:rPr lang="es-MX" sz="1200" dirty="0" smtClean="0">
                          <a:latin typeface="Times New Roman" panose="02020603050405020304" pitchFamily="18" charset="0"/>
                          <a:cs typeface="Times New Roman" panose="02020603050405020304" pitchFamily="18" charset="0"/>
                        </a:rPr>
                        <a:t>1-1.28</a:t>
                      </a:r>
                      <a:endParaRPr lang="es-MX" sz="1200" dirty="0">
                        <a:latin typeface="Times New Roman" panose="02020603050405020304" pitchFamily="18" charset="0"/>
                        <a:cs typeface="Times New Roman" panose="02020603050405020304" pitchFamily="18" charset="0"/>
                      </a:endParaRPr>
                    </a:p>
                  </a:txBody>
                  <a:tcPr/>
                </a:tc>
                <a:tc>
                  <a:txBody>
                    <a:bodyPr/>
                    <a:lstStyle/>
                    <a:p>
                      <a:endParaRPr lang="es-MX" sz="1200">
                        <a:latin typeface="Times New Roman" panose="02020603050405020304" pitchFamily="18" charset="0"/>
                        <a:cs typeface="Times New Roman" panose="02020603050405020304" pitchFamily="18" charset="0"/>
                      </a:endParaRPr>
                    </a:p>
                  </a:txBody>
                  <a:tcPr/>
                </a:tc>
                <a:tc>
                  <a:txBody>
                    <a:bodyPr/>
                    <a:lstStyle/>
                    <a:p>
                      <a:endParaRPr lang="es-MX" sz="1200">
                        <a:latin typeface="Times New Roman" panose="02020603050405020304" pitchFamily="18" charset="0"/>
                        <a:cs typeface="Times New Roman" panose="02020603050405020304" pitchFamily="18" charset="0"/>
                      </a:endParaRPr>
                    </a:p>
                  </a:txBody>
                  <a:tcPr/>
                </a:tc>
                <a:tc>
                  <a:txBody>
                    <a:bodyPr/>
                    <a:lstStyle/>
                    <a:p>
                      <a:endParaRPr lang="es-MX" sz="1200" dirty="0">
                        <a:latin typeface="Times New Roman" panose="02020603050405020304" pitchFamily="18" charset="0"/>
                        <a:cs typeface="Times New Roman" panose="02020603050405020304" pitchFamily="18" charset="0"/>
                      </a:endParaRPr>
                    </a:p>
                  </a:txBody>
                  <a:tcPr/>
                </a:tc>
              </a:tr>
              <a:tr h="324000">
                <a:tc>
                  <a:txBody>
                    <a:bodyPr/>
                    <a:lstStyle/>
                    <a:p>
                      <a:r>
                        <a:rPr lang="es-MX" sz="1200" dirty="0" smtClean="0">
                          <a:latin typeface="Times New Roman" panose="02020603050405020304" pitchFamily="18" charset="0"/>
                          <a:cs typeface="Times New Roman" panose="02020603050405020304" pitchFamily="18" charset="0"/>
                        </a:rPr>
                        <a:t>1.28-1.3</a:t>
                      </a:r>
                      <a:endParaRPr lang="es-MX" sz="1200" dirty="0">
                        <a:latin typeface="Times New Roman" panose="02020603050405020304" pitchFamily="18" charset="0"/>
                        <a:cs typeface="Times New Roman" panose="02020603050405020304" pitchFamily="18" charset="0"/>
                      </a:endParaRPr>
                    </a:p>
                  </a:txBody>
                  <a:tcPr/>
                </a:tc>
                <a:tc>
                  <a:txBody>
                    <a:bodyPr/>
                    <a:lstStyle/>
                    <a:p>
                      <a:endParaRPr lang="es-MX" sz="1200">
                        <a:latin typeface="Times New Roman" panose="02020603050405020304" pitchFamily="18" charset="0"/>
                        <a:cs typeface="Times New Roman" panose="02020603050405020304" pitchFamily="18" charset="0"/>
                      </a:endParaRPr>
                    </a:p>
                  </a:txBody>
                  <a:tcPr/>
                </a:tc>
                <a:tc>
                  <a:txBody>
                    <a:bodyPr/>
                    <a:lstStyle/>
                    <a:p>
                      <a:endParaRPr lang="es-MX" sz="1200">
                        <a:latin typeface="Times New Roman" panose="02020603050405020304" pitchFamily="18" charset="0"/>
                        <a:cs typeface="Times New Roman" panose="02020603050405020304" pitchFamily="18" charset="0"/>
                      </a:endParaRPr>
                    </a:p>
                  </a:txBody>
                  <a:tcPr/>
                </a:tc>
                <a:tc>
                  <a:txBody>
                    <a:bodyPr/>
                    <a:lstStyle/>
                    <a:p>
                      <a:endParaRPr lang="es-MX" sz="1200" dirty="0">
                        <a:latin typeface="Times New Roman" panose="02020603050405020304" pitchFamily="18" charset="0"/>
                        <a:cs typeface="Times New Roman" panose="02020603050405020304" pitchFamily="18" charset="0"/>
                      </a:endParaRPr>
                    </a:p>
                  </a:txBody>
                  <a:tcPr/>
                </a:tc>
              </a:tr>
              <a:tr h="324000">
                <a:tc>
                  <a:txBody>
                    <a:bodyPr/>
                    <a:lstStyle/>
                    <a:p>
                      <a:r>
                        <a:rPr lang="es-MX" sz="1200" dirty="0" smtClean="0">
                          <a:latin typeface="Times New Roman" panose="02020603050405020304" pitchFamily="18" charset="0"/>
                          <a:cs typeface="Times New Roman" panose="02020603050405020304" pitchFamily="18" charset="0"/>
                        </a:rPr>
                        <a:t>1.3-1.9</a:t>
                      </a:r>
                      <a:endParaRPr lang="es-MX" sz="1200" dirty="0">
                        <a:latin typeface="Times New Roman" panose="02020603050405020304" pitchFamily="18" charset="0"/>
                        <a:cs typeface="Times New Roman" panose="02020603050405020304" pitchFamily="18" charset="0"/>
                      </a:endParaRPr>
                    </a:p>
                  </a:txBody>
                  <a:tcPr/>
                </a:tc>
                <a:tc>
                  <a:txBody>
                    <a:bodyPr/>
                    <a:lstStyle/>
                    <a:p>
                      <a:endParaRPr lang="es-MX" sz="1200">
                        <a:latin typeface="Times New Roman" panose="02020603050405020304" pitchFamily="18" charset="0"/>
                        <a:cs typeface="Times New Roman" panose="02020603050405020304" pitchFamily="18" charset="0"/>
                      </a:endParaRPr>
                    </a:p>
                  </a:txBody>
                  <a:tcPr/>
                </a:tc>
                <a:tc>
                  <a:txBody>
                    <a:bodyPr/>
                    <a:lstStyle/>
                    <a:p>
                      <a:endParaRPr lang="es-MX" sz="1200">
                        <a:latin typeface="Times New Roman" panose="02020603050405020304" pitchFamily="18" charset="0"/>
                        <a:cs typeface="Times New Roman" panose="02020603050405020304" pitchFamily="18" charset="0"/>
                      </a:endParaRPr>
                    </a:p>
                  </a:txBody>
                  <a:tcPr/>
                </a:tc>
                <a:tc>
                  <a:txBody>
                    <a:bodyPr/>
                    <a:lstStyle/>
                    <a:p>
                      <a:endParaRPr lang="es-MX" sz="1200" dirty="0">
                        <a:latin typeface="Times New Roman" panose="02020603050405020304" pitchFamily="18" charset="0"/>
                        <a:cs typeface="Times New Roman" panose="02020603050405020304" pitchFamily="18" charset="0"/>
                      </a:endParaRPr>
                    </a:p>
                  </a:txBody>
                  <a:tcPr/>
                </a:tc>
              </a:tr>
              <a:tr h="324000">
                <a:tc>
                  <a:txBody>
                    <a:bodyPr/>
                    <a:lstStyle/>
                    <a:p>
                      <a:r>
                        <a:rPr lang="es-MX" sz="1200" dirty="0" smtClean="0">
                          <a:latin typeface="Times New Roman" panose="02020603050405020304" pitchFamily="18" charset="0"/>
                          <a:cs typeface="Times New Roman" panose="02020603050405020304" pitchFamily="18" charset="0"/>
                        </a:rPr>
                        <a:t>1.9-2.6</a:t>
                      </a:r>
                      <a:endParaRPr lang="es-MX" sz="1200" dirty="0">
                        <a:latin typeface="Times New Roman" panose="02020603050405020304" pitchFamily="18" charset="0"/>
                        <a:cs typeface="Times New Roman" panose="02020603050405020304" pitchFamily="18" charset="0"/>
                      </a:endParaRPr>
                    </a:p>
                  </a:txBody>
                  <a:tcPr/>
                </a:tc>
                <a:tc>
                  <a:txBody>
                    <a:bodyPr/>
                    <a:lstStyle/>
                    <a:p>
                      <a:endParaRPr lang="es-MX" sz="1200" dirty="0">
                        <a:latin typeface="Times New Roman" panose="02020603050405020304" pitchFamily="18" charset="0"/>
                        <a:cs typeface="Times New Roman" panose="02020603050405020304" pitchFamily="18" charset="0"/>
                      </a:endParaRPr>
                    </a:p>
                  </a:txBody>
                  <a:tcPr/>
                </a:tc>
                <a:tc>
                  <a:txBody>
                    <a:bodyPr/>
                    <a:lstStyle/>
                    <a:p>
                      <a:endParaRPr lang="es-MX" sz="1200" dirty="0">
                        <a:latin typeface="Times New Roman" panose="02020603050405020304" pitchFamily="18" charset="0"/>
                        <a:cs typeface="Times New Roman" panose="02020603050405020304" pitchFamily="18" charset="0"/>
                      </a:endParaRPr>
                    </a:p>
                  </a:txBody>
                  <a:tcPr/>
                </a:tc>
                <a:tc>
                  <a:txBody>
                    <a:bodyPr/>
                    <a:lstStyle/>
                    <a:p>
                      <a:endParaRPr lang="es-MX" sz="1200" dirty="0">
                        <a:latin typeface="Times New Roman" panose="02020603050405020304" pitchFamily="18" charset="0"/>
                        <a:cs typeface="Times New Roman" panose="02020603050405020304" pitchFamily="18" charset="0"/>
                      </a:endParaRPr>
                    </a:p>
                  </a:txBody>
                  <a:tcPr/>
                </a:tc>
              </a:tr>
              <a:tr h="324000">
                <a:tc>
                  <a:txBody>
                    <a:bodyPr/>
                    <a:lstStyle/>
                    <a:p>
                      <a:r>
                        <a:rPr lang="es-MX" sz="1200" dirty="0" smtClean="0">
                          <a:latin typeface="Times New Roman" panose="02020603050405020304" pitchFamily="18" charset="0"/>
                          <a:cs typeface="Times New Roman" panose="02020603050405020304" pitchFamily="18" charset="0"/>
                        </a:rPr>
                        <a:t>2.6-3.7</a:t>
                      </a:r>
                      <a:endParaRPr lang="es-MX" sz="1200" dirty="0">
                        <a:latin typeface="Times New Roman" panose="02020603050405020304" pitchFamily="18" charset="0"/>
                        <a:cs typeface="Times New Roman" panose="02020603050405020304" pitchFamily="18" charset="0"/>
                      </a:endParaRPr>
                    </a:p>
                  </a:txBody>
                  <a:tcPr/>
                </a:tc>
                <a:tc>
                  <a:txBody>
                    <a:bodyPr/>
                    <a:lstStyle/>
                    <a:p>
                      <a:endParaRPr lang="es-MX" sz="1200" dirty="0">
                        <a:latin typeface="Times New Roman" panose="02020603050405020304" pitchFamily="18" charset="0"/>
                        <a:cs typeface="Times New Roman" panose="02020603050405020304" pitchFamily="18" charset="0"/>
                      </a:endParaRPr>
                    </a:p>
                  </a:txBody>
                  <a:tcPr/>
                </a:tc>
                <a:tc>
                  <a:txBody>
                    <a:bodyPr/>
                    <a:lstStyle/>
                    <a:p>
                      <a:endParaRPr lang="es-MX" sz="1200" dirty="0">
                        <a:latin typeface="Times New Roman" panose="02020603050405020304" pitchFamily="18" charset="0"/>
                        <a:cs typeface="Times New Roman" panose="02020603050405020304" pitchFamily="18" charset="0"/>
                      </a:endParaRPr>
                    </a:p>
                  </a:txBody>
                  <a:tcPr/>
                </a:tc>
                <a:tc>
                  <a:txBody>
                    <a:bodyPr/>
                    <a:lstStyle/>
                    <a:p>
                      <a:endParaRPr lang="es-MX" sz="1200" dirty="0">
                        <a:latin typeface="Times New Roman" panose="02020603050405020304" pitchFamily="18" charset="0"/>
                        <a:cs typeface="Times New Roman" panose="02020603050405020304" pitchFamily="18" charset="0"/>
                      </a:endParaRPr>
                    </a:p>
                  </a:txBody>
                  <a:tcPr/>
                </a:tc>
              </a:tr>
              <a:tr h="324000">
                <a:tc>
                  <a:txBody>
                    <a:bodyPr/>
                    <a:lstStyle/>
                    <a:p>
                      <a:r>
                        <a:rPr lang="es-MX" sz="1200" dirty="0" smtClean="0">
                          <a:latin typeface="Times New Roman" panose="02020603050405020304" pitchFamily="18" charset="0"/>
                          <a:cs typeface="Times New Roman" panose="02020603050405020304" pitchFamily="18" charset="0"/>
                        </a:rPr>
                        <a:t>3.7-5.1</a:t>
                      </a:r>
                      <a:endParaRPr lang="es-MX" sz="1200" dirty="0">
                        <a:latin typeface="Times New Roman" panose="02020603050405020304" pitchFamily="18" charset="0"/>
                        <a:cs typeface="Times New Roman" panose="02020603050405020304" pitchFamily="18" charset="0"/>
                      </a:endParaRPr>
                    </a:p>
                  </a:txBody>
                  <a:tcPr/>
                </a:tc>
                <a:tc>
                  <a:txBody>
                    <a:bodyPr/>
                    <a:lstStyle/>
                    <a:p>
                      <a:endParaRPr lang="es-MX" sz="1200" dirty="0">
                        <a:latin typeface="Times New Roman" panose="02020603050405020304" pitchFamily="18" charset="0"/>
                        <a:cs typeface="Times New Roman" panose="02020603050405020304" pitchFamily="18" charset="0"/>
                      </a:endParaRPr>
                    </a:p>
                  </a:txBody>
                  <a:tcPr/>
                </a:tc>
                <a:tc>
                  <a:txBody>
                    <a:bodyPr/>
                    <a:lstStyle/>
                    <a:p>
                      <a:endParaRPr lang="es-MX" sz="1200" dirty="0">
                        <a:latin typeface="Times New Roman" panose="02020603050405020304" pitchFamily="18" charset="0"/>
                        <a:cs typeface="Times New Roman" panose="02020603050405020304" pitchFamily="18" charset="0"/>
                      </a:endParaRPr>
                    </a:p>
                  </a:txBody>
                  <a:tcPr/>
                </a:tc>
                <a:tc>
                  <a:txBody>
                    <a:bodyPr/>
                    <a:lstStyle/>
                    <a:p>
                      <a:endParaRPr lang="es-MX" sz="12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58936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544605" y="664229"/>
            <a:ext cx="5768789" cy="941796"/>
          </a:xfrm>
          <a:prstGeom prst="rect">
            <a:avLst/>
          </a:prstGeom>
        </p:spPr>
        <p:txBody>
          <a:bodyPr wrap="square">
            <a:spAutoFit/>
          </a:bodyPr>
          <a:lstStyle/>
          <a:p>
            <a:pPr lvl="0">
              <a:lnSpc>
                <a:spcPct val="115000"/>
              </a:lnSpc>
              <a:spcAft>
                <a:spcPts val="0"/>
              </a:spcAft>
            </a:pPr>
            <a:r>
              <a:rPr lang="es-MX" sz="1200" dirty="0" smtClean="0">
                <a:latin typeface="Times New Roman" panose="02020603050405020304" pitchFamily="18" charset="0"/>
                <a:ea typeface="Calibri" panose="020F0502020204030204" pitchFamily="34" charset="0"/>
                <a:cs typeface="Times New Roman" panose="02020603050405020304" pitchFamily="18" charset="0"/>
              </a:rPr>
              <a:t>9. Asumiendo </a:t>
            </a:r>
            <a:r>
              <a:rPr lang="es-MX" sz="1200" dirty="0">
                <a:latin typeface="Times New Roman" panose="02020603050405020304" pitchFamily="18" charset="0"/>
                <a:ea typeface="Calibri" panose="020F0502020204030204" pitchFamily="34" charset="0"/>
                <a:cs typeface="Times New Roman" panose="02020603050405020304" pitchFamily="18" charset="0"/>
              </a:rPr>
              <a:t>que la placa A esta por encima de la placa B. La placa  A esta dispersándose a una velocidad de 10cm/año hacia la zona de subducción, la placa B a 5cm/año. Calcule en km la cantidad de palca B que es </a:t>
            </a:r>
            <a:r>
              <a:rPr lang="es-MX" sz="1200" dirty="0" err="1">
                <a:latin typeface="Times New Roman" panose="02020603050405020304" pitchFamily="18" charset="0"/>
                <a:ea typeface="Calibri" panose="020F0502020204030204" pitchFamily="34" charset="0"/>
                <a:cs typeface="Times New Roman" panose="02020603050405020304" pitchFamily="18" charset="0"/>
              </a:rPr>
              <a:t>subducida</a:t>
            </a:r>
            <a:r>
              <a:rPr lang="es-MX" sz="1200" dirty="0">
                <a:latin typeface="Times New Roman" panose="02020603050405020304" pitchFamily="18" charset="0"/>
                <a:ea typeface="Calibri" panose="020F0502020204030204" pitchFamily="34" charset="0"/>
                <a:cs typeface="Times New Roman" panose="02020603050405020304" pitchFamily="18" charset="0"/>
              </a:rPr>
              <a:t> por la placa A en 10</a:t>
            </a:r>
            <a:r>
              <a:rPr lang="es-MX" sz="1200" baseline="30000" dirty="0">
                <a:latin typeface="Times New Roman" panose="02020603050405020304" pitchFamily="18" charset="0"/>
                <a:ea typeface="Calibri" panose="020F0502020204030204" pitchFamily="34" charset="0"/>
                <a:cs typeface="Times New Roman" panose="02020603050405020304" pitchFamily="18" charset="0"/>
              </a:rPr>
              <a:t>6</a:t>
            </a:r>
            <a:r>
              <a:rPr lang="es-MX" sz="1200" dirty="0">
                <a:latin typeface="Times New Roman" panose="02020603050405020304" pitchFamily="18" charset="0"/>
                <a:ea typeface="Calibri" panose="020F0502020204030204" pitchFamily="34" charset="0"/>
                <a:cs typeface="Times New Roman" panose="02020603050405020304" pitchFamily="18" charset="0"/>
              </a:rPr>
              <a:t> años y en 2.5X10</a:t>
            </a:r>
            <a:r>
              <a:rPr lang="es-MX" sz="1200" baseline="30000" dirty="0">
                <a:latin typeface="Times New Roman" panose="02020603050405020304" pitchFamily="18" charset="0"/>
                <a:ea typeface="Calibri" panose="020F0502020204030204" pitchFamily="34" charset="0"/>
                <a:cs typeface="Times New Roman" panose="02020603050405020304" pitchFamily="18" charset="0"/>
              </a:rPr>
              <a:t>8</a:t>
            </a:r>
            <a:r>
              <a:rPr lang="es-MX" sz="1200" dirty="0">
                <a:latin typeface="Times New Roman" panose="02020603050405020304" pitchFamily="18" charset="0"/>
                <a:ea typeface="Calibri" panose="020F0502020204030204" pitchFamily="34" charset="0"/>
                <a:cs typeface="Times New Roman" panose="02020603050405020304" pitchFamily="18" charset="0"/>
              </a:rPr>
              <a:t> años</a:t>
            </a:r>
            <a:r>
              <a:rPr lang="es-MX" sz="1100" dirty="0">
                <a:latin typeface="Calibri" panose="020F0502020204030204" pitchFamily="34" charset="0"/>
                <a:ea typeface="Calibri" panose="020F0502020204030204" pitchFamily="34" charset="0"/>
                <a:cs typeface="Times New Roman" panose="02020603050405020304" pitchFamily="18" charset="0"/>
              </a:rPr>
              <a:t>. </a:t>
            </a:r>
            <a:r>
              <a:rPr lang="es-MX" sz="1200" dirty="0">
                <a:latin typeface="Times New Roman" panose="02020603050405020304" pitchFamily="18" charset="0"/>
                <a:ea typeface="Calibri" panose="020F0502020204030204" pitchFamily="34" charset="0"/>
                <a:cs typeface="Times New Roman" panose="02020603050405020304" pitchFamily="18" charset="0"/>
              </a:rPr>
              <a:t>¿Qué significa el término movimiento absoluto de las placas? De un ejemplo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544604" y="2647427"/>
            <a:ext cx="5768789" cy="912686"/>
          </a:xfrm>
          <a:prstGeom prst="rect">
            <a:avLst/>
          </a:prstGeom>
        </p:spPr>
        <p:txBody>
          <a:bodyPr wrap="square">
            <a:spAutoFit/>
          </a:bodyPr>
          <a:lstStyle/>
          <a:p>
            <a:pPr>
              <a:lnSpc>
                <a:spcPct val="115000"/>
              </a:lnSpc>
            </a:pPr>
            <a:r>
              <a:rPr lang="es-MX" sz="1200" dirty="0" smtClean="0">
                <a:latin typeface="Times New Roman" panose="02020603050405020304" pitchFamily="18" charset="0"/>
                <a:ea typeface="Calibri" panose="020F0502020204030204" pitchFamily="34" charset="0"/>
                <a:cs typeface="Times New Roman" panose="02020603050405020304" pitchFamily="18" charset="0"/>
              </a:rPr>
              <a:t>10. Con </a:t>
            </a:r>
            <a:r>
              <a:rPr lang="es-MX" sz="1200" dirty="0">
                <a:latin typeface="Times New Roman" panose="02020603050405020304" pitchFamily="18" charset="0"/>
                <a:ea typeface="Calibri" panose="020F0502020204030204" pitchFamily="34" charset="0"/>
                <a:cs typeface="Times New Roman" panose="02020603050405020304" pitchFamily="18" charset="0"/>
              </a:rPr>
              <a:t>los datos de la tabla anexa construye un gráfico del perfil del suelo oceánico a través de la cordillera</a:t>
            </a:r>
            <a:r>
              <a:rPr lang="es-MX"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s-MX" sz="1200" dirty="0">
                <a:latin typeface="Times New Roman" panose="02020603050405020304" pitchFamily="18" charset="0"/>
                <a:ea typeface="Calibri" panose="020F0502020204030204" pitchFamily="34" charset="0"/>
                <a:cs typeface="Times New Roman" panose="02020603050405020304" pitchFamily="18" charset="0"/>
              </a:rPr>
              <a:t>¿Cómo cambia la profundidad del agua a medida que nos alejamos de </a:t>
            </a:r>
            <a:r>
              <a:rPr lang="es-MX" sz="1200" dirty="0" err="1">
                <a:latin typeface="Times New Roman" panose="02020603050405020304" pitchFamily="18" charset="0"/>
                <a:ea typeface="Calibri" panose="020F0502020204030204" pitchFamily="34" charset="0"/>
                <a:cs typeface="Times New Roman" panose="02020603050405020304" pitchFamily="18" charset="0"/>
              </a:rPr>
              <a:t>Rift</a:t>
            </a:r>
            <a:r>
              <a:rPr lang="es-MX" sz="1200" dirty="0">
                <a:latin typeface="Times New Roman" panose="02020603050405020304" pitchFamily="18" charset="0"/>
                <a:ea typeface="Calibri" panose="020F0502020204030204" pitchFamily="34" charset="0"/>
                <a:cs typeface="Times New Roman" panose="02020603050405020304" pitchFamily="18" charset="0"/>
              </a:rPr>
              <a:t> Valley?</a:t>
            </a:r>
          </a:p>
          <a:p>
            <a:pPr lvl="0">
              <a:lnSpc>
                <a:spcPct val="115000"/>
              </a:lnSpc>
              <a:spcAft>
                <a:spcPts val="0"/>
              </a:spcAft>
            </a:pP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3493081063"/>
              </p:ext>
            </p:extLst>
          </p:nvPr>
        </p:nvGraphicFramePr>
        <p:xfrm>
          <a:off x="1664559" y="3961580"/>
          <a:ext cx="3125470" cy="3364992"/>
        </p:xfrm>
        <a:graphic>
          <a:graphicData uri="http://schemas.openxmlformats.org/drawingml/2006/table">
            <a:tbl>
              <a:tblPr firstRow="1" firstCol="1" bandRow="1"/>
              <a:tblGrid>
                <a:gridCol w="699135"/>
                <a:gridCol w="1350010"/>
                <a:gridCol w="1076325"/>
              </a:tblGrid>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Estación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Distancia del Valle del Cuatrero (Km)</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Profundidad del agua (m)</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5200 al W</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5500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3200 al W</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4750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2800 al W</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4650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1600 al W</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800 al W</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3500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400 al W</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3200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160 al W</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2800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160 al 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2800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400 al 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3200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800 al 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3500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1600 al 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2800 al 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4650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3200 al 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4750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5200 al 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5500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7241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430306" y="847165"/>
            <a:ext cx="5997388" cy="5997388"/>
          </a:xfrm>
          <a:prstGeom prst="rect">
            <a:avLst/>
          </a:prstGeom>
        </p:spPr>
      </p:pic>
    </p:spTree>
    <p:extLst>
      <p:ext uri="{BB962C8B-B14F-4D97-AF65-F5344CB8AC3E}">
        <p14:creationId xmlns:p14="http://schemas.microsoft.com/office/powerpoint/2010/main" val="172949339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699</TotalTime>
  <Words>1108</Words>
  <Application>Microsoft Office PowerPoint</Application>
  <PresentationFormat>Carta (216 x 279 mm)</PresentationFormat>
  <Paragraphs>128</Paragraphs>
  <Slides>7</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Book Antiqua</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dc:creator>
  <cp:lastModifiedBy>X</cp:lastModifiedBy>
  <cp:revision>20</cp:revision>
  <dcterms:created xsi:type="dcterms:W3CDTF">2020-04-22T15:36:30Z</dcterms:created>
  <dcterms:modified xsi:type="dcterms:W3CDTF">2020-05-22T21:35:46Z</dcterms:modified>
</cp:coreProperties>
</file>