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6858000" cy="9144000" type="letter"/>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5" autoAdjust="0"/>
    <p:restoredTop sz="94660"/>
  </p:normalViewPr>
  <p:slideViewPr>
    <p:cSldViewPr snapToGrid="0" showGuides="1">
      <p:cViewPr varScale="1">
        <p:scale>
          <a:sx n="71" d="100"/>
          <a:sy n="71" d="100"/>
        </p:scale>
        <p:origin x="2166" y="8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B27CEA-5B62-4CE0-8635-0F8D031479BD}" type="datetimeFigureOut">
              <a:rPr lang="es-MX" smtClean="0"/>
              <a:t>16/04/2021</a:t>
            </a:fld>
            <a:endParaRPr lang="es-MX"/>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744E6D-DD61-442D-8D72-0EF05639F790}" type="slidenum">
              <a:rPr lang="es-MX" smtClean="0"/>
              <a:t>‹Nº›</a:t>
            </a:fld>
            <a:endParaRPr lang="es-MX"/>
          </a:p>
        </p:txBody>
      </p:sp>
    </p:spTree>
    <p:extLst>
      <p:ext uri="{BB962C8B-B14F-4D97-AF65-F5344CB8AC3E}">
        <p14:creationId xmlns:p14="http://schemas.microsoft.com/office/powerpoint/2010/main" val="1488916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Nota.</a:t>
            </a:r>
            <a:r>
              <a:rPr lang="es-MX" baseline="0" dirty="0" smtClean="0"/>
              <a:t> Para hacer las </a:t>
            </a:r>
            <a:r>
              <a:rPr lang="es-MX" baseline="0" dirty="0" err="1" smtClean="0"/>
              <a:t>isóbatas</a:t>
            </a:r>
            <a:r>
              <a:rPr lang="es-MX" baseline="0" dirty="0" smtClean="0"/>
              <a:t>: inserte una forma a mano alzada, vaya siguiendo el valor de profundidad de cada uno de los puntos y considere entre ellos por donde pasaría el de la profundidad buscada (vea el ejemplo de la </a:t>
            </a:r>
            <a:r>
              <a:rPr lang="es-MX" baseline="0" dirty="0" err="1" smtClean="0"/>
              <a:t>isóbata</a:t>
            </a:r>
            <a:r>
              <a:rPr lang="es-MX" baseline="0" dirty="0" smtClean="0"/>
              <a:t> de 50 m). De preferencia dibuje la </a:t>
            </a:r>
            <a:r>
              <a:rPr lang="es-MX" baseline="0" dirty="0" err="1" smtClean="0"/>
              <a:t>isóbata</a:t>
            </a:r>
            <a:r>
              <a:rPr lang="es-MX" baseline="0" dirty="0" smtClean="0"/>
              <a:t> de izquierda a derecha</a:t>
            </a:r>
            <a:endParaRPr lang="es-MX" dirty="0"/>
          </a:p>
        </p:txBody>
      </p:sp>
      <p:sp>
        <p:nvSpPr>
          <p:cNvPr id="4" name="Marcador de número de diapositiva 3"/>
          <p:cNvSpPr>
            <a:spLocks noGrp="1"/>
          </p:cNvSpPr>
          <p:nvPr>
            <p:ph type="sldNum" sz="quarter" idx="10"/>
          </p:nvPr>
        </p:nvSpPr>
        <p:spPr/>
        <p:txBody>
          <a:bodyPr/>
          <a:lstStyle/>
          <a:p>
            <a:fld id="{1B744E6D-DD61-442D-8D72-0EF05639F790}" type="slidenum">
              <a:rPr lang="es-MX" smtClean="0"/>
              <a:t>3</a:t>
            </a:fld>
            <a:endParaRPr lang="es-MX"/>
          </a:p>
        </p:txBody>
      </p:sp>
    </p:spTree>
    <p:extLst>
      <p:ext uri="{BB962C8B-B14F-4D97-AF65-F5344CB8AC3E}">
        <p14:creationId xmlns:p14="http://schemas.microsoft.com/office/powerpoint/2010/main" val="3370692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smtClean="0"/>
              <a:t>Nota:</a:t>
            </a:r>
            <a:r>
              <a:rPr lang="es-MX" baseline="0" dirty="0" smtClean="0"/>
              <a:t> La exageración vertical hace referencia a la diferencia que hay en una misma distancia (p. ej. 1cm) entre la escala vertical y la horizontal, con el fin de poder observar diferencias en un gráfico. En oceanografía generalmente la escala horizontal es mayor a la vertical considerando que la profundidad es menor a las distancias sobre la superficie </a:t>
            </a:r>
            <a:r>
              <a:rPr lang="es-MX" baseline="0" smtClean="0"/>
              <a:t>del planeta.</a:t>
            </a:r>
            <a:endParaRPr lang="es-MX" dirty="0"/>
          </a:p>
        </p:txBody>
      </p:sp>
      <p:sp>
        <p:nvSpPr>
          <p:cNvPr id="4" name="Marcador de número de diapositiva 3"/>
          <p:cNvSpPr>
            <a:spLocks noGrp="1"/>
          </p:cNvSpPr>
          <p:nvPr>
            <p:ph type="sldNum" sz="quarter" idx="10"/>
          </p:nvPr>
        </p:nvSpPr>
        <p:spPr/>
        <p:txBody>
          <a:bodyPr/>
          <a:lstStyle/>
          <a:p>
            <a:fld id="{1B744E6D-DD61-442D-8D72-0EF05639F790}" type="slidenum">
              <a:rPr lang="es-MX" smtClean="0"/>
              <a:t>4</a:t>
            </a:fld>
            <a:endParaRPr lang="es-MX"/>
          </a:p>
        </p:txBody>
      </p:sp>
    </p:spTree>
    <p:extLst>
      <p:ext uri="{BB962C8B-B14F-4D97-AF65-F5344CB8AC3E}">
        <p14:creationId xmlns:p14="http://schemas.microsoft.com/office/powerpoint/2010/main" val="703798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Nota: a) desde la superficie y hasta los 130 pies.</a:t>
            </a:r>
            <a:r>
              <a:rPr lang="es-MX" baseline="0" dirty="0" smtClean="0"/>
              <a:t> b) considere que entre las 12:00 y 12:09 pasaron 9 minutos de un barco  a una velocidad de 7 nudos, y el ancho del cañón sólo se mide en la boca de este y no en todo el gráfico. c) para sacar las escalas hay que convertir la escala horizontal a pies o la vertical a millas. d) hay que despejar la T.</a:t>
            </a:r>
            <a:endParaRPr lang="es-MX" dirty="0"/>
          </a:p>
        </p:txBody>
      </p:sp>
      <p:sp>
        <p:nvSpPr>
          <p:cNvPr id="4" name="Marcador de número de diapositiva 3"/>
          <p:cNvSpPr>
            <a:spLocks noGrp="1"/>
          </p:cNvSpPr>
          <p:nvPr>
            <p:ph type="sldNum" sz="quarter" idx="10"/>
          </p:nvPr>
        </p:nvSpPr>
        <p:spPr/>
        <p:txBody>
          <a:bodyPr/>
          <a:lstStyle/>
          <a:p>
            <a:fld id="{1B744E6D-DD61-442D-8D72-0EF05639F790}" type="slidenum">
              <a:rPr lang="es-MX" smtClean="0"/>
              <a:t>5</a:t>
            </a:fld>
            <a:endParaRPr lang="es-MX"/>
          </a:p>
        </p:txBody>
      </p:sp>
    </p:spTree>
    <p:extLst>
      <p:ext uri="{BB962C8B-B14F-4D97-AF65-F5344CB8AC3E}">
        <p14:creationId xmlns:p14="http://schemas.microsoft.com/office/powerpoint/2010/main" val="2069549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Nota: Para poder hacer la exageración hay que tomar una distancia específica, por ejemplo en la escala vertical una franja de 10 pies a cuantos centímetros corresponde.</a:t>
            </a:r>
            <a:r>
              <a:rPr lang="es-MX" baseline="0" dirty="0" smtClean="0"/>
              <a:t> Después medir esa misma distancia en la escala horizontal, lo más fácil es obtener la </a:t>
            </a:r>
            <a:r>
              <a:rPr lang="es-MX" baseline="0" dirty="0" err="1" smtClean="0"/>
              <a:t>escal</a:t>
            </a:r>
            <a:r>
              <a:rPr lang="es-MX" baseline="0" dirty="0" smtClean="0"/>
              <a:t> horizontal en millas, así que habría que convertirla a pies y con esos valores obtener la exageración vertical.</a:t>
            </a:r>
            <a:endParaRPr lang="es-MX" dirty="0"/>
          </a:p>
        </p:txBody>
      </p:sp>
      <p:sp>
        <p:nvSpPr>
          <p:cNvPr id="4" name="Marcador de número de diapositiva 3"/>
          <p:cNvSpPr>
            <a:spLocks noGrp="1"/>
          </p:cNvSpPr>
          <p:nvPr>
            <p:ph type="sldNum" sz="quarter" idx="10"/>
          </p:nvPr>
        </p:nvSpPr>
        <p:spPr/>
        <p:txBody>
          <a:bodyPr/>
          <a:lstStyle/>
          <a:p>
            <a:fld id="{1B744E6D-DD61-442D-8D72-0EF05639F790}" type="slidenum">
              <a:rPr lang="es-MX" smtClean="0"/>
              <a:t>6</a:t>
            </a:fld>
            <a:endParaRPr lang="es-MX"/>
          </a:p>
        </p:txBody>
      </p:sp>
    </p:spTree>
    <p:extLst>
      <p:ext uri="{BB962C8B-B14F-4D97-AF65-F5344CB8AC3E}">
        <p14:creationId xmlns:p14="http://schemas.microsoft.com/office/powerpoint/2010/main" val="1484547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Note: Que en la escala vertical están marcados cada 2 segundos, para calcular la escala vertical</a:t>
            </a:r>
            <a:r>
              <a:rPr lang="es-MX" baseline="0" dirty="0" smtClean="0"/>
              <a:t> considere la velocidad del sonido en el agua y que el </a:t>
            </a:r>
            <a:r>
              <a:rPr lang="es-MX" baseline="0" dirty="0" err="1" smtClean="0"/>
              <a:t>ecograma</a:t>
            </a:r>
            <a:r>
              <a:rPr lang="es-MX" baseline="0" dirty="0" smtClean="0"/>
              <a:t> no esta marcado desde la superficie del agua.</a:t>
            </a:r>
          </a:p>
          <a:p>
            <a:r>
              <a:rPr lang="es-MX" baseline="0" dirty="0" smtClean="0"/>
              <a:t>Para obtener la escala horizontal tome en consideración que las distancias están marcas en tiempo (horas) de acuerdo a la velocidad del barco.</a:t>
            </a:r>
          </a:p>
          <a:p>
            <a:endParaRPr lang="es-MX" dirty="0"/>
          </a:p>
        </p:txBody>
      </p:sp>
      <p:sp>
        <p:nvSpPr>
          <p:cNvPr id="4" name="Marcador de número de diapositiva 3"/>
          <p:cNvSpPr>
            <a:spLocks noGrp="1"/>
          </p:cNvSpPr>
          <p:nvPr>
            <p:ph type="sldNum" sz="quarter" idx="10"/>
          </p:nvPr>
        </p:nvSpPr>
        <p:spPr/>
        <p:txBody>
          <a:bodyPr/>
          <a:lstStyle/>
          <a:p>
            <a:fld id="{1B744E6D-DD61-442D-8D72-0EF05639F790}" type="slidenum">
              <a:rPr lang="es-MX" smtClean="0"/>
              <a:t>7</a:t>
            </a:fld>
            <a:endParaRPr lang="es-MX"/>
          </a:p>
        </p:txBody>
      </p:sp>
    </p:spTree>
    <p:extLst>
      <p:ext uri="{BB962C8B-B14F-4D97-AF65-F5344CB8AC3E}">
        <p14:creationId xmlns:p14="http://schemas.microsoft.com/office/powerpoint/2010/main" val="3664507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Nota: a) hacer referencia a los cambios en densidad del </a:t>
            </a:r>
            <a:r>
              <a:rPr lang="es-MX" dirty="0" err="1" smtClean="0"/>
              <a:t>ecograma</a:t>
            </a:r>
            <a:r>
              <a:rPr lang="es-MX" dirty="0" smtClean="0"/>
              <a:t> que se observan como cambios en color o estructura. b)</a:t>
            </a:r>
            <a:r>
              <a:rPr lang="es-MX" baseline="0" dirty="0" smtClean="0"/>
              <a:t> ambas escalas están en metros Ha que medir una distancia similar en ambas escalas y ver en distancia cuanto representa cada una de ellas para obtener la exageración.</a:t>
            </a:r>
            <a:endParaRPr lang="es-MX" dirty="0"/>
          </a:p>
        </p:txBody>
      </p:sp>
      <p:sp>
        <p:nvSpPr>
          <p:cNvPr id="4" name="Marcador de número de diapositiva 3"/>
          <p:cNvSpPr>
            <a:spLocks noGrp="1"/>
          </p:cNvSpPr>
          <p:nvPr>
            <p:ph type="sldNum" sz="quarter" idx="10"/>
          </p:nvPr>
        </p:nvSpPr>
        <p:spPr/>
        <p:txBody>
          <a:bodyPr/>
          <a:lstStyle/>
          <a:p>
            <a:fld id="{1B744E6D-DD61-442D-8D72-0EF05639F790}" type="slidenum">
              <a:rPr lang="es-MX" smtClean="0"/>
              <a:t>8</a:t>
            </a:fld>
            <a:endParaRPr lang="es-MX"/>
          </a:p>
        </p:txBody>
      </p:sp>
    </p:spTree>
    <p:extLst>
      <p:ext uri="{BB962C8B-B14F-4D97-AF65-F5344CB8AC3E}">
        <p14:creationId xmlns:p14="http://schemas.microsoft.com/office/powerpoint/2010/main" val="353441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C8DAA4D-BBAD-4413-A971-2FC9D6CA0F62}" type="datetimeFigureOut">
              <a:rPr lang="es-MX" smtClean="0"/>
              <a:t>16/04/2021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3123547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C8DAA4D-BBAD-4413-A971-2FC9D6CA0F62}" type="datetimeFigureOut">
              <a:rPr lang="es-MX" smtClean="0"/>
              <a:t>16/04/2021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2163928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C8DAA4D-BBAD-4413-A971-2FC9D6CA0F62}" type="datetimeFigureOut">
              <a:rPr lang="es-MX" smtClean="0"/>
              <a:t>16/04/2021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522260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C8DAA4D-BBAD-4413-A971-2FC9D6CA0F62}" type="datetimeFigureOut">
              <a:rPr lang="es-MX" smtClean="0"/>
              <a:t>16/04/2021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1481128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C8DAA4D-BBAD-4413-A971-2FC9D6CA0F62}" type="datetimeFigureOut">
              <a:rPr lang="es-MX" smtClean="0"/>
              <a:t>16/04/2021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3999986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C8DAA4D-BBAD-4413-A971-2FC9D6CA0F62}" type="datetimeFigureOut">
              <a:rPr lang="es-MX" smtClean="0"/>
              <a:t>16/04/2021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2697804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C8DAA4D-BBAD-4413-A971-2FC9D6CA0F62}" type="datetimeFigureOut">
              <a:rPr lang="es-MX" smtClean="0"/>
              <a:t>16/04/2021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255233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C8DAA4D-BBAD-4413-A971-2FC9D6CA0F62}" type="datetimeFigureOut">
              <a:rPr lang="es-MX" smtClean="0"/>
              <a:t>16/04/2021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1944786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AA4D-BBAD-4413-A971-2FC9D6CA0F62}" type="datetimeFigureOut">
              <a:rPr lang="es-MX" smtClean="0"/>
              <a:t>16/04/2021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2300745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C8DAA4D-BBAD-4413-A971-2FC9D6CA0F62}" type="datetimeFigureOut">
              <a:rPr lang="es-MX" smtClean="0"/>
              <a:t>16/04/2021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1708776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C8DAA4D-BBAD-4413-A971-2FC9D6CA0F62}" type="datetimeFigureOut">
              <a:rPr lang="es-MX" smtClean="0"/>
              <a:t>16/04/2021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6407CB4-C495-4A99-8232-CAE7DD0B4813}" type="slidenum">
              <a:rPr lang="es-MX" smtClean="0"/>
              <a:t>‹Nº›</a:t>
            </a:fld>
            <a:endParaRPr lang="es-MX"/>
          </a:p>
        </p:txBody>
      </p:sp>
    </p:spTree>
    <p:extLst>
      <p:ext uri="{BB962C8B-B14F-4D97-AF65-F5344CB8AC3E}">
        <p14:creationId xmlns:p14="http://schemas.microsoft.com/office/powerpoint/2010/main" val="2039719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7C8DAA4D-BBAD-4413-A971-2FC9D6CA0F62}" type="datetimeFigureOut">
              <a:rPr lang="es-MX" smtClean="0"/>
              <a:t>16/04/2021</a:t>
            </a:fld>
            <a:endParaRPr lang="es-MX"/>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16407CB4-C495-4A99-8232-CAE7DD0B4813}" type="slidenum">
              <a:rPr lang="es-MX" smtClean="0"/>
              <a:t>‹Nº›</a:t>
            </a:fld>
            <a:endParaRPr lang="es-MX"/>
          </a:p>
        </p:txBody>
      </p:sp>
    </p:spTree>
    <p:extLst>
      <p:ext uri="{BB962C8B-B14F-4D97-AF65-F5344CB8AC3E}">
        <p14:creationId xmlns:p14="http://schemas.microsoft.com/office/powerpoint/2010/main" val="2689266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0999" y="4153693"/>
            <a:ext cx="3783807" cy="3783807"/>
          </a:xfrm>
          <a:prstGeom prst="rect">
            <a:avLst/>
          </a:prstGeom>
        </p:spPr>
      </p:pic>
      <p:sp>
        <p:nvSpPr>
          <p:cNvPr id="4" name="Rectangle 2"/>
          <p:cNvSpPr>
            <a:spLocks noChangeArrowheads="1"/>
          </p:cNvSpPr>
          <p:nvPr/>
        </p:nvSpPr>
        <p:spPr bwMode="auto">
          <a:xfrm>
            <a:off x="1339327" y="522740"/>
            <a:ext cx="417934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Laboratorio de Oceanografía</a:t>
            </a:r>
            <a:endParaRPr kumimoji="0" lang="es-MX" altLang="es-MX"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pPr>
            <a:r>
              <a:rPr kumimoji="0" lang="es-MX" altLang="es-MX"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Practica </a:t>
            </a:r>
            <a:r>
              <a:rPr lang="es-MX" b="1" dirty="0">
                <a:latin typeface="Times New Roman" panose="02020603050405020304" pitchFamily="18" charset="0"/>
                <a:ea typeface="Calibri" panose="020F0502020204030204" pitchFamily="34" charset="0"/>
                <a:cs typeface="Times New Roman" panose="02020603050405020304" pitchFamily="18" charset="0"/>
              </a:rPr>
              <a:t>2 Batimetría y Perfiles Sísmicos</a:t>
            </a:r>
            <a:endParaRPr lang="es-MX" altLang="es-MX"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ángulo 4"/>
          <p:cNvSpPr/>
          <p:nvPr/>
        </p:nvSpPr>
        <p:spPr>
          <a:xfrm>
            <a:off x="520701" y="1308891"/>
            <a:ext cx="581660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s-MX" sz="1400" b="1" dirty="0">
                <a:latin typeface="Times New Roman" panose="02020603050405020304" pitchFamily="18" charset="0"/>
                <a:ea typeface="Calibri" panose="020F0502020204030204" pitchFamily="34" charset="0"/>
                <a:cs typeface="Times New Roman" panose="02020603050405020304" pitchFamily="18" charset="0"/>
              </a:rPr>
              <a:t>Introducción: </a:t>
            </a:r>
            <a:endParaRPr lang="es-MX" sz="1400"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eaLnBrk="0" fontAlgn="base" hangingPunct="0">
              <a:spcBef>
                <a:spcPct val="0"/>
              </a:spcBef>
              <a:spcAft>
                <a:spcPct val="0"/>
              </a:spcAft>
            </a:pPr>
            <a:r>
              <a:rPr lang="es-MX" sz="1200" dirty="0" smtClean="0">
                <a:latin typeface="Times New Roman" panose="02020603050405020304" pitchFamily="18" charset="0"/>
                <a:ea typeface="Calibri" panose="020F0502020204030204" pitchFamily="34" charset="0"/>
                <a:cs typeface="Times New Roman" panose="02020603050405020304" pitchFamily="18" charset="0"/>
              </a:rPr>
              <a:t>El </a:t>
            </a:r>
            <a:r>
              <a:rPr lang="es-MX" sz="1200" dirty="0">
                <a:latin typeface="Times New Roman" panose="02020603050405020304" pitchFamily="18" charset="0"/>
                <a:ea typeface="Calibri" panose="020F0502020204030204" pitchFamily="34" charset="0"/>
                <a:cs typeface="Times New Roman" panose="02020603050405020304" pitchFamily="18" charset="0"/>
              </a:rPr>
              <a:t>término “batimetría” procede del griego </a:t>
            </a:r>
            <a:r>
              <a:rPr lang="es-MX" sz="1200" dirty="0" err="1">
                <a:latin typeface="Times New Roman" panose="02020603050405020304" pitchFamily="18" charset="0"/>
                <a:ea typeface="Calibri" panose="020F0502020204030204" pitchFamily="34" charset="0"/>
                <a:cs typeface="Times New Roman" panose="02020603050405020304" pitchFamily="18" charset="0"/>
              </a:rPr>
              <a:t>bathys</a:t>
            </a:r>
            <a:r>
              <a:rPr lang="es-MX" sz="1200" dirty="0">
                <a:latin typeface="Times New Roman" panose="02020603050405020304" pitchFamily="18" charset="0"/>
                <a:ea typeface="Calibri" panose="020F0502020204030204" pitchFamily="34" charset="0"/>
                <a:cs typeface="Times New Roman" panose="02020603050405020304" pitchFamily="18" charset="0"/>
              </a:rPr>
              <a:t> = profundidad y </a:t>
            </a:r>
            <a:r>
              <a:rPr lang="es-MX" sz="1200" dirty="0" err="1">
                <a:latin typeface="Times New Roman" panose="02020603050405020304" pitchFamily="18" charset="0"/>
                <a:ea typeface="Calibri" panose="020F0502020204030204" pitchFamily="34" charset="0"/>
                <a:cs typeface="Times New Roman" panose="02020603050405020304" pitchFamily="18" charset="0"/>
              </a:rPr>
              <a:t>metron</a:t>
            </a:r>
            <a:r>
              <a:rPr lang="es-MX" sz="1200" dirty="0">
                <a:latin typeface="Times New Roman" panose="02020603050405020304" pitchFamily="18" charset="0"/>
                <a:ea typeface="Calibri" panose="020F0502020204030204" pitchFamily="34" charset="0"/>
                <a:cs typeface="Times New Roman" panose="02020603050405020304" pitchFamily="18" charset="0"/>
              </a:rPr>
              <a:t> = medida, y se define como “ el arte de medir las profundidades”. </a:t>
            </a:r>
          </a:p>
          <a:p>
            <a:pPr algn="just" eaLnBrk="0" fontAlgn="base" hangingPunct="0">
              <a:spcBef>
                <a:spcPct val="0"/>
              </a:spcBef>
              <a:spcAft>
                <a:spcPct val="0"/>
              </a:spcAft>
            </a:pPr>
            <a:r>
              <a:rPr lang="es-MX" sz="1200" dirty="0">
                <a:latin typeface="Times New Roman" panose="02020603050405020304" pitchFamily="18" charset="0"/>
                <a:ea typeface="Calibri" panose="020F0502020204030204" pitchFamily="34" charset="0"/>
                <a:cs typeface="Times New Roman" panose="02020603050405020304" pitchFamily="18" charset="0"/>
              </a:rPr>
              <a:t>Se entiende por batimetría el levantamiento del relieve de la superficies subacuáticas, tanto del fondo del mar, como de cursos de agua, embalses, etc. La labor del topógrafo consiste en realizar el levantamiento de los fondos, como si de un terreno seco se tratase.</a:t>
            </a:r>
          </a:p>
          <a:p>
            <a:pPr algn="just" eaLnBrk="0" fontAlgn="base" hangingPunct="0">
              <a:spcBef>
                <a:spcPct val="0"/>
              </a:spcBef>
              <a:spcAft>
                <a:spcPct val="0"/>
              </a:spcAft>
            </a:pPr>
            <a:r>
              <a:rPr lang="es-MX" sz="1200" dirty="0">
                <a:latin typeface="Times New Roman" panose="02020603050405020304" pitchFamily="18" charset="0"/>
                <a:ea typeface="Calibri" panose="020F0502020204030204" pitchFamily="34" charset="0"/>
                <a:cs typeface="Times New Roman" panose="02020603050405020304" pitchFamily="18" charset="0"/>
              </a:rPr>
              <a:t>Al igual que en levantamientos convencionales, en las batimetrías la finalidad es la obtención de coordenadas (X, Y, Z) de todos los puntos. La parte más compleja  y que caracteriza a los diversos métodos batimétricos es la determinación de la profundidad. Esta tarea se denomina operación de sondeo o simplemente sondar. La profundidad de un punto se obtendrá midiendo la distancia vertical entre el nivel del agua y la superficie del fondo.</a:t>
            </a:r>
          </a:p>
          <a:p>
            <a:pPr algn="just" eaLnBrk="0" fontAlgn="base" hangingPunct="0">
              <a:spcBef>
                <a:spcPct val="0"/>
              </a:spcBef>
              <a:spcAft>
                <a:spcPct val="0"/>
              </a:spcAft>
            </a:pPr>
            <a:r>
              <a:rPr lang="es-MX" sz="1200" dirty="0">
                <a:latin typeface="Times New Roman" panose="02020603050405020304" pitchFamily="18" charset="0"/>
                <a:ea typeface="Calibri" panose="020F0502020204030204" pitchFamily="34" charset="0"/>
                <a:cs typeface="Times New Roman" panose="02020603050405020304" pitchFamily="18" charset="0"/>
              </a:rPr>
              <a:t>Los antecedentes de los trabajos batimétricos se remontan a los egipcios que los realizaban con ayuda de piedras atadas a una cuerda. La longitud de la cuerda sumergida definía la profundidad. Los métodos han ido evolucionando con el tiempo hasta el empleo de equipos con observaciones a satélite y determinación por técnicas sónicas digitales</a:t>
            </a:r>
            <a:r>
              <a:rPr lang="es-MX" sz="1200" dirty="0" smtClean="0">
                <a:latin typeface="Times New Roman" panose="02020603050405020304" pitchFamily="18" charset="0"/>
                <a:ea typeface="Calibri" panose="020F0502020204030204" pitchFamily="34" charset="0"/>
                <a:cs typeface="Times New Roman" panose="02020603050405020304" pitchFamily="18" charset="0"/>
              </a:rPr>
              <a:t>.</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ángulo 2"/>
          <p:cNvSpPr/>
          <p:nvPr/>
        </p:nvSpPr>
        <p:spPr>
          <a:xfrm>
            <a:off x="534987" y="7709694"/>
            <a:ext cx="5816600" cy="861774"/>
          </a:xfrm>
          <a:prstGeom prst="rect">
            <a:avLst/>
          </a:prstGeom>
        </p:spPr>
        <p:txBody>
          <a:bodyPr wrap="square">
            <a:spAutoFit/>
          </a:bodyPr>
          <a:lstStyle/>
          <a:p>
            <a:pPr lvl="0" algn="just" eaLnBrk="0" fontAlgn="base" hangingPunct="0">
              <a:spcBef>
                <a:spcPct val="0"/>
              </a:spcBef>
              <a:spcAft>
                <a:spcPct val="0"/>
              </a:spcAft>
            </a:pPr>
            <a:r>
              <a:rPr lang="es-MX" sz="1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Objetivo</a:t>
            </a:r>
            <a:r>
              <a:rPr lang="es-MX"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lvl="0" algn="just" eaLnBrk="0" fontAlgn="base" hangingPunct="0">
              <a:spcBef>
                <a:spcPct val="0"/>
              </a:spcBef>
              <a:spcAft>
                <a:spcPct val="0"/>
              </a:spcAft>
            </a:pPr>
            <a:r>
              <a:rPr lang="es-MX"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Que el alumno se familiarice con las características del fondo submarino, que reconozca formas de este en cartas náuticas con datos batimétricos, que de acuerdo a ello realice un perfil del de un ponto A </a:t>
            </a:r>
            <a:r>
              <a:rPr lang="es-MX" sz="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a</a:t>
            </a:r>
            <a:r>
              <a:rPr lang="es-MX"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un punto B, y realice curvas de nivel.</a:t>
            </a:r>
          </a:p>
        </p:txBody>
      </p:sp>
    </p:spTree>
    <p:extLst>
      <p:ext uri="{BB962C8B-B14F-4D97-AF65-F5344CB8AC3E}">
        <p14:creationId xmlns:p14="http://schemas.microsoft.com/office/powerpoint/2010/main" val="492006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82600" y="497836"/>
            <a:ext cx="6375400" cy="680699"/>
          </a:xfrm>
          <a:prstGeom prst="rect">
            <a:avLst/>
          </a:prstGeom>
        </p:spPr>
        <p:txBody>
          <a:bodyPr wrap="square">
            <a:spAutoFit/>
          </a:bodyPr>
          <a:lstStyle/>
          <a:p>
            <a:pPr>
              <a:lnSpc>
                <a:spcPct val="115000"/>
              </a:lnSpc>
              <a:spcAft>
                <a:spcPts val="1000"/>
              </a:spcAft>
            </a:pPr>
            <a:r>
              <a:rPr lang="es-MX" sz="1400" b="1" dirty="0" smtClean="0">
                <a:effectLst/>
                <a:latin typeface="Times New Roman" panose="02020603050405020304" pitchFamily="18" charset="0"/>
                <a:ea typeface="Calibri" panose="020F0502020204030204" pitchFamily="34" charset="0"/>
                <a:cs typeface="Times New Roman" panose="02020603050405020304" pitchFamily="18" charset="0"/>
              </a:rPr>
              <a:t>Procedimiento: </a:t>
            </a:r>
          </a:p>
          <a:p>
            <a:pPr>
              <a:lnSpc>
                <a:spcPct val="115000"/>
              </a:lnSpc>
              <a:spcAft>
                <a:spcPts val="1000"/>
              </a:spcAft>
            </a:pPr>
            <a:r>
              <a:rPr lang="es-MX" sz="1200" b="1" dirty="0" smtClean="0">
                <a:latin typeface="Times New Roman" panose="02020603050405020304" pitchFamily="18" charset="0"/>
                <a:ea typeface="Calibri" panose="020F0502020204030204" pitchFamily="34" charset="0"/>
                <a:cs typeface="Times New Roman" panose="02020603050405020304" pitchFamily="18" charset="0"/>
              </a:rPr>
              <a:t>1) </a:t>
            </a:r>
            <a:r>
              <a:rPr lang="es-MX" sz="1200" dirty="0" smtClean="0">
                <a:effectLst/>
                <a:latin typeface="Times New Roman" panose="02020603050405020304" pitchFamily="18" charset="0"/>
                <a:ea typeface="Calibri" panose="020F0502020204030204" pitchFamily="34" charset="0"/>
                <a:cs typeface="Times New Roman" panose="02020603050405020304" pitchFamily="18" charset="0"/>
              </a:rPr>
              <a:t>En la siguiente figura identifique las principales características del relieve submarino.</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482598" y="3629402"/>
            <a:ext cx="1803402" cy="2677656"/>
          </a:xfrm>
          <a:prstGeom prst="rect">
            <a:avLst/>
          </a:prstGeom>
        </p:spPr>
        <p:txBody>
          <a:bodyPr wrap="square">
            <a:spAutoFit/>
          </a:bodyPr>
          <a:lstStyle/>
          <a:p>
            <a:r>
              <a:rPr lang="es-MX" sz="1200" dirty="0" smtClean="0">
                <a:effectLst/>
                <a:latin typeface="Times New Roman" panose="02020603050405020304" pitchFamily="18" charset="0"/>
                <a:ea typeface="Calibri" panose="020F0502020204030204" pitchFamily="34" charset="0"/>
              </a:rPr>
              <a:t>2) En la siguiente figura (tomada de una Carta de Navegación del sur de California), se muestra algunos de los principales sondeos realizados en el área. </a:t>
            </a:r>
          </a:p>
          <a:p>
            <a:endParaRPr lang="es-MX" sz="1200" dirty="0">
              <a:latin typeface="Times New Roman" panose="02020603050405020304" pitchFamily="18" charset="0"/>
              <a:ea typeface="Calibri" panose="020F0502020204030204" pitchFamily="34" charset="0"/>
            </a:endParaRPr>
          </a:p>
          <a:p>
            <a:r>
              <a:rPr lang="es-MX" sz="1200" dirty="0" smtClean="0">
                <a:effectLst/>
                <a:latin typeface="Times New Roman" panose="02020603050405020304" pitchFamily="18" charset="0"/>
                <a:ea typeface="Calibri" panose="020F0502020204030204" pitchFamily="34" charset="0"/>
              </a:rPr>
              <a:t>a) Examine la figura y a partir de los datos de profundidad consignados, describa brevemente la apariencia general del fondo marino.</a:t>
            </a:r>
            <a:endParaRPr lang="es-MX" sz="1200" dirty="0"/>
          </a:p>
        </p:txBody>
      </p:sp>
      <p:pic>
        <p:nvPicPr>
          <p:cNvPr id="2" name="Imagen 1"/>
          <p:cNvPicPr>
            <a:picLocks noChangeAspect="1"/>
          </p:cNvPicPr>
          <p:nvPr/>
        </p:nvPicPr>
        <p:blipFill>
          <a:blip r:embed="rId2"/>
          <a:stretch>
            <a:fillRect/>
          </a:stretch>
        </p:blipFill>
        <p:spPr>
          <a:xfrm>
            <a:off x="2433919" y="3629402"/>
            <a:ext cx="4141694" cy="5278212"/>
          </a:xfrm>
          <a:prstGeom prst="rect">
            <a:avLst/>
          </a:prstGeom>
        </p:spPr>
      </p:pic>
      <p:pic>
        <p:nvPicPr>
          <p:cNvPr id="3" name="Imagen 2"/>
          <p:cNvPicPr>
            <a:picLocks noChangeAspect="1"/>
          </p:cNvPicPr>
          <p:nvPr/>
        </p:nvPicPr>
        <p:blipFill>
          <a:blip r:embed="rId3"/>
          <a:stretch>
            <a:fillRect/>
          </a:stretch>
        </p:blipFill>
        <p:spPr>
          <a:xfrm>
            <a:off x="482598" y="1194655"/>
            <a:ext cx="5749026" cy="1853345"/>
          </a:xfrm>
          <a:prstGeom prst="rect">
            <a:avLst/>
          </a:prstGeom>
        </p:spPr>
      </p:pic>
    </p:spTree>
    <p:extLst>
      <p:ext uri="{BB962C8B-B14F-4D97-AF65-F5344CB8AC3E}">
        <p14:creationId xmlns:p14="http://schemas.microsoft.com/office/powerpoint/2010/main" val="41375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08000" y="253390"/>
            <a:ext cx="5791200" cy="941796"/>
          </a:xfrm>
          <a:prstGeom prst="rect">
            <a:avLst/>
          </a:prstGeom>
        </p:spPr>
        <p:txBody>
          <a:bodyPr wrap="square">
            <a:spAutoFit/>
          </a:bodyPr>
          <a:lstStyle/>
          <a:p>
            <a:pPr>
              <a:lnSpc>
                <a:spcPct val="115000"/>
              </a:lnSpc>
              <a:spcAft>
                <a:spcPts val="1000"/>
              </a:spcAft>
            </a:pPr>
            <a:r>
              <a:rPr lang="es-MX" sz="1200" dirty="0" smtClean="0">
                <a:effectLst/>
                <a:latin typeface="Times New Roman" panose="02020603050405020304" pitchFamily="18" charset="0"/>
                <a:ea typeface="Calibri" panose="020F0502020204030204" pitchFamily="34" charset="0"/>
                <a:cs typeface="Times New Roman" panose="02020603050405020304" pitchFamily="18" charset="0"/>
              </a:rPr>
              <a:t>b) Trace las isobatas correspondientes a intervalos de 50 m de 100 a 250m. Compare ésta batimetría con su descripción previa, basada únicamente en los registros puntuales de profundidad. ¿Su apreciación de las características del fondo es más clara con las líneas de contorno (isobatas) o sin ellas?.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upo 6"/>
          <p:cNvGrpSpPr/>
          <p:nvPr/>
        </p:nvGrpSpPr>
        <p:grpSpPr>
          <a:xfrm>
            <a:off x="294350" y="1138820"/>
            <a:ext cx="6201095" cy="7559695"/>
            <a:chOff x="294350" y="1138820"/>
            <a:chExt cx="6201095" cy="7559695"/>
          </a:xfrm>
        </p:grpSpPr>
        <p:pic>
          <p:nvPicPr>
            <p:cNvPr id="2" name="Imagen 1"/>
            <p:cNvPicPr>
              <a:picLocks noChangeAspect="1"/>
            </p:cNvPicPr>
            <p:nvPr/>
          </p:nvPicPr>
          <p:blipFill>
            <a:blip r:embed="rId3"/>
            <a:stretch>
              <a:fillRect/>
            </a:stretch>
          </p:blipFill>
          <p:spPr>
            <a:xfrm>
              <a:off x="563523" y="1138820"/>
              <a:ext cx="5931922" cy="7559695"/>
            </a:xfrm>
            <a:prstGeom prst="rect">
              <a:avLst/>
            </a:prstGeom>
          </p:spPr>
        </p:pic>
        <p:sp>
          <p:nvSpPr>
            <p:cNvPr id="5" name="CuadroTexto 4"/>
            <p:cNvSpPr txBox="1"/>
            <p:nvPr/>
          </p:nvSpPr>
          <p:spPr>
            <a:xfrm>
              <a:off x="294350" y="2280977"/>
              <a:ext cx="482824" cy="276999"/>
            </a:xfrm>
            <a:prstGeom prst="rect">
              <a:avLst/>
            </a:prstGeom>
            <a:noFill/>
          </p:spPr>
          <p:txBody>
            <a:bodyPr wrap="none" rtlCol="0">
              <a:spAutoFit/>
            </a:bodyPr>
            <a:lstStyle/>
            <a:p>
              <a:r>
                <a:rPr lang="es-MX" sz="1200" dirty="0" smtClean="0">
                  <a:latin typeface="Arial" panose="020B0604020202020204" pitchFamily="34" charset="0"/>
                  <a:cs typeface="Arial" panose="020B0604020202020204" pitchFamily="34" charset="0"/>
                </a:rPr>
                <a:t>50m</a:t>
              </a:r>
              <a:endParaRPr lang="es-MX" sz="1200" dirty="0">
                <a:latin typeface="Arial" panose="020B0604020202020204" pitchFamily="34" charset="0"/>
                <a:cs typeface="Arial" panose="020B0604020202020204" pitchFamily="34" charset="0"/>
              </a:endParaRPr>
            </a:p>
          </p:txBody>
        </p:sp>
        <p:sp>
          <p:nvSpPr>
            <p:cNvPr id="6" name="Forma libre 5"/>
            <p:cNvSpPr/>
            <p:nvPr/>
          </p:nvSpPr>
          <p:spPr>
            <a:xfrm>
              <a:off x="612949" y="2491991"/>
              <a:ext cx="5340699" cy="1230955"/>
            </a:xfrm>
            <a:custGeom>
              <a:avLst/>
              <a:gdLst>
                <a:gd name="connsiteX0" fmla="*/ 0 w 5340699"/>
                <a:gd name="connsiteY0" fmla="*/ 0 h 1230955"/>
                <a:gd name="connsiteX1" fmla="*/ 25121 w 5340699"/>
                <a:gd name="connsiteY1" fmla="*/ 35169 h 1230955"/>
                <a:gd name="connsiteX2" fmla="*/ 55266 w 5340699"/>
                <a:gd name="connsiteY2" fmla="*/ 75363 h 1230955"/>
                <a:gd name="connsiteX3" fmla="*/ 85411 w 5340699"/>
                <a:gd name="connsiteY3" fmla="*/ 95460 h 1230955"/>
                <a:gd name="connsiteX4" fmla="*/ 140677 w 5340699"/>
                <a:gd name="connsiteY4" fmla="*/ 110532 h 1230955"/>
                <a:gd name="connsiteX5" fmla="*/ 190919 w 5340699"/>
                <a:gd name="connsiteY5" fmla="*/ 120580 h 1230955"/>
                <a:gd name="connsiteX6" fmla="*/ 221064 w 5340699"/>
                <a:gd name="connsiteY6" fmla="*/ 130629 h 1230955"/>
                <a:gd name="connsiteX7" fmla="*/ 291403 w 5340699"/>
                <a:gd name="connsiteY7" fmla="*/ 140677 h 1230955"/>
                <a:gd name="connsiteX8" fmla="*/ 351693 w 5340699"/>
                <a:gd name="connsiteY8" fmla="*/ 150725 h 1230955"/>
                <a:gd name="connsiteX9" fmla="*/ 396910 w 5340699"/>
                <a:gd name="connsiteY9" fmla="*/ 160774 h 1230955"/>
                <a:gd name="connsiteX10" fmla="*/ 427055 w 5340699"/>
                <a:gd name="connsiteY10" fmla="*/ 165798 h 1230955"/>
                <a:gd name="connsiteX11" fmla="*/ 457200 w 5340699"/>
                <a:gd name="connsiteY11" fmla="*/ 175846 h 1230955"/>
                <a:gd name="connsiteX12" fmla="*/ 502418 w 5340699"/>
                <a:gd name="connsiteY12" fmla="*/ 200967 h 1230955"/>
                <a:gd name="connsiteX13" fmla="*/ 532563 w 5340699"/>
                <a:gd name="connsiteY13" fmla="*/ 221064 h 1230955"/>
                <a:gd name="connsiteX14" fmla="*/ 547636 w 5340699"/>
                <a:gd name="connsiteY14" fmla="*/ 236136 h 1230955"/>
                <a:gd name="connsiteX15" fmla="*/ 562708 w 5340699"/>
                <a:gd name="connsiteY15" fmla="*/ 241161 h 1230955"/>
                <a:gd name="connsiteX16" fmla="*/ 597877 w 5340699"/>
                <a:gd name="connsiteY16" fmla="*/ 261257 h 1230955"/>
                <a:gd name="connsiteX17" fmla="*/ 612950 w 5340699"/>
                <a:gd name="connsiteY17" fmla="*/ 266282 h 1230955"/>
                <a:gd name="connsiteX18" fmla="*/ 648119 w 5340699"/>
                <a:gd name="connsiteY18" fmla="*/ 296427 h 1230955"/>
                <a:gd name="connsiteX19" fmla="*/ 698361 w 5340699"/>
                <a:gd name="connsiteY19" fmla="*/ 321547 h 1230955"/>
                <a:gd name="connsiteX20" fmla="*/ 713433 w 5340699"/>
                <a:gd name="connsiteY20" fmla="*/ 326572 h 1230955"/>
                <a:gd name="connsiteX21" fmla="*/ 723482 w 5340699"/>
                <a:gd name="connsiteY21" fmla="*/ 336620 h 1230955"/>
                <a:gd name="connsiteX22" fmla="*/ 753627 w 5340699"/>
                <a:gd name="connsiteY22" fmla="*/ 346668 h 1230955"/>
                <a:gd name="connsiteX23" fmla="*/ 768699 w 5340699"/>
                <a:gd name="connsiteY23" fmla="*/ 356717 h 1230955"/>
                <a:gd name="connsiteX24" fmla="*/ 778748 w 5340699"/>
                <a:gd name="connsiteY24" fmla="*/ 366765 h 1230955"/>
                <a:gd name="connsiteX25" fmla="*/ 798844 w 5340699"/>
                <a:gd name="connsiteY25" fmla="*/ 371789 h 1230955"/>
                <a:gd name="connsiteX26" fmla="*/ 823965 w 5340699"/>
                <a:gd name="connsiteY26" fmla="*/ 391886 h 1230955"/>
                <a:gd name="connsiteX27" fmla="*/ 854110 w 5340699"/>
                <a:gd name="connsiteY27" fmla="*/ 401934 h 1230955"/>
                <a:gd name="connsiteX28" fmla="*/ 869183 w 5340699"/>
                <a:gd name="connsiteY28" fmla="*/ 406958 h 1230955"/>
                <a:gd name="connsiteX29" fmla="*/ 884255 w 5340699"/>
                <a:gd name="connsiteY29" fmla="*/ 411983 h 1230955"/>
                <a:gd name="connsiteX30" fmla="*/ 894304 w 5340699"/>
                <a:gd name="connsiteY30" fmla="*/ 422031 h 1230955"/>
                <a:gd name="connsiteX31" fmla="*/ 904352 w 5340699"/>
                <a:gd name="connsiteY31" fmla="*/ 437104 h 1230955"/>
                <a:gd name="connsiteX32" fmla="*/ 919425 w 5340699"/>
                <a:gd name="connsiteY32" fmla="*/ 447152 h 1230955"/>
                <a:gd name="connsiteX33" fmla="*/ 934497 w 5340699"/>
                <a:gd name="connsiteY33" fmla="*/ 477297 h 1230955"/>
                <a:gd name="connsiteX34" fmla="*/ 949570 w 5340699"/>
                <a:gd name="connsiteY34" fmla="*/ 492369 h 1230955"/>
                <a:gd name="connsiteX35" fmla="*/ 1024932 w 5340699"/>
                <a:gd name="connsiteY35" fmla="*/ 497394 h 1230955"/>
                <a:gd name="connsiteX36" fmla="*/ 1130440 w 5340699"/>
                <a:gd name="connsiteY36" fmla="*/ 507442 h 1230955"/>
                <a:gd name="connsiteX37" fmla="*/ 1145513 w 5340699"/>
                <a:gd name="connsiteY37" fmla="*/ 517490 h 1230955"/>
                <a:gd name="connsiteX38" fmla="*/ 1180682 w 5340699"/>
                <a:gd name="connsiteY38" fmla="*/ 532563 h 1230955"/>
                <a:gd name="connsiteX39" fmla="*/ 1210827 w 5340699"/>
                <a:gd name="connsiteY39" fmla="*/ 552660 h 1230955"/>
                <a:gd name="connsiteX40" fmla="*/ 1245996 w 5340699"/>
                <a:gd name="connsiteY40" fmla="*/ 562708 h 1230955"/>
                <a:gd name="connsiteX41" fmla="*/ 1261069 w 5340699"/>
                <a:gd name="connsiteY41" fmla="*/ 577780 h 1230955"/>
                <a:gd name="connsiteX42" fmla="*/ 1291214 w 5340699"/>
                <a:gd name="connsiteY42" fmla="*/ 587829 h 1230955"/>
                <a:gd name="connsiteX43" fmla="*/ 1306286 w 5340699"/>
                <a:gd name="connsiteY43" fmla="*/ 597877 h 1230955"/>
                <a:gd name="connsiteX44" fmla="*/ 1316335 w 5340699"/>
                <a:gd name="connsiteY44" fmla="*/ 607925 h 1230955"/>
                <a:gd name="connsiteX45" fmla="*/ 1331407 w 5340699"/>
                <a:gd name="connsiteY45" fmla="*/ 612950 h 1230955"/>
                <a:gd name="connsiteX46" fmla="*/ 1361552 w 5340699"/>
                <a:gd name="connsiteY46" fmla="*/ 633046 h 1230955"/>
                <a:gd name="connsiteX47" fmla="*/ 1376625 w 5340699"/>
                <a:gd name="connsiteY47" fmla="*/ 643095 h 1230955"/>
                <a:gd name="connsiteX48" fmla="*/ 1401746 w 5340699"/>
                <a:gd name="connsiteY48" fmla="*/ 648119 h 1230955"/>
                <a:gd name="connsiteX49" fmla="*/ 1446963 w 5340699"/>
                <a:gd name="connsiteY49" fmla="*/ 663191 h 1230955"/>
                <a:gd name="connsiteX50" fmla="*/ 1492181 w 5340699"/>
                <a:gd name="connsiteY50" fmla="*/ 678264 h 1230955"/>
                <a:gd name="connsiteX51" fmla="*/ 1507253 w 5340699"/>
                <a:gd name="connsiteY51" fmla="*/ 683288 h 1230955"/>
                <a:gd name="connsiteX52" fmla="*/ 1522326 w 5340699"/>
                <a:gd name="connsiteY52" fmla="*/ 688312 h 1230955"/>
                <a:gd name="connsiteX53" fmla="*/ 1537398 w 5340699"/>
                <a:gd name="connsiteY53" fmla="*/ 698361 h 1230955"/>
                <a:gd name="connsiteX54" fmla="*/ 1557495 w 5340699"/>
                <a:gd name="connsiteY54" fmla="*/ 703385 h 1230955"/>
                <a:gd name="connsiteX55" fmla="*/ 1572567 w 5340699"/>
                <a:gd name="connsiteY55" fmla="*/ 708409 h 1230955"/>
                <a:gd name="connsiteX56" fmla="*/ 1592664 w 5340699"/>
                <a:gd name="connsiteY56" fmla="*/ 713433 h 1230955"/>
                <a:gd name="connsiteX57" fmla="*/ 1622809 w 5340699"/>
                <a:gd name="connsiteY57" fmla="*/ 723482 h 1230955"/>
                <a:gd name="connsiteX58" fmla="*/ 1657978 w 5340699"/>
                <a:gd name="connsiteY58" fmla="*/ 743578 h 1230955"/>
                <a:gd name="connsiteX59" fmla="*/ 1688124 w 5340699"/>
                <a:gd name="connsiteY59" fmla="*/ 753627 h 1230955"/>
                <a:gd name="connsiteX60" fmla="*/ 1703196 w 5340699"/>
                <a:gd name="connsiteY60" fmla="*/ 758651 h 1230955"/>
                <a:gd name="connsiteX61" fmla="*/ 1718269 w 5340699"/>
                <a:gd name="connsiteY61" fmla="*/ 768699 h 1230955"/>
                <a:gd name="connsiteX62" fmla="*/ 1748414 w 5340699"/>
                <a:gd name="connsiteY62" fmla="*/ 778747 h 1230955"/>
                <a:gd name="connsiteX63" fmla="*/ 1758462 w 5340699"/>
                <a:gd name="connsiteY63" fmla="*/ 788796 h 1230955"/>
                <a:gd name="connsiteX64" fmla="*/ 1778559 w 5340699"/>
                <a:gd name="connsiteY64" fmla="*/ 793820 h 1230955"/>
                <a:gd name="connsiteX65" fmla="*/ 1793631 w 5340699"/>
                <a:gd name="connsiteY65" fmla="*/ 798844 h 1230955"/>
                <a:gd name="connsiteX66" fmla="*/ 1823776 w 5340699"/>
                <a:gd name="connsiteY66" fmla="*/ 813917 h 1230955"/>
                <a:gd name="connsiteX67" fmla="*/ 1838849 w 5340699"/>
                <a:gd name="connsiteY67" fmla="*/ 823965 h 1230955"/>
                <a:gd name="connsiteX68" fmla="*/ 1879042 w 5340699"/>
                <a:gd name="connsiteY68" fmla="*/ 834013 h 1230955"/>
                <a:gd name="connsiteX69" fmla="*/ 1894115 w 5340699"/>
                <a:gd name="connsiteY69" fmla="*/ 844062 h 1230955"/>
                <a:gd name="connsiteX70" fmla="*/ 1909187 w 5340699"/>
                <a:gd name="connsiteY70" fmla="*/ 849086 h 1230955"/>
                <a:gd name="connsiteX71" fmla="*/ 1919236 w 5340699"/>
                <a:gd name="connsiteY71" fmla="*/ 859134 h 1230955"/>
                <a:gd name="connsiteX72" fmla="*/ 1949381 w 5340699"/>
                <a:gd name="connsiteY72" fmla="*/ 879231 h 1230955"/>
                <a:gd name="connsiteX73" fmla="*/ 1964453 w 5340699"/>
                <a:gd name="connsiteY73" fmla="*/ 889279 h 1230955"/>
                <a:gd name="connsiteX74" fmla="*/ 1974502 w 5340699"/>
                <a:gd name="connsiteY74" fmla="*/ 899328 h 1230955"/>
                <a:gd name="connsiteX75" fmla="*/ 1989574 w 5340699"/>
                <a:gd name="connsiteY75" fmla="*/ 904352 h 1230955"/>
                <a:gd name="connsiteX76" fmla="*/ 2014695 w 5340699"/>
                <a:gd name="connsiteY76" fmla="*/ 924449 h 1230955"/>
                <a:gd name="connsiteX77" fmla="*/ 2044840 w 5340699"/>
                <a:gd name="connsiteY77" fmla="*/ 939521 h 1230955"/>
                <a:gd name="connsiteX78" fmla="*/ 2074985 w 5340699"/>
                <a:gd name="connsiteY78" fmla="*/ 964642 h 1230955"/>
                <a:gd name="connsiteX79" fmla="*/ 2090058 w 5340699"/>
                <a:gd name="connsiteY79" fmla="*/ 969666 h 1230955"/>
                <a:gd name="connsiteX80" fmla="*/ 2105130 w 5340699"/>
                <a:gd name="connsiteY80" fmla="*/ 979714 h 1230955"/>
                <a:gd name="connsiteX81" fmla="*/ 2140299 w 5340699"/>
                <a:gd name="connsiteY81" fmla="*/ 989763 h 1230955"/>
                <a:gd name="connsiteX82" fmla="*/ 2155372 w 5340699"/>
                <a:gd name="connsiteY82" fmla="*/ 994787 h 1230955"/>
                <a:gd name="connsiteX83" fmla="*/ 2210638 w 5340699"/>
                <a:gd name="connsiteY83" fmla="*/ 989763 h 1230955"/>
                <a:gd name="connsiteX84" fmla="*/ 2235759 w 5340699"/>
                <a:gd name="connsiteY84" fmla="*/ 974690 h 1230955"/>
                <a:gd name="connsiteX85" fmla="*/ 2250831 w 5340699"/>
                <a:gd name="connsiteY85" fmla="*/ 969666 h 1230955"/>
                <a:gd name="connsiteX86" fmla="*/ 2291025 w 5340699"/>
                <a:gd name="connsiteY86" fmla="*/ 939521 h 1230955"/>
                <a:gd name="connsiteX87" fmla="*/ 2306097 w 5340699"/>
                <a:gd name="connsiteY87" fmla="*/ 929473 h 1230955"/>
                <a:gd name="connsiteX88" fmla="*/ 2336242 w 5340699"/>
                <a:gd name="connsiteY88" fmla="*/ 919424 h 1230955"/>
                <a:gd name="connsiteX89" fmla="*/ 2351315 w 5340699"/>
                <a:gd name="connsiteY89" fmla="*/ 904352 h 1230955"/>
                <a:gd name="connsiteX90" fmla="*/ 2366387 w 5340699"/>
                <a:gd name="connsiteY90" fmla="*/ 899328 h 1230955"/>
                <a:gd name="connsiteX91" fmla="*/ 2391508 w 5340699"/>
                <a:gd name="connsiteY91" fmla="*/ 874207 h 1230955"/>
                <a:gd name="connsiteX92" fmla="*/ 2416629 w 5340699"/>
                <a:gd name="connsiteY92" fmla="*/ 869183 h 1230955"/>
                <a:gd name="connsiteX93" fmla="*/ 2446774 w 5340699"/>
                <a:gd name="connsiteY93" fmla="*/ 859134 h 1230955"/>
                <a:gd name="connsiteX94" fmla="*/ 2451798 w 5340699"/>
                <a:gd name="connsiteY94" fmla="*/ 844062 h 1230955"/>
                <a:gd name="connsiteX95" fmla="*/ 2491992 w 5340699"/>
                <a:gd name="connsiteY95" fmla="*/ 813917 h 1230955"/>
                <a:gd name="connsiteX96" fmla="*/ 2522137 w 5340699"/>
                <a:gd name="connsiteY96" fmla="*/ 803868 h 1230955"/>
                <a:gd name="connsiteX97" fmla="*/ 2537209 w 5340699"/>
                <a:gd name="connsiteY97" fmla="*/ 798844 h 1230955"/>
                <a:gd name="connsiteX98" fmla="*/ 2572378 w 5340699"/>
                <a:gd name="connsiteY98" fmla="*/ 778747 h 1230955"/>
                <a:gd name="connsiteX99" fmla="*/ 2597499 w 5340699"/>
                <a:gd name="connsiteY99" fmla="*/ 773723 h 1230955"/>
                <a:gd name="connsiteX100" fmla="*/ 2703007 w 5340699"/>
                <a:gd name="connsiteY100" fmla="*/ 778747 h 1230955"/>
                <a:gd name="connsiteX101" fmla="*/ 2728128 w 5340699"/>
                <a:gd name="connsiteY101" fmla="*/ 783772 h 1230955"/>
                <a:gd name="connsiteX102" fmla="*/ 2738176 w 5340699"/>
                <a:gd name="connsiteY102" fmla="*/ 798844 h 1230955"/>
                <a:gd name="connsiteX103" fmla="*/ 2763297 w 5340699"/>
                <a:gd name="connsiteY103" fmla="*/ 803868 h 1230955"/>
                <a:gd name="connsiteX104" fmla="*/ 2793442 w 5340699"/>
                <a:gd name="connsiteY104" fmla="*/ 818941 h 1230955"/>
                <a:gd name="connsiteX105" fmla="*/ 2808515 w 5340699"/>
                <a:gd name="connsiteY105" fmla="*/ 823965 h 1230955"/>
                <a:gd name="connsiteX106" fmla="*/ 2903974 w 5340699"/>
                <a:gd name="connsiteY106" fmla="*/ 818941 h 1230955"/>
                <a:gd name="connsiteX107" fmla="*/ 2939143 w 5340699"/>
                <a:gd name="connsiteY107" fmla="*/ 778747 h 1230955"/>
                <a:gd name="connsiteX108" fmla="*/ 2959240 w 5340699"/>
                <a:gd name="connsiteY108" fmla="*/ 748602 h 1230955"/>
                <a:gd name="connsiteX109" fmla="*/ 2974313 w 5340699"/>
                <a:gd name="connsiteY109" fmla="*/ 723482 h 1230955"/>
                <a:gd name="connsiteX110" fmla="*/ 2994409 w 5340699"/>
                <a:gd name="connsiteY110" fmla="*/ 693336 h 1230955"/>
                <a:gd name="connsiteX111" fmla="*/ 2999433 w 5340699"/>
                <a:gd name="connsiteY111" fmla="*/ 678264 h 1230955"/>
                <a:gd name="connsiteX112" fmla="*/ 3009482 w 5340699"/>
                <a:gd name="connsiteY112" fmla="*/ 663191 h 1230955"/>
                <a:gd name="connsiteX113" fmla="*/ 3014506 w 5340699"/>
                <a:gd name="connsiteY113" fmla="*/ 648119 h 1230955"/>
                <a:gd name="connsiteX114" fmla="*/ 3034603 w 5340699"/>
                <a:gd name="connsiteY114" fmla="*/ 622998 h 1230955"/>
                <a:gd name="connsiteX115" fmla="*/ 3044651 w 5340699"/>
                <a:gd name="connsiteY115" fmla="*/ 592853 h 1230955"/>
                <a:gd name="connsiteX116" fmla="*/ 3064748 w 5340699"/>
                <a:gd name="connsiteY116" fmla="*/ 567732 h 1230955"/>
                <a:gd name="connsiteX117" fmla="*/ 3094893 w 5340699"/>
                <a:gd name="connsiteY117" fmla="*/ 532563 h 1230955"/>
                <a:gd name="connsiteX118" fmla="*/ 3109965 w 5340699"/>
                <a:gd name="connsiteY118" fmla="*/ 517490 h 1230955"/>
                <a:gd name="connsiteX119" fmla="*/ 3145135 w 5340699"/>
                <a:gd name="connsiteY119" fmla="*/ 507442 h 1230955"/>
                <a:gd name="connsiteX120" fmla="*/ 3165231 w 5340699"/>
                <a:gd name="connsiteY120" fmla="*/ 497394 h 1230955"/>
                <a:gd name="connsiteX121" fmla="*/ 3180304 w 5340699"/>
                <a:gd name="connsiteY121" fmla="*/ 492369 h 1230955"/>
                <a:gd name="connsiteX122" fmla="*/ 3215473 w 5340699"/>
                <a:gd name="connsiteY122" fmla="*/ 472273 h 1230955"/>
                <a:gd name="connsiteX123" fmla="*/ 3245618 w 5340699"/>
                <a:gd name="connsiteY123" fmla="*/ 462224 h 1230955"/>
                <a:gd name="connsiteX124" fmla="*/ 3260691 w 5340699"/>
                <a:gd name="connsiteY124" fmla="*/ 457200 h 1230955"/>
                <a:gd name="connsiteX125" fmla="*/ 3275763 w 5340699"/>
                <a:gd name="connsiteY125" fmla="*/ 432079 h 1230955"/>
                <a:gd name="connsiteX126" fmla="*/ 3300884 w 5340699"/>
                <a:gd name="connsiteY126" fmla="*/ 406958 h 1230955"/>
                <a:gd name="connsiteX127" fmla="*/ 3310932 w 5340699"/>
                <a:gd name="connsiteY127" fmla="*/ 386862 h 1230955"/>
                <a:gd name="connsiteX128" fmla="*/ 3320981 w 5340699"/>
                <a:gd name="connsiteY128" fmla="*/ 341644 h 1230955"/>
                <a:gd name="connsiteX129" fmla="*/ 3331029 w 5340699"/>
                <a:gd name="connsiteY129" fmla="*/ 311499 h 1230955"/>
                <a:gd name="connsiteX130" fmla="*/ 3336053 w 5340699"/>
                <a:gd name="connsiteY130" fmla="*/ 296427 h 1230955"/>
                <a:gd name="connsiteX131" fmla="*/ 3341077 w 5340699"/>
                <a:gd name="connsiteY131" fmla="*/ 281354 h 1230955"/>
                <a:gd name="connsiteX132" fmla="*/ 3361174 w 5340699"/>
                <a:gd name="connsiteY132" fmla="*/ 256233 h 1230955"/>
                <a:gd name="connsiteX133" fmla="*/ 3376247 w 5340699"/>
                <a:gd name="connsiteY133" fmla="*/ 226088 h 1230955"/>
                <a:gd name="connsiteX134" fmla="*/ 3391319 w 5340699"/>
                <a:gd name="connsiteY134" fmla="*/ 221064 h 1230955"/>
                <a:gd name="connsiteX135" fmla="*/ 3446585 w 5340699"/>
                <a:gd name="connsiteY135" fmla="*/ 226088 h 1230955"/>
                <a:gd name="connsiteX136" fmla="*/ 3501851 w 5340699"/>
                <a:gd name="connsiteY136" fmla="*/ 271306 h 1230955"/>
                <a:gd name="connsiteX137" fmla="*/ 3521948 w 5340699"/>
                <a:gd name="connsiteY137" fmla="*/ 301451 h 1230955"/>
                <a:gd name="connsiteX138" fmla="*/ 3531996 w 5340699"/>
                <a:gd name="connsiteY138" fmla="*/ 316523 h 1230955"/>
                <a:gd name="connsiteX139" fmla="*/ 3547069 w 5340699"/>
                <a:gd name="connsiteY139" fmla="*/ 341644 h 1230955"/>
                <a:gd name="connsiteX140" fmla="*/ 3552093 w 5340699"/>
                <a:gd name="connsiteY140" fmla="*/ 356717 h 1230955"/>
                <a:gd name="connsiteX141" fmla="*/ 3567165 w 5340699"/>
                <a:gd name="connsiteY141" fmla="*/ 371789 h 1230955"/>
                <a:gd name="connsiteX142" fmla="*/ 3577214 w 5340699"/>
                <a:gd name="connsiteY142" fmla="*/ 386862 h 1230955"/>
                <a:gd name="connsiteX143" fmla="*/ 3607359 w 5340699"/>
                <a:gd name="connsiteY143" fmla="*/ 401934 h 1230955"/>
                <a:gd name="connsiteX144" fmla="*/ 3647552 w 5340699"/>
                <a:gd name="connsiteY144" fmla="*/ 417007 h 1230955"/>
                <a:gd name="connsiteX145" fmla="*/ 3697794 w 5340699"/>
                <a:gd name="connsiteY145" fmla="*/ 432079 h 1230955"/>
                <a:gd name="connsiteX146" fmla="*/ 3883688 w 5340699"/>
                <a:gd name="connsiteY146" fmla="*/ 437104 h 1230955"/>
                <a:gd name="connsiteX147" fmla="*/ 3903785 w 5340699"/>
                <a:gd name="connsiteY147" fmla="*/ 442128 h 1230955"/>
                <a:gd name="connsiteX148" fmla="*/ 4029389 w 5340699"/>
                <a:gd name="connsiteY148" fmla="*/ 452176 h 1230955"/>
                <a:gd name="connsiteX149" fmla="*/ 4039438 w 5340699"/>
                <a:gd name="connsiteY149" fmla="*/ 462224 h 1230955"/>
                <a:gd name="connsiteX150" fmla="*/ 4084655 w 5340699"/>
                <a:gd name="connsiteY150" fmla="*/ 492369 h 1230955"/>
                <a:gd name="connsiteX151" fmla="*/ 4099728 w 5340699"/>
                <a:gd name="connsiteY151" fmla="*/ 502418 h 1230955"/>
                <a:gd name="connsiteX152" fmla="*/ 4129873 w 5340699"/>
                <a:gd name="connsiteY152" fmla="*/ 527539 h 1230955"/>
                <a:gd name="connsiteX153" fmla="*/ 4160018 w 5340699"/>
                <a:gd name="connsiteY153" fmla="*/ 537587 h 1230955"/>
                <a:gd name="connsiteX154" fmla="*/ 4175091 w 5340699"/>
                <a:gd name="connsiteY154" fmla="*/ 547635 h 1230955"/>
                <a:gd name="connsiteX155" fmla="*/ 4205236 w 5340699"/>
                <a:gd name="connsiteY155" fmla="*/ 572756 h 1230955"/>
                <a:gd name="connsiteX156" fmla="*/ 4220308 w 5340699"/>
                <a:gd name="connsiteY156" fmla="*/ 577780 h 1230955"/>
                <a:gd name="connsiteX157" fmla="*/ 4255477 w 5340699"/>
                <a:gd name="connsiteY157" fmla="*/ 607925 h 1230955"/>
                <a:gd name="connsiteX158" fmla="*/ 4265526 w 5340699"/>
                <a:gd name="connsiteY158" fmla="*/ 622998 h 1230955"/>
                <a:gd name="connsiteX159" fmla="*/ 4285622 w 5340699"/>
                <a:gd name="connsiteY159" fmla="*/ 638071 h 1230955"/>
                <a:gd name="connsiteX160" fmla="*/ 4295671 w 5340699"/>
                <a:gd name="connsiteY160" fmla="*/ 648119 h 1230955"/>
                <a:gd name="connsiteX161" fmla="*/ 4315767 w 5340699"/>
                <a:gd name="connsiteY161" fmla="*/ 663191 h 1230955"/>
                <a:gd name="connsiteX162" fmla="*/ 4355961 w 5340699"/>
                <a:gd name="connsiteY162" fmla="*/ 698361 h 1230955"/>
                <a:gd name="connsiteX163" fmla="*/ 4386106 w 5340699"/>
                <a:gd name="connsiteY163" fmla="*/ 708409 h 1230955"/>
                <a:gd name="connsiteX164" fmla="*/ 4401178 w 5340699"/>
                <a:gd name="connsiteY164" fmla="*/ 713433 h 1230955"/>
                <a:gd name="connsiteX165" fmla="*/ 4416251 w 5340699"/>
                <a:gd name="connsiteY165" fmla="*/ 723482 h 1230955"/>
                <a:gd name="connsiteX166" fmla="*/ 4451420 w 5340699"/>
                <a:gd name="connsiteY166" fmla="*/ 728506 h 1230955"/>
                <a:gd name="connsiteX167" fmla="*/ 4466493 w 5340699"/>
                <a:gd name="connsiteY167" fmla="*/ 733530 h 1230955"/>
                <a:gd name="connsiteX168" fmla="*/ 4627266 w 5340699"/>
                <a:gd name="connsiteY168" fmla="*/ 743578 h 1230955"/>
                <a:gd name="connsiteX169" fmla="*/ 4662436 w 5340699"/>
                <a:gd name="connsiteY169" fmla="*/ 748602 h 1230955"/>
                <a:gd name="connsiteX170" fmla="*/ 4682532 w 5340699"/>
                <a:gd name="connsiteY170" fmla="*/ 753627 h 1230955"/>
                <a:gd name="connsiteX171" fmla="*/ 4727750 w 5340699"/>
                <a:gd name="connsiteY171" fmla="*/ 758651 h 1230955"/>
                <a:gd name="connsiteX172" fmla="*/ 4762919 w 5340699"/>
                <a:gd name="connsiteY172" fmla="*/ 768699 h 1230955"/>
                <a:gd name="connsiteX173" fmla="*/ 4772967 w 5340699"/>
                <a:gd name="connsiteY173" fmla="*/ 783772 h 1230955"/>
                <a:gd name="connsiteX174" fmla="*/ 4798088 w 5340699"/>
                <a:gd name="connsiteY174" fmla="*/ 808893 h 1230955"/>
                <a:gd name="connsiteX175" fmla="*/ 4803113 w 5340699"/>
                <a:gd name="connsiteY175" fmla="*/ 899328 h 1230955"/>
                <a:gd name="connsiteX176" fmla="*/ 4808137 w 5340699"/>
                <a:gd name="connsiteY176" fmla="*/ 914400 h 1230955"/>
                <a:gd name="connsiteX177" fmla="*/ 4818185 w 5340699"/>
                <a:gd name="connsiteY177" fmla="*/ 954594 h 1230955"/>
                <a:gd name="connsiteX178" fmla="*/ 4863403 w 5340699"/>
                <a:gd name="connsiteY178" fmla="*/ 1009860 h 1230955"/>
                <a:gd name="connsiteX179" fmla="*/ 4878475 w 5340699"/>
                <a:gd name="connsiteY179" fmla="*/ 1024932 h 1230955"/>
                <a:gd name="connsiteX180" fmla="*/ 4888524 w 5340699"/>
                <a:gd name="connsiteY180" fmla="*/ 1034980 h 1230955"/>
                <a:gd name="connsiteX181" fmla="*/ 4908620 w 5340699"/>
                <a:gd name="connsiteY181" fmla="*/ 1050053 h 1230955"/>
                <a:gd name="connsiteX182" fmla="*/ 4918669 w 5340699"/>
                <a:gd name="connsiteY182" fmla="*/ 1060101 h 1230955"/>
                <a:gd name="connsiteX183" fmla="*/ 4948814 w 5340699"/>
                <a:gd name="connsiteY183" fmla="*/ 1080198 h 1230955"/>
                <a:gd name="connsiteX184" fmla="*/ 4963886 w 5340699"/>
                <a:gd name="connsiteY184" fmla="*/ 1090246 h 1230955"/>
                <a:gd name="connsiteX185" fmla="*/ 4989007 w 5340699"/>
                <a:gd name="connsiteY185" fmla="*/ 1110343 h 1230955"/>
                <a:gd name="connsiteX186" fmla="*/ 4999055 w 5340699"/>
                <a:gd name="connsiteY186" fmla="*/ 1125416 h 1230955"/>
                <a:gd name="connsiteX187" fmla="*/ 5029200 w 5340699"/>
                <a:gd name="connsiteY187" fmla="*/ 1145512 h 1230955"/>
                <a:gd name="connsiteX188" fmla="*/ 5064370 w 5340699"/>
                <a:gd name="connsiteY188" fmla="*/ 1185706 h 1230955"/>
                <a:gd name="connsiteX189" fmla="*/ 5079442 w 5340699"/>
                <a:gd name="connsiteY189" fmla="*/ 1200778 h 1230955"/>
                <a:gd name="connsiteX190" fmla="*/ 5129684 w 5340699"/>
                <a:gd name="connsiteY190" fmla="*/ 1210827 h 1230955"/>
                <a:gd name="connsiteX191" fmla="*/ 5164853 w 5340699"/>
                <a:gd name="connsiteY191" fmla="*/ 1220875 h 1230955"/>
                <a:gd name="connsiteX192" fmla="*/ 5179926 w 5340699"/>
                <a:gd name="connsiteY192" fmla="*/ 1225899 h 1230955"/>
                <a:gd name="connsiteX193" fmla="*/ 5340699 w 5340699"/>
                <a:gd name="connsiteY193" fmla="*/ 1230923 h 123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340699" h="1230955">
                  <a:moveTo>
                    <a:pt x="0" y="0"/>
                  </a:moveTo>
                  <a:cubicBezTo>
                    <a:pt x="24125" y="60308"/>
                    <a:pt x="-5377" y="314"/>
                    <a:pt x="25121" y="35169"/>
                  </a:cubicBezTo>
                  <a:cubicBezTo>
                    <a:pt x="38338" y="50275"/>
                    <a:pt x="40408" y="64219"/>
                    <a:pt x="55266" y="75363"/>
                  </a:cubicBezTo>
                  <a:cubicBezTo>
                    <a:pt x="64927" y="82609"/>
                    <a:pt x="73954" y="91641"/>
                    <a:pt x="85411" y="95460"/>
                  </a:cubicBezTo>
                  <a:cubicBezTo>
                    <a:pt x="107065" y="102678"/>
                    <a:pt x="112348" y="104866"/>
                    <a:pt x="140677" y="110532"/>
                  </a:cubicBezTo>
                  <a:cubicBezTo>
                    <a:pt x="157424" y="113881"/>
                    <a:pt x="174717" y="115179"/>
                    <a:pt x="190919" y="120580"/>
                  </a:cubicBezTo>
                  <a:cubicBezTo>
                    <a:pt x="200967" y="123930"/>
                    <a:pt x="210537" y="129459"/>
                    <a:pt x="221064" y="130629"/>
                  </a:cubicBezTo>
                  <a:cubicBezTo>
                    <a:pt x="300336" y="139437"/>
                    <a:pt x="237015" y="131079"/>
                    <a:pt x="291403" y="140677"/>
                  </a:cubicBezTo>
                  <a:cubicBezTo>
                    <a:pt x="311467" y="144218"/>
                    <a:pt x="331804" y="146305"/>
                    <a:pt x="351693" y="150725"/>
                  </a:cubicBezTo>
                  <a:cubicBezTo>
                    <a:pt x="366765" y="154075"/>
                    <a:pt x="381770" y="157746"/>
                    <a:pt x="396910" y="160774"/>
                  </a:cubicBezTo>
                  <a:cubicBezTo>
                    <a:pt x="406899" y="162772"/>
                    <a:pt x="417172" y="163327"/>
                    <a:pt x="427055" y="165798"/>
                  </a:cubicBezTo>
                  <a:cubicBezTo>
                    <a:pt x="437331" y="168367"/>
                    <a:pt x="457200" y="175846"/>
                    <a:pt x="457200" y="175846"/>
                  </a:cubicBezTo>
                  <a:cubicBezTo>
                    <a:pt x="491752" y="198881"/>
                    <a:pt x="475889" y="192124"/>
                    <a:pt x="502418" y="200967"/>
                  </a:cubicBezTo>
                  <a:cubicBezTo>
                    <a:pt x="512466" y="207666"/>
                    <a:pt x="524023" y="212525"/>
                    <a:pt x="532563" y="221064"/>
                  </a:cubicBezTo>
                  <a:cubicBezTo>
                    <a:pt x="537587" y="226088"/>
                    <a:pt x="541724" y="232195"/>
                    <a:pt x="547636" y="236136"/>
                  </a:cubicBezTo>
                  <a:cubicBezTo>
                    <a:pt x="552042" y="239074"/>
                    <a:pt x="557971" y="238793"/>
                    <a:pt x="562708" y="241161"/>
                  </a:cubicBezTo>
                  <a:cubicBezTo>
                    <a:pt x="613153" y="266384"/>
                    <a:pt x="536238" y="234839"/>
                    <a:pt x="597877" y="261257"/>
                  </a:cubicBezTo>
                  <a:cubicBezTo>
                    <a:pt x="602745" y="263343"/>
                    <a:pt x="608213" y="263913"/>
                    <a:pt x="612950" y="266282"/>
                  </a:cubicBezTo>
                  <a:cubicBezTo>
                    <a:pt x="636135" y="277875"/>
                    <a:pt x="623390" y="277882"/>
                    <a:pt x="648119" y="296427"/>
                  </a:cubicBezTo>
                  <a:cubicBezTo>
                    <a:pt x="676691" y="317855"/>
                    <a:pt x="660270" y="308849"/>
                    <a:pt x="698361" y="321547"/>
                  </a:cubicBezTo>
                  <a:lnTo>
                    <a:pt x="713433" y="326572"/>
                  </a:lnTo>
                  <a:cubicBezTo>
                    <a:pt x="716783" y="329921"/>
                    <a:pt x="719245" y="334502"/>
                    <a:pt x="723482" y="336620"/>
                  </a:cubicBezTo>
                  <a:cubicBezTo>
                    <a:pt x="732956" y="341357"/>
                    <a:pt x="753627" y="346668"/>
                    <a:pt x="753627" y="346668"/>
                  </a:cubicBezTo>
                  <a:cubicBezTo>
                    <a:pt x="758651" y="350018"/>
                    <a:pt x="763984" y="352945"/>
                    <a:pt x="768699" y="356717"/>
                  </a:cubicBezTo>
                  <a:cubicBezTo>
                    <a:pt x="772398" y="359676"/>
                    <a:pt x="774511" y="364647"/>
                    <a:pt x="778748" y="366765"/>
                  </a:cubicBezTo>
                  <a:cubicBezTo>
                    <a:pt x="784924" y="369853"/>
                    <a:pt x="792145" y="370114"/>
                    <a:pt x="798844" y="371789"/>
                  </a:cubicBezTo>
                  <a:cubicBezTo>
                    <a:pt x="807196" y="380141"/>
                    <a:pt x="812557" y="386816"/>
                    <a:pt x="823965" y="391886"/>
                  </a:cubicBezTo>
                  <a:cubicBezTo>
                    <a:pt x="833644" y="396188"/>
                    <a:pt x="844062" y="398585"/>
                    <a:pt x="854110" y="401934"/>
                  </a:cubicBezTo>
                  <a:lnTo>
                    <a:pt x="869183" y="406958"/>
                  </a:lnTo>
                  <a:lnTo>
                    <a:pt x="884255" y="411983"/>
                  </a:lnTo>
                  <a:cubicBezTo>
                    <a:pt x="887605" y="415332"/>
                    <a:pt x="891345" y="418332"/>
                    <a:pt x="894304" y="422031"/>
                  </a:cubicBezTo>
                  <a:cubicBezTo>
                    <a:pt x="898076" y="426746"/>
                    <a:pt x="900082" y="432834"/>
                    <a:pt x="904352" y="437104"/>
                  </a:cubicBezTo>
                  <a:cubicBezTo>
                    <a:pt x="908622" y="441374"/>
                    <a:pt x="914401" y="443803"/>
                    <a:pt x="919425" y="447152"/>
                  </a:cubicBezTo>
                  <a:cubicBezTo>
                    <a:pt x="924460" y="462256"/>
                    <a:pt x="923677" y="464313"/>
                    <a:pt x="934497" y="477297"/>
                  </a:cubicBezTo>
                  <a:cubicBezTo>
                    <a:pt x="939046" y="482755"/>
                    <a:pt x="942634" y="490828"/>
                    <a:pt x="949570" y="492369"/>
                  </a:cubicBezTo>
                  <a:cubicBezTo>
                    <a:pt x="974147" y="497831"/>
                    <a:pt x="999811" y="495719"/>
                    <a:pt x="1024932" y="497394"/>
                  </a:cubicBezTo>
                  <a:cubicBezTo>
                    <a:pt x="1076344" y="514530"/>
                    <a:pt x="990842" y="487500"/>
                    <a:pt x="1130440" y="507442"/>
                  </a:cubicBezTo>
                  <a:cubicBezTo>
                    <a:pt x="1136418" y="508296"/>
                    <a:pt x="1140112" y="514790"/>
                    <a:pt x="1145513" y="517490"/>
                  </a:cubicBezTo>
                  <a:cubicBezTo>
                    <a:pt x="1187085" y="538276"/>
                    <a:pt x="1128418" y="501204"/>
                    <a:pt x="1180682" y="532563"/>
                  </a:cubicBezTo>
                  <a:cubicBezTo>
                    <a:pt x="1191038" y="538777"/>
                    <a:pt x="1199111" y="549731"/>
                    <a:pt x="1210827" y="552660"/>
                  </a:cubicBezTo>
                  <a:cubicBezTo>
                    <a:pt x="1236062" y="558968"/>
                    <a:pt x="1224373" y="555500"/>
                    <a:pt x="1245996" y="562708"/>
                  </a:cubicBezTo>
                  <a:cubicBezTo>
                    <a:pt x="1251020" y="567732"/>
                    <a:pt x="1254858" y="574329"/>
                    <a:pt x="1261069" y="577780"/>
                  </a:cubicBezTo>
                  <a:cubicBezTo>
                    <a:pt x="1270328" y="582924"/>
                    <a:pt x="1291214" y="587829"/>
                    <a:pt x="1291214" y="587829"/>
                  </a:cubicBezTo>
                  <a:cubicBezTo>
                    <a:pt x="1296238" y="591178"/>
                    <a:pt x="1301571" y="594105"/>
                    <a:pt x="1306286" y="597877"/>
                  </a:cubicBezTo>
                  <a:cubicBezTo>
                    <a:pt x="1309985" y="600836"/>
                    <a:pt x="1312273" y="605488"/>
                    <a:pt x="1316335" y="607925"/>
                  </a:cubicBezTo>
                  <a:cubicBezTo>
                    <a:pt x="1320876" y="610650"/>
                    <a:pt x="1326778" y="610378"/>
                    <a:pt x="1331407" y="612950"/>
                  </a:cubicBezTo>
                  <a:cubicBezTo>
                    <a:pt x="1341964" y="618815"/>
                    <a:pt x="1351504" y="626347"/>
                    <a:pt x="1361552" y="633046"/>
                  </a:cubicBezTo>
                  <a:cubicBezTo>
                    <a:pt x="1366576" y="636396"/>
                    <a:pt x="1370704" y="641911"/>
                    <a:pt x="1376625" y="643095"/>
                  </a:cubicBezTo>
                  <a:cubicBezTo>
                    <a:pt x="1384999" y="644770"/>
                    <a:pt x="1393507" y="645872"/>
                    <a:pt x="1401746" y="648119"/>
                  </a:cubicBezTo>
                  <a:cubicBezTo>
                    <a:pt x="1401747" y="648119"/>
                    <a:pt x="1439426" y="660679"/>
                    <a:pt x="1446963" y="663191"/>
                  </a:cubicBezTo>
                  <a:lnTo>
                    <a:pt x="1492181" y="678264"/>
                  </a:lnTo>
                  <a:lnTo>
                    <a:pt x="1507253" y="683288"/>
                  </a:lnTo>
                  <a:lnTo>
                    <a:pt x="1522326" y="688312"/>
                  </a:lnTo>
                  <a:cubicBezTo>
                    <a:pt x="1527350" y="691662"/>
                    <a:pt x="1531848" y="695982"/>
                    <a:pt x="1537398" y="698361"/>
                  </a:cubicBezTo>
                  <a:cubicBezTo>
                    <a:pt x="1543745" y="701081"/>
                    <a:pt x="1550856" y="701488"/>
                    <a:pt x="1557495" y="703385"/>
                  </a:cubicBezTo>
                  <a:cubicBezTo>
                    <a:pt x="1562587" y="704840"/>
                    <a:pt x="1567475" y="706954"/>
                    <a:pt x="1572567" y="708409"/>
                  </a:cubicBezTo>
                  <a:cubicBezTo>
                    <a:pt x="1579206" y="710306"/>
                    <a:pt x="1586050" y="711449"/>
                    <a:pt x="1592664" y="713433"/>
                  </a:cubicBezTo>
                  <a:cubicBezTo>
                    <a:pt x="1602809" y="716477"/>
                    <a:pt x="1613996" y="717607"/>
                    <a:pt x="1622809" y="723482"/>
                  </a:cubicBezTo>
                  <a:cubicBezTo>
                    <a:pt x="1636404" y="732544"/>
                    <a:pt x="1642044" y="737204"/>
                    <a:pt x="1657978" y="743578"/>
                  </a:cubicBezTo>
                  <a:cubicBezTo>
                    <a:pt x="1667813" y="747512"/>
                    <a:pt x="1678075" y="750277"/>
                    <a:pt x="1688124" y="753627"/>
                  </a:cubicBezTo>
                  <a:cubicBezTo>
                    <a:pt x="1693148" y="755302"/>
                    <a:pt x="1698790" y="755714"/>
                    <a:pt x="1703196" y="758651"/>
                  </a:cubicBezTo>
                  <a:cubicBezTo>
                    <a:pt x="1708220" y="762000"/>
                    <a:pt x="1712751" y="766247"/>
                    <a:pt x="1718269" y="768699"/>
                  </a:cubicBezTo>
                  <a:cubicBezTo>
                    <a:pt x="1727948" y="773001"/>
                    <a:pt x="1748414" y="778747"/>
                    <a:pt x="1748414" y="778747"/>
                  </a:cubicBezTo>
                  <a:cubicBezTo>
                    <a:pt x="1751763" y="782097"/>
                    <a:pt x="1754225" y="786678"/>
                    <a:pt x="1758462" y="788796"/>
                  </a:cubicBezTo>
                  <a:cubicBezTo>
                    <a:pt x="1764638" y="791884"/>
                    <a:pt x="1771920" y="791923"/>
                    <a:pt x="1778559" y="793820"/>
                  </a:cubicBezTo>
                  <a:cubicBezTo>
                    <a:pt x="1783651" y="795275"/>
                    <a:pt x="1788607" y="797169"/>
                    <a:pt x="1793631" y="798844"/>
                  </a:cubicBezTo>
                  <a:cubicBezTo>
                    <a:pt x="1836821" y="827638"/>
                    <a:pt x="1782182" y="793120"/>
                    <a:pt x="1823776" y="813917"/>
                  </a:cubicBezTo>
                  <a:cubicBezTo>
                    <a:pt x="1829177" y="816617"/>
                    <a:pt x="1833448" y="821265"/>
                    <a:pt x="1838849" y="823965"/>
                  </a:cubicBezTo>
                  <a:cubicBezTo>
                    <a:pt x="1849149" y="829115"/>
                    <a:pt x="1869486" y="832102"/>
                    <a:pt x="1879042" y="834013"/>
                  </a:cubicBezTo>
                  <a:cubicBezTo>
                    <a:pt x="1884066" y="837363"/>
                    <a:pt x="1888714" y="841361"/>
                    <a:pt x="1894115" y="844062"/>
                  </a:cubicBezTo>
                  <a:cubicBezTo>
                    <a:pt x="1898852" y="846430"/>
                    <a:pt x="1904646" y="846361"/>
                    <a:pt x="1909187" y="849086"/>
                  </a:cubicBezTo>
                  <a:cubicBezTo>
                    <a:pt x="1913249" y="851523"/>
                    <a:pt x="1915446" y="856292"/>
                    <a:pt x="1919236" y="859134"/>
                  </a:cubicBezTo>
                  <a:cubicBezTo>
                    <a:pt x="1928897" y="866380"/>
                    <a:pt x="1939333" y="872532"/>
                    <a:pt x="1949381" y="879231"/>
                  </a:cubicBezTo>
                  <a:cubicBezTo>
                    <a:pt x="1954405" y="882580"/>
                    <a:pt x="1960183" y="885009"/>
                    <a:pt x="1964453" y="889279"/>
                  </a:cubicBezTo>
                  <a:cubicBezTo>
                    <a:pt x="1967803" y="892629"/>
                    <a:pt x="1970440" y="896891"/>
                    <a:pt x="1974502" y="899328"/>
                  </a:cubicBezTo>
                  <a:cubicBezTo>
                    <a:pt x="1979043" y="902053"/>
                    <a:pt x="1984837" y="901984"/>
                    <a:pt x="1989574" y="904352"/>
                  </a:cubicBezTo>
                  <a:cubicBezTo>
                    <a:pt x="2010197" y="914663"/>
                    <a:pt x="1999115" y="911985"/>
                    <a:pt x="2014695" y="924449"/>
                  </a:cubicBezTo>
                  <a:cubicBezTo>
                    <a:pt x="2028607" y="935579"/>
                    <a:pt x="2028921" y="934215"/>
                    <a:pt x="2044840" y="939521"/>
                  </a:cubicBezTo>
                  <a:cubicBezTo>
                    <a:pt x="2055951" y="950632"/>
                    <a:pt x="2060996" y="957648"/>
                    <a:pt x="2074985" y="964642"/>
                  </a:cubicBezTo>
                  <a:cubicBezTo>
                    <a:pt x="2079722" y="967010"/>
                    <a:pt x="2085034" y="967991"/>
                    <a:pt x="2090058" y="969666"/>
                  </a:cubicBezTo>
                  <a:cubicBezTo>
                    <a:pt x="2095082" y="973015"/>
                    <a:pt x="2099729" y="977014"/>
                    <a:pt x="2105130" y="979714"/>
                  </a:cubicBezTo>
                  <a:cubicBezTo>
                    <a:pt x="2113165" y="983731"/>
                    <a:pt x="2132781" y="987615"/>
                    <a:pt x="2140299" y="989763"/>
                  </a:cubicBezTo>
                  <a:cubicBezTo>
                    <a:pt x="2145391" y="991218"/>
                    <a:pt x="2150348" y="993112"/>
                    <a:pt x="2155372" y="994787"/>
                  </a:cubicBezTo>
                  <a:cubicBezTo>
                    <a:pt x="2173794" y="993112"/>
                    <a:pt x="2192326" y="992379"/>
                    <a:pt x="2210638" y="989763"/>
                  </a:cubicBezTo>
                  <a:cubicBezTo>
                    <a:pt x="2235543" y="986205"/>
                    <a:pt x="2217189" y="985832"/>
                    <a:pt x="2235759" y="974690"/>
                  </a:cubicBezTo>
                  <a:cubicBezTo>
                    <a:pt x="2240300" y="971965"/>
                    <a:pt x="2245807" y="971341"/>
                    <a:pt x="2250831" y="969666"/>
                  </a:cubicBezTo>
                  <a:cubicBezTo>
                    <a:pt x="2269420" y="951079"/>
                    <a:pt x="2256939" y="962245"/>
                    <a:pt x="2291025" y="939521"/>
                  </a:cubicBezTo>
                  <a:cubicBezTo>
                    <a:pt x="2296049" y="936172"/>
                    <a:pt x="2300369" y="931383"/>
                    <a:pt x="2306097" y="929473"/>
                  </a:cubicBezTo>
                  <a:lnTo>
                    <a:pt x="2336242" y="919424"/>
                  </a:lnTo>
                  <a:cubicBezTo>
                    <a:pt x="2341266" y="914400"/>
                    <a:pt x="2345403" y="908293"/>
                    <a:pt x="2351315" y="904352"/>
                  </a:cubicBezTo>
                  <a:cubicBezTo>
                    <a:pt x="2355721" y="901415"/>
                    <a:pt x="2362252" y="902636"/>
                    <a:pt x="2366387" y="899328"/>
                  </a:cubicBezTo>
                  <a:cubicBezTo>
                    <a:pt x="2388058" y="881991"/>
                    <a:pt x="2363140" y="884845"/>
                    <a:pt x="2391508" y="874207"/>
                  </a:cubicBezTo>
                  <a:cubicBezTo>
                    <a:pt x="2399504" y="871209"/>
                    <a:pt x="2408390" y="871430"/>
                    <a:pt x="2416629" y="869183"/>
                  </a:cubicBezTo>
                  <a:cubicBezTo>
                    <a:pt x="2426848" y="866396"/>
                    <a:pt x="2446774" y="859134"/>
                    <a:pt x="2446774" y="859134"/>
                  </a:cubicBezTo>
                  <a:cubicBezTo>
                    <a:pt x="2448449" y="854110"/>
                    <a:pt x="2449073" y="848603"/>
                    <a:pt x="2451798" y="844062"/>
                  </a:cubicBezTo>
                  <a:cubicBezTo>
                    <a:pt x="2457750" y="834142"/>
                    <a:pt x="2490120" y="814541"/>
                    <a:pt x="2491992" y="813917"/>
                  </a:cubicBezTo>
                  <a:lnTo>
                    <a:pt x="2522137" y="803868"/>
                  </a:lnTo>
                  <a:cubicBezTo>
                    <a:pt x="2527161" y="802193"/>
                    <a:pt x="2532803" y="801781"/>
                    <a:pt x="2537209" y="798844"/>
                  </a:cubicBezTo>
                  <a:cubicBezTo>
                    <a:pt x="2548231" y="791496"/>
                    <a:pt x="2559635" y="782995"/>
                    <a:pt x="2572378" y="778747"/>
                  </a:cubicBezTo>
                  <a:cubicBezTo>
                    <a:pt x="2580479" y="776046"/>
                    <a:pt x="2589125" y="775398"/>
                    <a:pt x="2597499" y="773723"/>
                  </a:cubicBezTo>
                  <a:cubicBezTo>
                    <a:pt x="2632668" y="775398"/>
                    <a:pt x="2667902" y="776046"/>
                    <a:pt x="2703007" y="778747"/>
                  </a:cubicBezTo>
                  <a:cubicBezTo>
                    <a:pt x="2711521" y="779402"/>
                    <a:pt x="2720714" y="779535"/>
                    <a:pt x="2728128" y="783772"/>
                  </a:cubicBezTo>
                  <a:cubicBezTo>
                    <a:pt x="2733371" y="786768"/>
                    <a:pt x="2732933" y="795848"/>
                    <a:pt x="2738176" y="798844"/>
                  </a:cubicBezTo>
                  <a:cubicBezTo>
                    <a:pt x="2745590" y="803081"/>
                    <a:pt x="2755013" y="801797"/>
                    <a:pt x="2763297" y="803868"/>
                  </a:cubicBezTo>
                  <a:cubicBezTo>
                    <a:pt x="2788554" y="810182"/>
                    <a:pt x="2768884" y="806662"/>
                    <a:pt x="2793442" y="818941"/>
                  </a:cubicBezTo>
                  <a:cubicBezTo>
                    <a:pt x="2798179" y="821309"/>
                    <a:pt x="2803491" y="822290"/>
                    <a:pt x="2808515" y="823965"/>
                  </a:cubicBezTo>
                  <a:cubicBezTo>
                    <a:pt x="2840335" y="822290"/>
                    <a:pt x="2872402" y="823246"/>
                    <a:pt x="2903974" y="818941"/>
                  </a:cubicBezTo>
                  <a:cubicBezTo>
                    <a:pt x="2919328" y="816847"/>
                    <a:pt x="2935234" y="784611"/>
                    <a:pt x="2939143" y="778747"/>
                  </a:cubicBezTo>
                  <a:lnTo>
                    <a:pt x="2959240" y="748602"/>
                  </a:lnTo>
                  <a:cubicBezTo>
                    <a:pt x="2965762" y="729036"/>
                    <a:pt x="2960519" y="737274"/>
                    <a:pt x="2974313" y="723482"/>
                  </a:cubicBezTo>
                  <a:cubicBezTo>
                    <a:pt x="2986258" y="687644"/>
                    <a:pt x="2969321" y="730970"/>
                    <a:pt x="2994409" y="693336"/>
                  </a:cubicBezTo>
                  <a:cubicBezTo>
                    <a:pt x="2997346" y="688930"/>
                    <a:pt x="2997065" y="683001"/>
                    <a:pt x="2999433" y="678264"/>
                  </a:cubicBezTo>
                  <a:cubicBezTo>
                    <a:pt x="3002134" y="672863"/>
                    <a:pt x="3006132" y="668215"/>
                    <a:pt x="3009482" y="663191"/>
                  </a:cubicBezTo>
                  <a:cubicBezTo>
                    <a:pt x="3011157" y="658167"/>
                    <a:pt x="3012138" y="652856"/>
                    <a:pt x="3014506" y="648119"/>
                  </a:cubicBezTo>
                  <a:cubicBezTo>
                    <a:pt x="3020845" y="635440"/>
                    <a:pt x="3025255" y="632345"/>
                    <a:pt x="3034603" y="622998"/>
                  </a:cubicBezTo>
                  <a:cubicBezTo>
                    <a:pt x="3037952" y="612950"/>
                    <a:pt x="3038776" y="601666"/>
                    <a:pt x="3044651" y="592853"/>
                  </a:cubicBezTo>
                  <a:cubicBezTo>
                    <a:pt x="3075570" y="546471"/>
                    <a:pt x="3036117" y="603519"/>
                    <a:pt x="3064748" y="567732"/>
                  </a:cubicBezTo>
                  <a:cubicBezTo>
                    <a:pt x="3095365" y="529462"/>
                    <a:pt x="3046498" y="580959"/>
                    <a:pt x="3094893" y="532563"/>
                  </a:cubicBezTo>
                  <a:cubicBezTo>
                    <a:pt x="3099917" y="527539"/>
                    <a:pt x="3103072" y="519213"/>
                    <a:pt x="3109965" y="517490"/>
                  </a:cubicBezTo>
                  <a:cubicBezTo>
                    <a:pt x="3120162" y="514941"/>
                    <a:pt x="3135045" y="511766"/>
                    <a:pt x="3145135" y="507442"/>
                  </a:cubicBezTo>
                  <a:cubicBezTo>
                    <a:pt x="3152019" y="504492"/>
                    <a:pt x="3158347" y="500344"/>
                    <a:pt x="3165231" y="497394"/>
                  </a:cubicBezTo>
                  <a:cubicBezTo>
                    <a:pt x="3170099" y="495308"/>
                    <a:pt x="3175567" y="494738"/>
                    <a:pt x="3180304" y="492369"/>
                  </a:cubicBezTo>
                  <a:cubicBezTo>
                    <a:pt x="3216558" y="474241"/>
                    <a:pt x="3171431" y="489890"/>
                    <a:pt x="3215473" y="472273"/>
                  </a:cubicBezTo>
                  <a:cubicBezTo>
                    <a:pt x="3225307" y="468339"/>
                    <a:pt x="3235570" y="465574"/>
                    <a:pt x="3245618" y="462224"/>
                  </a:cubicBezTo>
                  <a:lnTo>
                    <a:pt x="3260691" y="457200"/>
                  </a:lnTo>
                  <a:cubicBezTo>
                    <a:pt x="3269415" y="431027"/>
                    <a:pt x="3260000" y="451783"/>
                    <a:pt x="3275763" y="432079"/>
                  </a:cubicBezTo>
                  <a:cubicBezTo>
                    <a:pt x="3294901" y="408156"/>
                    <a:pt x="3275046" y="424184"/>
                    <a:pt x="3300884" y="406958"/>
                  </a:cubicBezTo>
                  <a:cubicBezTo>
                    <a:pt x="3304233" y="400259"/>
                    <a:pt x="3308302" y="393875"/>
                    <a:pt x="3310932" y="386862"/>
                  </a:cubicBezTo>
                  <a:cubicBezTo>
                    <a:pt x="3315440" y="374840"/>
                    <a:pt x="3317801" y="353304"/>
                    <a:pt x="3320981" y="341644"/>
                  </a:cubicBezTo>
                  <a:cubicBezTo>
                    <a:pt x="3323768" y="331425"/>
                    <a:pt x="3327680" y="321547"/>
                    <a:pt x="3331029" y="311499"/>
                  </a:cubicBezTo>
                  <a:lnTo>
                    <a:pt x="3336053" y="296427"/>
                  </a:lnTo>
                  <a:cubicBezTo>
                    <a:pt x="3337728" y="291403"/>
                    <a:pt x="3337332" y="285099"/>
                    <a:pt x="3341077" y="281354"/>
                  </a:cubicBezTo>
                  <a:cubicBezTo>
                    <a:pt x="3350425" y="272007"/>
                    <a:pt x="3354835" y="268912"/>
                    <a:pt x="3361174" y="256233"/>
                  </a:cubicBezTo>
                  <a:cubicBezTo>
                    <a:pt x="3367242" y="244096"/>
                    <a:pt x="3364247" y="235688"/>
                    <a:pt x="3376247" y="226088"/>
                  </a:cubicBezTo>
                  <a:cubicBezTo>
                    <a:pt x="3380382" y="222780"/>
                    <a:pt x="3386295" y="222739"/>
                    <a:pt x="3391319" y="221064"/>
                  </a:cubicBezTo>
                  <a:cubicBezTo>
                    <a:pt x="3409741" y="222739"/>
                    <a:pt x="3428839" y="220868"/>
                    <a:pt x="3446585" y="226088"/>
                  </a:cubicBezTo>
                  <a:cubicBezTo>
                    <a:pt x="3459993" y="230031"/>
                    <a:pt x="3494265" y="259927"/>
                    <a:pt x="3501851" y="271306"/>
                  </a:cubicBezTo>
                  <a:lnTo>
                    <a:pt x="3521948" y="301451"/>
                  </a:lnTo>
                  <a:lnTo>
                    <a:pt x="3531996" y="316523"/>
                  </a:lnTo>
                  <a:cubicBezTo>
                    <a:pt x="3546228" y="359223"/>
                    <a:pt x="3526379" y="307161"/>
                    <a:pt x="3547069" y="341644"/>
                  </a:cubicBezTo>
                  <a:cubicBezTo>
                    <a:pt x="3549794" y="346185"/>
                    <a:pt x="3549155" y="352310"/>
                    <a:pt x="3552093" y="356717"/>
                  </a:cubicBezTo>
                  <a:cubicBezTo>
                    <a:pt x="3556034" y="362629"/>
                    <a:pt x="3562616" y="366331"/>
                    <a:pt x="3567165" y="371789"/>
                  </a:cubicBezTo>
                  <a:cubicBezTo>
                    <a:pt x="3571031" y="376428"/>
                    <a:pt x="3572944" y="382592"/>
                    <a:pt x="3577214" y="386862"/>
                  </a:cubicBezTo>
                  <a:cubicBezTo>
                    <a:pt x="3586954" y="396602"/>
                    <a:pt x="3595100" y="397848"/>
                    <a:pt x="3607359" y="401934"/>
                  </a:cubicBezTo>
                  <a:cubicBezTo>
                    <a:pt x="3633587" y="419421"/>
                    <a:pt x="3610780" y="406979"/>
                    <a:pt x="3647552" y="417007"/>
                  </a:cubicBezTo>
                  <a:cubicBezTo>
                    <a:pt x="3652319" y="418307"/>
                    <a:pt x="3688237" y="431613"/>
                    <a:pt x="3697794" y="432079"/>
                  </a:cubicBezTo>
                  <a:cubicBezTo>
                    <a:pt x="3759708" y="435099"/>
                    <a:pt x="3821723" y="435429"/>
                    <a:pt x="3883688" y="437104"/>
                  </a:cubicBezTo>
                  <a:cubicBezTo>
                    <a:pt x="3890387" y="438779"/>
                    <a:pt x="3896900" y="441598"/>
                    <a:pt x="3903785" y="442128"/>
                  </a:cubicBezTo>
                  <a:cubicBezTo>
                    <a:pt x="4033821" y="452130"/>
                    <a:pt x="3977287" y="434809"/>
                    <a:pt x="4029389" y="452176"/>
                  </a:cubicBezTo>
                  <a:cubicBezTo>
                    <a:pt x="4032739" y="455525"/>
                    <a:pt x="4035648" y="459382"/>
                    <a:pt x="4039438" y="462224"/>
                  </a:cubicBezTo>
                  <a:cubicBezTo>
                    <a:pt x="4039445" y="462229"/>
                    <a:pt x="4077115" y="487342"/>
                    <a:pt x="4084655" y="492369"/>
                  </a:cubicBezTo>
                  <a:cubicBezTo>
                    <a:pt x="4089679" y="495719"/>
                    <a:pt x="4095458" y="498148"/>
                    <a:pt x="4099728" y="502418"/>
                  </a:cubicBezTo>
                  <a:cubicBezTo>
                    <a:pt x="4109193" y="511883"/>
                    <a:pt x="4117283" y="521943"/>
                    <a:pt x="4129873" y="527539"/>
                  </a:cubicBezTo>
                  <a:cubicBezTo>
                    <a:pt x="4139552" y="531841"/>
                    <a:pt x="4151205" y="531712"/>
                    <a:pt x="4160018" y="537587"/>
                  </a:cubicBezTo>
                  <a:cubicBezTo>
                    <a:pt x="4165042" y="540936"/>
                    <a:pt x="4170452" y="543769"/>
                    <a:pt x="4175091" y="547635"/>
                  </a:cubicBezTo>
                  <a:cubicBezTo>
                    <a:pt x="4191763" y="561528"/>
                    <a:pt x="4186520" y="563398"/>
                    <a:pt x="4205236" y="572756"/>
                  </a:cubicBezTo>
                  <a:cubicBezTo>
                    <a:pt x="4209973" y="575124"/>
                    <a:pt x="4215284" y="576105"/>
                    <a:pt x="4220308" y="577780"/>
                  </a:cubicBezTo>
                  <a:cubicBezTo>
                    <a:pt x="4244675" y="602147"/>
                    <a:pt x="4232522" y="592622"/>
                    <a:pt x="4255477" y="607925"/>
                  </a:cubicBezTo>
                  <a:cubicBezTo>
                    <a:pt x="4258827" y="612949"/>
                    <a:pt x="4261256" y="618728"/>
                    <a:pt x="4265526" y="622998"/>
                  </a:cubicBezTo>
                  <a:cubicBezTo>
                    <a:pt x="4271447" y="628919"/>
                    <a:pt x="4279189" y="632710"/>
                    <a:pt x="4285622" y="638071"/>
                  </a:cubicBezTo>
                  <a:cubicBezTo>
                    <a:pt x="4289261" y="641104"/>
                    <a:pt x="4292032" y="645087"/>
                    <a:pt x="4295671" y="648119"/>
                  </a:cubicBezTo>
                  <a:cubicBezTo>
                    <a:pt x="4302104" y="653479"/>
                    <a:pt x="4309846" y="657270"/>
                    <a:pt x="4315767" y="663191"/>
                  </a:cubicBezTo>
                  <a:cubicBezTo>
                    <a:pt x="4336282" y="683706"/>
                    <a:pt x="4313259" y="684127"/>
                    <a:pt x="4355961" y="698361"/>
                  </a:cubicBezTo>
                  <a:lnTo>
                    <a:pt x="4386106" y="708409"/>
                  </a:lnTo>
                  <a:lnTo>
                    <a:pt x="4401178" y="713433"/>
                  </a:lnTo>
                  <a:cubicBezTo>
                    <a:pt x="4406202" y="716783"/>
                    <a:pt x="4410467" y="721747"/>
                    <a:pt x="4416251" y="723482"/>
                  </a:cubicBezTo>
                  <a:cubicBezTo>
                    <a:pt x="4427594" y="726885"/>
                    <a:pt x="4439808" y="726184"/>
                    <a:pt x="4451420" y="728506"/>
                  </a:cubicBezTo>
                  <a:cubicBezTo>
                    <a:pt x="4456613" y="729545"/>
                    <a:pt x="4461216" y="733078"/>
                    <a:pt x="4466493" y="733530"/>
                  </a:cubicBezTo>
                  <a:cubicBezTo>
                    <a:pt x="4519992" y="738116"/>
                    <a:pt x="4573675" y="740229"/>
                    <a:pt x="4627266" y="743578"/>
                  </a:cubicBezTo>
                  <a:cubicBezTo>
                    <a:pt x="4638989" y="745253"/>
                    <a:pt x="4650785" y="746483"/>
                    <a:pt x="4662436" y="748602"/>
                  </a:cubicBezTo>
                  <a:cubicBezTo>
                    <a:pt x="4669230" y="749837"/>
                    <a:pt x="4675707" y="752577"/>
                    <a:pt x="4682532" y="753627"/>
                  </a:cubicBezTo>
                  <a:cubicBezTo>
                    <a:pt x="4697521" y="755933"/>
                    <a:pt x="4712677" y="756976"/>
                    <a:pt x="4727750" y="758651"/>
                  </a:cubicBezTo>
                  <a:cubicBezTo>
                    <a:pt x="4729063" y="758979"/>
                    <a:pt x="4759643" y="766078"/>
                    <a:pt x="4762919" y="768699"/>
                  </a:cubicBezTo>
                  <a:cubicBezTo>
                    <a:pt x="4767634" y="772471"/>
                    <a:pt x="4768991" y="779228"/>
                    <a:pt x="4772967" y="783772"/>
                  </a:cubicBezTo>
                  <a:cubicBezTo>
                    <a:pt x="4780765" y="792684"/>
                    <a:pt x="4798088" y="808893"/>
                    <a:pt x="4798088" y="808893"/>
                  </a:cubicBezTo>
                  <a:cubicBezTo>
                    <a:pt x="4799763" y="839038"/>
                    <a:pt x="4800250" y="869273"/>
                    <a:pt x="4803113" y="899328"/>
                  </a:cubicBezTo>
                  <a:cubicBezTo>
                    <a:pt x="4803615" y="904600"/>
                    <a:pt x="4806853" y="909262"/>
                    <a:pt x="4808137" y="914400"/>
                  </a:cubicBezTo>
                  <a:cubicBezTo>
                    <a:pt x="4810161" y="922497"/>
                    <a:pt x="4812965" y="945199"/>
                    <a:pt x="4818185" y="954594"/>
                  </a:cubicBezTo>
                  <a:cubicBezTo>
                    <a:pt x="4834850" y="984592"/>
                    <a:pt x="4839549" y="986006"/>
                    <a:pt x="4863403" y="1009860"/>
                  </a:cubicBezTo>
                  <a:lnTo>
                    <a:pt x="4878475" y="1024932"/>
                  </a:lnTo>
                  <a:cubicBezTo>
                    <a:pt x="4881825" y="1028281"/>
                    <a:pt x="4884735" y="1032138"/>
                    <a:pt x="4888524" y="1034980"/>
                  </a:cubicBezTo>
                  <a:cubicBezTo>
                    <a:pt x="4895223" y="1040004"/>
                    <a:pt x="4902187" y="1044692"/>
                    <a:pt x="4908620" y="1050053"/>
                  </a:cubicBezTo>
                  <a:cubicBezTo>
                    <a:pt x="4912259" y="1053086"/>
                    <a:pt x="4914879" y="1057259"/>
                    <a:pt x="4918669" y="1060101"/>
                  </a:cubicBezTo>
                  <a:cubicBezTo>
                    <a:pt x="4928330" y="1067347"/>
                    <a:pt x="4938766" y="1073499"/>
                    <a:pt x="4948814" y="1080198"/>
                  </a:cubicBezTo>
                  <a:cubicBezTo>
                    <a:pt x="4953838" y="1083547"/>
                    <a:pt x="4959616" y="1085976"/>
                    <a:pt x="4963886" y="1090246"/>
                  </a:cubicBezTo>
                  <a:cubicBezTo>
                    <a:pt x="4978205" y="1104565"/>
                    <a:pt x="4969993" y="1097667"/>
                    <a:pt x="4989007" y="1110343"/>
                  </a:cubicBezTo>
                  <a:cubicBezTo>
                    <a:pt x="4992356" y="1115367"/>
                    <a:pt x="4994511" y="1121440"/>
                    <a:pt x="4999055" y="1125416"/>
                  </a:cubicBezTo>
                  <a:cubicBezTo>
                    <a:pt x="5008143" y="1133368"/>
                    <a:pt x="5029200" y="1145512"/>
                    <a:pt x="5029200" y="1145512"/>
                  </a:cubicBezTo>
                  <a:cubicBezTo>
                    <a:pt x="5045818" y="1170438"/>
                    <a:pt x="5034979" y="1156315"/>
                    <a:pt x="5064370" y="1185706"/>
                  </a:cubicBezTo>
                  <a:cubicBezTo>
                    <a:pt x="5069394" y="1190730"/>
                    <a:pt x="5072475" y="1199385"/>
                    <a:pt x="5079442" y="1200778"/>
                  </a:cubicBezTo>
                  <a:cubicBezTo>
                    <a:pt x="5096189" y="1204128"/>
                    <a:pt x="5113481" y="1205426"/>
                    <a:pt x="5129684" y="1210827"/>
                  </a:cubicBezTo>
                  <a:cubicBezTo>
                    <a:pt x="5165815" y="1222871"/>
                    <a:pt x="5120701" y="1208261"/>
                    <a:pt x="5164853" y="1220875"/>
                  </a:cubicBezTo>
                  <a:cubicBezTo>
                    <a:pt x="5169945" y="1222330"/>
                    <a:pt x="5174647" y="1225477"/>
                    <a:pt x="5179926" y="1225899"/>
                  </a:cubicBezTo>
                  <a:cubicBezTo>
                    <a:pt x="5252234" y="1231683"/>
                    <a:pt x="5278529" y="1230923"/>
                    <a:pt x="5340699" y="123092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3" name="Imagen 2"/>
          <p:cNvPicPr>
            <a:picLocks noChangeAspect="1"/>
          </p:cNvPicPr>
          <p:nvPr/>
        </p:nvPicPr>
        <p:blipFill rotWithShape="1">
          <a:blip r:embed="rId4"/>
          <a:srcRect l="1" t="32977" r="96" b="34171"/>
          <a:stretch/>
        </p:blipFill>
        <p:spPr>
          <a:xfrm>
            <a:off x="1898430" y="8281505"/>
            <a:ext cx="5883496" cy="967369"/>
          </a:xfrm>
          <a:prstGeom prst="rect">
            <a:avLst/>
          </a:prstGeom>
        </p:spPr>
      </p:pic>
      <p:sp>
        <p:nvSpPr>
          <p:cNvPr id="8" name="CuadroTexto 7"/>
          <p:cNvSpPr txBox="1"/>
          <p:nvPr/>
        </p:nvSpPr>
        <p:spPr>
          <a:xfrm>
            <a:off x="-2657475" y="3600450"/>
            <a:ext cx="3800475" cy="4524315"/>
          </a:xfrm>
          <a:prstGeom prst="rect">
            <a:avLst/>
          </a:prstGeom>
          <a:noFill/>
        </p:spPr>
        <p:txBody>
          <a:bodyPr wrap="square" rtlCol="0">
            <a:spAutoFit/>
          </a:bodyPr>
          <a:lstStyle/>
          <a:p>
            <a:r>
              <a:rPr lang="es-MX" dirty="0" smtClean="0"/>
              <a:t>Para resolver c)</a:t>
            </a:r>
          </a:p>
          <a:p>
            <a:endParaRPr lang="es-MX" dirty="0" smtClean="0"/>
          </a:p>
          <a:p>
            <a:pPr marL="342900" indent="-342900">
              <a:buAutoNum type="arabicPeriod"/>
            </a:pPr>
            <a:r>
              <a:rPr lang="es-MX" dirty="0" smtClean="0"/>
              <a:t>Escala del mapa</a:t>
            </a:r>
          </a:p>
          <a:p>
            <a:r>
              <a:rPr lang="es-MX" dirty="0" smtClean="0"/>
              <a:t>11.1 </a:t>
            </a:r>
            <a:r>
              <a:rPr lang="es-MX" dirty="0" smtClean="0"/>
              <a:t>cm – 7 </a:t>
            </a:r>
            <a:r>
              <a:rPr lang="es-MX" dirty="0" err="1" smtClean="0"/>
              <a:t>mn</a:t>
            </a:r>
            <a:endParaRPr lang="es-MX" dirty="0" smtClean="0"/>
          </a:p>
          <a:p>
            <a:endParaRPr lang="es-MX" dirty="0"/>
          </a:p>
          <a:p>
            <a:r>
              <a:rPr lang="es-MX" dirty="0" smtClean="0"/>
              <a:t>2. Escala de A </a:t>
            </a:r>
            <a:r>
              <a:rPr lang="es-MX" dirty="0" err="1" smtClean="0"/>
              <a:t>a</a:t>
            </a:r>
            <a:r>
              <a:rPr lang="es-MX" dirty="0" smtClean="0"/>
              <a:t> B</a:t>
            </a:r>
          </a:p>
          <a:p>
            <a:r>
              <a:rPr lang="es-MX" dirty="0" smtClean="0"/>
              <a:t>14.6 cm = (14.6cm * 7mn)/ </a:t>
            </a:r>
            <a:r>
              <a:rPr lang="es-MX" dirty="0" smtClean="0"/>
              <a:t>11.1 </a:t>
            </a:r>
            <a:r>
              <a:rPr lang="es-MX" dirty="0" smtClean="0"/>
              <a:t>cm =</a:t>
            </a:r>
          </a:p>
          <a:p>
            <a:endParaRPr lang="es-MX" dirty="0"/>
          </a:p>
          <a:p>
            <a:r>
              <a:rPr lang="es-MX" dirty="0" smtClean="0"/>
              <a:t>3. Convertir el resultado de </a:t>
            </a:r>
            <a:r>
              <a:rPr lang="es-MX" dirty="0" err="1" smtClean="0"/>
              <a:t>mn</a:t>
            </a:r>
            <a:r>
              <a:rPr lang="es-MX" dirty="0" smtClean="0"/>
              <a:t> a Km</a:t>
            </a:r>
          </a:p>
          <a:p>
            <a:r>
              <a:rPr lang="es-MX" dirty="0" smtClean="0"/>
              <a:t>Considerando 1mn = 1.85 Km</a:t>
            </a:r>
          </a:p>
          <a:p>
            <a:endParaRPr lang="es-MX" dirty="0"/>
          </a:p>
          <a:p>
            <a:r>
              <a:rPr lang="es-MX" dirty="0" smtClean="0"/>
              <a:t>4. Marcar cada 2.5 Km sobre la línea</a:t>
            </a:r>
          </a:p>
          <a:p>
            <a:r>
              <a:rPr lang="es-MX" dirty="0" smtClean="0"/>
              <a:t>Entre A y B y ver que profundidad es</a:t>
            </a:r>
          </a:p>
          <a:p>
            <a:r>
              <a:rPr lang="es-MX" dirty="0" smtClean="0"/>
              <a:t>La más cercana. Con eso se construye</a:t>
            </a:r>
          </a:p>
          <a:p>
            <a:r>
              <a:rPr lang="es-MX" dirty="0" smtClean="0"/>
              <a:t>la gráfica</a:t>
            </a:r>
          </a:p>
          <a:p>
            <a:pPr marL="342900" indent="-342900">
              <a:buAutoNum type="arabicPeriod"/>
            </a:pPr>
            <a:endParaRPr lang="es-MX" dirty="0"/>
          </a:p>
        </p:txBody>
      </p:sp>
      <p:pic>
        <p:nvPicPr>
          <p:cNvPr id="9" name="Imagen 8"/>
          <p:cNvPicPr>
            <a:picLocks noChangeAspect="1"/>
          </p:cNvPicPr>
          <p:nvPr/>
        </p:nvPicPr>
        <p:blipFill rotWithShape="1">
          <a:blip r:embed="rId4"/>
          <a:srcRect l="1" t="32977" r="96" b="34171"/>
          <a:stretch/>
        </p:blipFill>
        <p:spPr>
          <a:xfrm rot="775524">
            <a:off x="484504" y="3622038"/>
            <a:ext cx="5883496" cy="967369"/>
          </a:xfrm>
          <a:prstGeom prst="rect">
            <a:avLst/>
          </a:prstGeom>
        </p:spPr>
      </p:pic>
    </p:spTree>
    <p:extLst>
      <p:ext uri="{BB962C8B-B14F-4D97-AF65-F5344CB8AC3E}">
        <p14:creationId xmlns:p14="http://schemas.microsoft.com/office/powerpoint/2010/main" val="3729296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84200" y="670163"/>
            <a:ext cx="5727700" cy="1154162"/>
          </a:xfrm>
          <a:prstGeom prst="rect">
            <a:avLst/>
          </a:prstGeom>
        </p:spPr>
        <p:txBody>
          <a:bodyPr wrap="square">
            <a:spAutoFit/>
          </a:bodyPr>
          <a:lstStyle/>
          <a:p>
            <a:pPr>
              <a:lnSpc>
                <a:spcPct val="115000"/>
              </a:lnSpc>
              <a:spcAft>
                <a:spcPts val="1000"/>
              </a:spcAft>
            </a:pPr>
            <a:r>
              <a:rPr lang="es-MX" sz="1200" dirty="0" smtClean="0">
                <a:effectLst/>
                <a:latin typeface="Times New Roman" panose="02020603050405020304" pitchFamily="18" charset="0"/>
                <a:ea typeface="Calibri" panose="020F0502020204030204" pitchFamily="34" charset="0"/>
                <a:cs typeface="Times New Roman" panose="02020603050405020304" pitchFamily="18" charset="0"/>
              </a:rPr>
              <a:t>c) A partir del mapa anterior trace en papel milimétrico el perfil de la sección A-B, correspondiente al fondo. Para ello construya una retícula de cuadrados de 1 cm por lado. Asigne en la escala vertical (profundidad) un valor de 100m por cada división y en la horizontal (distancia) un valor de 2.5 Km. ¿Cuál es la escala vertical que se empleo en el perfil y cuál es el valor de la exageración vertical?</a:t>
            </a:r>
          </a:p>
        </p:txBody>
      </p:sp>
      <p:pic>
        <p:nvPicPr>
          <p:cNvPr id="3" name="Imagen 2"/>
          <p:cNvPicPr>
            <a:picLocks noChangeAspect="1"/>
          </p:cNvPicPr>
          <p:nvPr/>
        </p:nvPicPr>
        <p:blipFill>
          <a:blip r:embed="rId3"/>
          <a:stretch>
            <a:fillRect/>
          </a:stretch>
        </p:blipFill>
        <p:spPr>
          <a:xfrm>
            <a:off x="729161" y="1807269"/>
            <a:ext cx="5399677" cy="5399677"/>
          </a:xfrm>
          <a:prstGeom prst="rect">
            <a:avLst/>
          </a:prstGeom>
        </p:spPr>
      </p:pic>
      <p:sp>
        <p:nvSpPr>
          <p:cNvPr id="5" name="Rectángulo 4"/>
          <p:cNvSpPr/>
          <p:nvPr/>
        </p:nvSpPr>
        <p:spPr>
          <a:xfrm>
            <a:off x="584200" y="7320182"/>
            <a:ext cx="5727700" cy="1282402"/>
          </a:xfrm>
          <a:prstGeom prst="rect">
            <a:avLst/>
          </a:prstGeom>
        </p:spPr>
        <p:txBody>
          <a:bodyPr wrap="square">
            <a:spAutoFit/>
          </a:bodyPr>
          <a:lstStyle/>
          <a:p>
            <a:pPr lvl="0">
              <a:lnSpc>
                <a:spcPct val="115000"/>
              </a:lnSpc>
              <a:spcAft>
                <a:spcPts val="1000"/>
              </a:spcAft>
            </a:pPr>
            <a:r>
              <a:rPr lang="es-MX"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Note que el perfil ésta verticalmente exagerado, esto es, que la escala vertical es mucho mayor que la horizontal, La exageración vertical se expresa como cociente de:</a:t>
            </a:r>
          </a:p>
          <a:p>
            <a:pPr lvl="0">
              <a:lnSpc>
                <a:spcPct val="115000"/>
              </a:lnSpc>
            </a:pPr>
            <a:r>
              <a:rPr lang="es-MX"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E. V. = </a:t>
            </a:r>
            <a:r>
              <a:rPr lang="es-MX" sz="1200" u="sng"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escala vertical (</a:t>
            </a:r>
            <a:r>
              <a:rPr lang="es-MX" sz="1200" u="sng"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fraccional)         100m      =</a:t>
            </a:r>
            <a:endParaRPr lang="es-MX"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15000"/>
              </a:lnSpc>
            </a:pPr>
            <a:r>
              <a:rPr lang="es-MX"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s-MX" sz="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escala </a:t>
            </a:r>
            <a:r>
              <a:rPr lang="es-MX"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horizontal (fraccional</a:t>
            </a:r>
            <a:r>
              <a:rPr lang="es-MX" sz="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2.5 Km</a:t>
            </a:r>
            <a:endParaRPr lang="es-MX"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15000"/>
              </a:lnSpc>
              <a:spcAft>
                <a:spcPts val="1000"/>
              </a:spcAft>
            </a:pPr>
            <a:r>
              <a:rPr lang="es-MX"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seguida por el signo x (por, </a:t>
            </a:r>
            <a:r>
              <a:rPr lang="es-MX" sz="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ejem</a:t>
            </a:r>
            <a:r>
              <a:rPr lang="es-MX"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2.5x)</a:t>
            </a:r>
          </a:p>
        </p:txBody>
      </p:sp>
      <p:sp>
        <p:nvSpPr>
          <p:cNvPr id="6" name="Abrir llave 5"/>
          <p:cNvSpPr/>
          <p:nvPr/>
        </p:nvSpPr>
        <p:spPr>
          <a:xfrm>
            <a:off x="1145511" y="2366595"/>
            <a:ext cx="115557" cy="517282"/>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7" name="Rectángulo 6"/>
          <p:cNvSpPr/>
          <p:nvPr/>
        </p:nvSpPr>
        <p:spPr>
          <a:xfrm>
            <a:off x="635505" y="2486736"/>
            <a:ext cx="567784" cy="276999"/>
          </a:xfrm>
          <a:prstGeom prst="rect">
            <a:avLst/>
          </a:prstGeom>
        </p:spPr>
        <p:txBody>
          <a:bodyPr wrap="none">
            <a:spAutoFit/>
          </a:bodyPr>
          <a:lstStyle/>
          <a:p>
            <a:r>
              <a:rPr lang="es-MX" sz="1200" dirty="0">
                <a:latin typeface="Arial" panose="020B0604020202020204" pitchFamily="34" charset="0"/>
                <a:ea typeface="Calibri" panose="020F0502020204030204" pitchFamily="34" charset="0"/>
                <a:cs typeface="Arial" panose="020B0604020202020204" pitchFamily="34" charset="0"/>
              </a:rPr>
              <a:t>100m</a:t>
            </a:r>
            <a:endParaRPr lang="es-MX" sz="1200" dirty="0">
              <a:latin typeface="Arial" panose="020B0604020202020204" pitchFamily="34" charset="0"/>
              <a:cs typeface="Arial" panose="020B0604020202020204" pitchFamily="34" charset="0"/>
            </a:endParaRPr>
          </a:p>
        </p:txBody>
      </p:sp>
      <p:sp>
        <p:nvSpPr>
          <p:cNvPr id="8" name="Abrir llave 7"/>
          <p:cNvSpPr/>
          <p:nvPr/>
        </p:nvSpPr>
        <p:spPr>
          <a:xfrm rot="5400000">
            <a:off x="1468997" y="1986491"/>
            <a:ext cx="131775" cy="547635"/>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9" name="Rectángulo 8"/>
          <p:cNvSpPr/>
          <p:nvPr/>
        </p:nvSpPr>
        <p:spPr>
          <a:xfrm>
            <a:off x="1235893" y="1948432"/>
            <a:ext cx="671979" cy="276999"/>
          </a:xfrm>
          <a:prstGeom prst="rect">
            <a:avLst/>
          </a:prstGeom>
        </p:spPr>
        <p:txBody>
          <a:bodyPr wrap="none">
            <a:spAutoFit/>
          </a:bodyPr>
          <a:lstStyle/>
          <a:p>
            <a:r>
              <a:rPr lang="es-MX" sz="1200" dirty="0" smtClean="0">
                <a:latin typeface="Arial" panose="020B0604020202020204" pitchFamily="34" charset="0"/>
                <a:ea typeface="Calibri" panose="020F0502020204030204" pitchFamily="34" charset="0"/>
                <a:cs typeface="Arial" panose="020B0604020202020204" pitchFamily="34" charset="0"/>
              </a:rPr>
              <a:t>2.5 Km</a:t>
            </a:r>
            <a:endParaRPr lang="es-MX" sz="1200" dirty="0">
              <a:latin typeface="Arial" panose="020B0604020202020204" pitchFamily="34" charset="0"/>
              <a:cs typeface="Arial" panose="020B0604020202020204" pitchFamily="34" charset="0"/>
            </a:endParaRPr>
          </a:p>
        </p:txBody>
      </p:sp>
      <p:sp>
        <p:nvSpPr>
          <p:cNvPr id="10" name="Abrir llave 9"/>
          <p:cNvSpPr/>
          <p:nvPr/>
        </p:nvSpPr>
        <p:spPr>
          <a:xfrm>
            <a:off x="1145511" y="4554860"/>
            <a:ext cx="115557" cy="517282"/>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1" name="Rectángulo 10"/>
          <p:cNvSpPr/>
          <p:nvPr/>
        </p:nvSpPr>
        <p:spPr>
          <a:xfrm>
            <a:off x="635505" y="4675001"/>
            <a:ext cx="671979" cy="276999"/>
          </a:xfrm>
          <a:prstGeom prst="rect">
            <a:avLst/>
          </a:prstGeom>
        </p:spPr>
        <p:txBody>
          <a:bodyPr wrap="none">
            <a:spAutoFit/>
          </a:bodyPr>
          <a:lstStyle/>
          <a:p>
            <a:r>
              <a:rPr lang="es-MX" sz="1200" dirty="0" smtClean="0">
                <a:latin typeface="Arial" panose="020B0604020202020204" pitchFamily="34" charset="0"/>
                <a:ea typeface="Calibri" panose="020F0502020204030204" pitchFamily="34" charset="0"/>
                <a:cs typeface="Arial" panose="020B0604020202020204" pitchFamily="34" charset="0"/>
              </a:rPr>
              <a:t>2.5 Km</a:t>
            </a:r>
            <a:endParaRPr lang="es-MX" sz="1200" dirty="0">
              <a:latin typeface="Arial" panose="020B0604020202020204" pitchFamily="34" charset="0"/>
              <a:cs typeface="Arial" panose="020B0604020202020204" pitchFamily="34" charset="0"/>
            </a:endParaRPr>
          </a:p>
        </p:txBody>
      </p:sp>
      <p:sp>
        <p:nvSpPr>
          <p:cNvPr id="12" name="Abrir llave 11"/>
          <p:cNvSpPr/>
          <p:nvPr/>
        </p:nvSpPr>
        <p:spPr>
          <a:xfrm rot="5400000">
            <a:off x="1468997" y="4174756"/>
            <a:ext cx="131775" cy="547635"/>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3" name="Rectángulo 12"/>
          <p:cNvSpPr/>
          <p:nvPr/>
        </p:nvSpPr>
        <p:spPr>
          <a:xfrm>
            <a:off x="1235893" y="4136697"/>
            <a:ext cx="671979" cy="276999"/>
          </a:xfrm>
          <a:prstGeom prst="rect">
            <a:avLst/>
          </a:prstGeom>
        </p:spPr>
        <p:txBody>
          <a:bodyPr wrap="none">
            <a:spAutoFit/>
          </a:bodyPr>
          <a:lstStyle/>
          <a:p>
            <a:r>
              <a:rPr lang="es-MX" sz="1200" dirty="0" smtClean="0">
                <a:latin typeface="Arial" panose="020B0604020202020204" pitchFamily="34" charset="0"/>
                <a:ea typeface="Calibri" panose="020F0502020204030204" pitchFamily="34" charset="0"/>
                <a:cs typeface="Arial" panose="020B0604020202020204" pitchFamily="34" charset="0"/>
              </a:rPr>
              <a:t>2.5 Km</a:t>
            </a:r>
            <a:endParaRPr lang="es-MX" sz="1200" dirty="0">
              <a:latin typeface="Arial" panose="020B0604020202020204" pitchFamily="34" charset="0"/>
              <a:cs typeface="Arial" panose="020B0604020202020204" pitchFamily="34" charset="0"/>
            </a:endParaRPr>
          </a:p>
        </p:txBody>
      </p:sp>
      <p:sp>
        <p:nvSpPr>
          <p:cNvPr id="2" name="CuadroTexto 1"/>
          <p:cNvSpPr txBox="1"/>
          <p:nvPr/>
        </p:nvSpPr>
        <p:spPr>
          <a:xfrm>
            <a:off x="-628650" y="2326196"/>
            <a:ext cx="1015021" cy="369332"/>
          </a:xfrm>
          <a:prstGeom prst="rect">
            <a:avLst/>
          </a:prstGeom>
          <a:noFill/>
        </p:spPr>
        <p:txBody>
          <a:bodyPr wrap="none" rtlCol="0">
            <a:spAutoFit/>
          </a:bodyPr>
          <a:lstStyle/>
          <a:p>
            <a:r>
              <a:rPr lang="es-MX" dirty="0" smtClean="0"/>
              <a:t>Grafica 1</a:t>
            </a:r>
            <a:endParaRPr lang="es-MX" dirty="0"/>
          </a:p>
        </p:txBody>
      </p:sp>
      <p:sp>
        <p:nvSpPr>
          <p:cNvPr id="14" name="CuadroTexto 13"/>
          <p:cNvSpPr txBox="1"/>
          <p:nvPr/>
        </p:nvSpPr>
        <p:spPr>
          <a:xfrm>
            <a:off x="-628651" y="4675001"/>
            <a:ext cx="1015021" cy="369332"/>
          </a:xfrm>
          <a:prstGeom prst="rect">
            <a:avLst/>
          </a:prstGeom>
          <a:noFill/>
        </p:spPr>
        <p:txBody>
          <a:bodyPr wrap="none" rtlCol="0">
            <a:spAutoFit/>
          </a:bodyPr>
          <a:lstStyle/>
          <a:p>
            <a:r>
              <a:rPr lang="es-MX" dirty="0" smtClean="0"/>
              <a:t>Grafica 2</a:t>
            </a:r>
            <a:endParaRPr lang="es-MX" dirty="0"/>
          </a:p>
        </p:txBody>
      </p:sp>
    </p:spTree>
    <p:extLst>
      <p:ext uri="{BB962C8B-B14F-4D97-AF65-F5344CB8AC3E}">
        <p14:creationId xmlns:p14="http://schemas.microsoft.com/office/powerpoint/2010/main" val="509704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25779" y="507136"/>
            <a:ext cx="5770518" cy="729430"/>
          </a:xfrm>
          <a:prstGeom prst="rect">
            <a:avLst/>
          </a:prstGeom>
        </p:spPr>
        <p:txBody>
          <a:bodyPr wrap="square">
            <a:spAutoFit/>
          </a:bodyPr>
          <a:lstStyle/>
          <a:p>
            <a:pPr>
              <a:lnSpc>
                <a:spcPct val="115000"/>
              </a:lnSpc>
              <a:spcAft>
                <a:spcPts val="1000"/>
              </a:spcAft>
            </a:pPr>
            <a:r>
              <a:rPr lang="es-MX" sz="1200" dirty="0">
                <a:latin typeface="Times New Roman" panose="02020603050405020304" pitchFamily="18" charset="0"/>
                <a:ea typeface="Calibri" panose="020F0502020204030204" pitchFamily="34" charset="0"/>
                <a:cs typeface="Times New Roman" panose="02020603050405020304" pitchFamily="18" charset="0"/>
              </a:rPr>
              <a:t>d) Trace el mismo perfil conservando la misma escala horizontal pero con una escala vertical en la que cada cuadro (de 1 cm) equivalga a 2,500m. ¿Cuál es la escala vertical del segundo perfil y cuál es su valor de exageración vertical?</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525779" y="1684474"/>
            <a:ext cx="5770518" cy="517065"/>
          </a:xfrm>
          <a:prstGeom prst="rect">
            <a:avLst/>
          </a:prstGeom>
        </p:spPr>
        <p:txBody>
          <a:bodyPr wrap="square">
            <a:spAutoFit/>
          </a:bodyPr>
          <a:lstStyle/>
          <a:p>
            <a:pPr>
              <a:lnSpc>
                <a:spcPct val="115000"/>
              </a:lnSpc>
              <a:spcAft>
                <a:spcPts val="1000"/>
              </a:spcAft>
            </a:pPr>
            <a:r>
              <a:rPr lang="es-MX" sz="1200" dirty="0">
                <a:latin typeface="Times New Roman" panose="02020603050405020304" pitchFamily="18" charset="0"/>
                <a:ea typeface="Calibri" panose="020F0502020204030204" pitchFamily="34" charset="0"/>
                <a:cs typeface="Times New Roman" panose="02020603050405020304" pitchFamily="18" charset="0"/>
              </a:rPr>
              <a:t>3) La siguiente figura muestra el trazo de un </a:t>
            </a:r>
            <a:r>
              <a:rPr lang="es-MX" sz="1200" dirty="0" err="1">
                <a:latin typeface="Times New Roman" panose="02020603050405020304" pitchFamily="18" charset="0"/>
                <a:ea typeface="Calibri" panose="020F0502020204030204" pitchFamily="34" charset="0"/>
                <a:cs typeface="Times New Roman" panose="02020603050405020304" pitchFamily="18" charset="0"/>
              </a:rPr>
              <a:t>ecograma</a:t>
            </a:r>
            <a:r>
              <a:rPr lang="es-MX" sz="1200" dirty="0">
                <a:latin typeface="Times New Roman" panose="02020603050405020304" pitchFamily="18" charset="0"/>
                <a:ea typeface="Calibri" panose="020F0502020204030204" pitchFamily="34" charset="0"/>
                <a:cs typeface="Times New Roman" panose="02020603050405020304" pitchFamily="18" charset="0"/>
              </a:rPr>
              <a:t> del </a:t>
            </a:r>
            <a:r>
              <a:rPr lang="es-MX" sz="1200" dirty="0" err="1">
                <a:latin typeface="Times New Roman" panose="02020603050405020304" pitchFamily="18" charset="0"/>
                <a:ea typeface="Calibri" panose="020F0502020204030204" pitchFamily="34" charset="0"/>
                <a:cs typeface="Times New Roman" panose="02020603050405020304" pitchFamily="18" charset="0"/>
              </a:rPr>
              <a:t>Cañon</a:t>
            </a:r>
            <a:r>
              <a:rPr lang="es-MX" sz="1200" dirty="0">
                <a:latin typeface="Times New Roman" panose="02020603050405020304" pitchFamily="18" charset="0"/>
                <a:ea typeface="Calibri" panose="020F0502020204030204" pitchFamily="34" charset="0"/>
                <a:cs typeface="Times New Roman" panose="02020603050405020304" pitchFamily="18" charset="0"/>
              </a:rPr>
              <a:t> Submarino de Redondo, frente a Redondo Beach California. Analice el </a:t>
            </a:r>
            <a:r>
              <a:rPr lang="es-MX" sz="1200" dirty="0" err="1">
                <a:latin typeface="Times New Roman" panose="02020603050405020304" pitchFamily="18" charset="0"/>
                <a:ea typeface="Calibri" panose="020F0502020204030204" pitchFamily="34" charset="0"/>
                <a:cs typeface="Times New Roman" panose="02020603050405020304" pitchFamily="18" charset="0"/>
              </a:rPr>
              <a:t>ecograma</a:t>
            </a:r>
            <a:r>
              <a:rPr lang="es-MX" sz="1200" dirty="0">
                <a:latin typeface="Times New Roman" panose="02020603050405020304" pitchFamily="18" charset="0"/>
                <a:ea typeface="Calibri" panose="020F0502020204030204" pitchFamily="34" charset="0"/>
                <a:cs typeface="Times New Roman" panose="02020603050405020304" pitchFamily="18" charset="0"/>
              </a:rPr>
              <a:t> y responda:</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ángulo 5"/>
              <p:cNvSpPr/>
              <p:nvPr/>
            </p:nvSpPr>
            <p:spPr>
              <a:xfrm>
                <a:off x="525779" y="2201539"/>
                <a:ext cx="5770518" cy="4877425"/>
              </a:xfrm>
              <a:prstGeom prst="rect">
                <a:avLst/>
              </a:prstGeom>
            </p:spPr>
            <p:txBody>
              <a:bodyPr wrap="square">
                <a:spAutoFit/>
              </a:bodyPr>
              <a:lstStyle/>
              <a:p>
                <a:pPr marL="457200">
                  <a:lnSpc>
                    <a:spcPct val="115000"/>
                  </a:lnSpc>
                  <a:spcAft>
                    <a:spcPts val="0"/>
                  </a:spcAft>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lphaLcParenR"/>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¿Cuál es la profundidad del Cañón</a:t>
                </a:r>
                <a:r>
                  <a:rPr lang="es-MX" sz="1200" dirty="0" smtClean="0">
                    <a:effectLst/>
                    <a:latin typeface="Times New Roman" panose="02020603050405020304" pitchFamily="18" charset="0"/>
                    <a:ea typeface="Calibri" panose="020F0502020204030204" pitchFamily="34" charset="0"/>
                    <a:cs typeface="Times New Roman" panose="02020603050405020304" pitchFamily="18" charset="0"/>
                  </a:rPr>
                  <a:t>? (ver la escala de la derecha que esta en brazas y hasta donde llega el </a:t>
                </a:r>
                <a:r>
                  <a:rPr lang="es-MX" sz="1200" dirty="0" err="1" smtClean="0">
                    <a:effectLst/>
                    <a:latin typeface="Times New Roman" panose="02020603050405020304" pitchFamily="18" charset="0"/>
                    <a:ea typeface="Calibri" panose="020F0502020204030204" pitchFamily="34" charset="0"/>
                    <a:cs typeface="Times New Roman" panose="02020603050405020304" pitchFamily="18" charset="0"/>
                  </a:rPr>
                  <a:t>cañon</a:t>
                </a:r>
                <a:r>
                  <a:rPr lang="es-MX" sz="1200" dirty="0" smtClean="0">
                    <a:effectLst/>
                    <a:latin typeface="Times New Roman" panose="02020603050405020304" pitchFamily="18" charset="0"/>
                    <a:ea typeface="Calibri" panose="020F0502020204030204" pitchFamily="34" charset="0"/>
                    <a:cs typeface="Times New Roman" panose="02020603050405020304" pitchFamily="18" charset="0"/>
                  </a:rPr>
                  <a:t> entre 120 y 130)</a:t>
                </a:r>
              </a:p>
              <a:p>
                <a:pPr marL="342900" lvl="0" indent="-342900">
                  <a:lnSpc>
                    <a:spcPct val="115000"/>
                  </a:lnSpc>
                  <a:spcAft>
                    <a:spcPts val="0"/>
                  </a:spcAft>
                  <a:buFont typeface="+mj-lt"/>
                  <a:buAutoNum type="alphaLcParenR"/>
                </a:pPr>
                <a:endParaRPr lang="es-MX"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lphaLcParenR"/>
                </a:pP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lphaLcParenR"/>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¿Cuál es la anchura del Cañón entre las notaciones de 1200 y 1209 </a:t>
                </a:r>
                <a:r>
                  <a:rPr lang="es-MX" sz="1200" dirty="0" err="1">
                    <a:effectLst/>
                    <a:latin typeface="Times New Roman" panose="02020603050405020304" pitchFamily="18" charset="0"/>
                    <a:ea typeface="Calibri" panose="020F0502020204030204" pitchFamily="34" charset="0"/>
                    <a:cs typeface="Times New Roman" panose="02020603050405020304" pitchFamily="18" charset="0"/>
                  </a:rPr>
                  <a:t>hrs</a:t>
                </a:r>
                <a:r>
                  <a:rPr lang="es-MX" sz="12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15000"/>
                  </a:lnSpc>
                  <a:spcAft>
                    <a:spcPts val="0"/>
                  </a:spcAft>
                  <a:buFont typeface="+mj-lt"/>
                  <a:buAutoNum type="alphaLcParenR"/>
                </a:pPr>
                <a:endParaRPr lang="es-MX"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lphaLcParenR"/>
                </a:pP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lphaLcParenR"/>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Calcule las escalas vertical y horizontal del </a:t>
                </a:r>
                <a:r>
                  <a:rPr lang="es-MX" sz="1200" dirty="0" err="1">
                    <a:effectLst/>
                    <a:latin typeface="Times New Roman" panose="02020603050405020304" pitchFamily="18" charset="0"/>
                    <a:ea typeface="Calibri" panose="020F0502020204030204" pitchFamily="34" charset="0"/>
                    <a:cs typeface="Times New Roman" panose="02020603050405020304" pitchFamily="18" charset="0"/>
                  </a:rPr>
                  <a:t>ecograma</a:t>
                </a: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 y el valor de la exageración vertical</a:t>
                </a:r>
                <a:r>
                  <a:rPr lang="es-MX" sz="12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15000"/>
                  </a:lnSpc>
                  <a:spcAft>
                    <a:spcPts val="0"/>
                  </a:spcAft>
                  <a:buFont typeface="+mj-lt"/>
                  <a:buAutoNum type="alphaLcParenR"/>
                </a:pPr>
                <a:endParaRPr lang="es-MX"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lphaLcParenR"/>
                </a:pP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lphaLcParenR"/>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La profundidad (z) es igual a la velocidad del sonido en el agua de mar (1,507 m/s), multiplicada por el tiempo de viaje (T) del pulso sonoro hasta el fondo y de regreso dividido entre dos. Usando la ecuación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14:m>
                  <m:oMathPara xmlns:m="http://schemas.openxmlformats.org/officeDocument/2006/math">
                    <m:oMathParaPr>
                      <m:jc m:val="centerGroup"/>
                    </m:oMathParaPr>
                    <m:oMath xmlns:m="http://schemas.openxmlformats.org/officeDocument/2006/math">
                      <m:r>
                        <m:rPr>
                          <m:sty m:val="p"/>
                        </m:rPr>
                        <a:rPr lang="es-MX" sz="1200">
                          <a:effectLst/>
                          <a:latin typeface="Cambria Math" panose="02040503050406030204" pitchFamily="18" charset="0"/>
                          <a:ea typeface="Calibri" panose="020F0502020204030204" pitchFamily="34" charset="0"/>
                          <a:cs typeface="Times New Roman" panose="02020603050405020304" pitchFamily="18" charset="0"/>
                        </a:rPr>
                        <m:t>z</m:t>
                      </m:r>
                      <m:r>
                        <a:rPr lang="es-MX" sz="1200" i="1">
                          <a:effectLst/>
                          <a:latin typeface="Cambria Math" panose="02040503050406030204" pitchFamily="18" charset="0"/>
                          <a:ea typeface="Calibri" panose="020F0502020204030204" pitchFamily="34" charset="0"/>
                          <a:cs typeface="Times New Roman" panose="02020603050405020304" pitchFamily="18" charset="0"/>
                        </a:rPr>
                        <m:t>=</m:t>
                      </m:r>
                      <m:r>
                        <a:rPr lang="es-MX" sz="1200" i="1">
                          <a:effectLst/>
                          <a:latin typeface="Cambria Math" panose="02040503050406030204" pitchFamily="18" charset="0"/>
                          <a:ea typeface="Calibri" panose="020F0502020204030204" pitchFamily="34" charset="0"/>
                          <a:cs typeface="Times New Roman" panose="02020603050405020304" pitchFamily="18" charset="0"/>
                        </a:rPr>
                        <m:t>𝑉</m:t>
                      </m:r>
                      <m:r>
                        <a:rPr lang="es-MX" sz="12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s-MX"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MX" sz="1200" i="1">
                              <a:effectLst/>
                              <a:latin typeface="Cambria Math" panose="02040503050406030204" pitchFamily="18" charset="0"/>
                              <a:ea typeface="Calibri" panose="020F0502020204030204" pitchFamily="34" charset="0"/>
                              <a:cs typeface="Times New Roman" panose="02020603050405020304" pitchFamily="18" charset="0"/>
                            </a:rPr>
                            <m:t>𝑇</m:t>
                          </m:r>
                        </m:num>
                        <m:den>
                          <m:r>
                            <a:rPr lang="es-MX" sz="1200" i="1">
                              <a:effectLst/>
                              <a:latin typeface="Cambria Math" panose="02040503050406030204" pitchFamily="18" charset="0"/>
                              <a:ea typeface="Calibri" panose="020F0502020204030204" pitchFamily="34" charset="0"/>
                              <a:cs typeface="Times New Roman" panose="02020603050405020304" pitchFamily="18" charset="0"/>
                            </a:rPr>
                            <m:t>2</m:t>
                          </m:r>
                        </m:den>
                      </m:f>
                    </m:oMath>
                  </m:oMathPara>
                </a14:m>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s-MX" sz="1200" dirty="0">
                    <a:effectLst/>
                    <a:latin typeface="Times New Roman" panose="02020603050405020304" pitchFamily="18" charset="0"/>
                    <a:ea typeface="Times New Roman" panose="02020603050405020304" pitchFamily="18" charset="0"/>
                    <a:cs typeface="Times New Roman" panose="02020603050405020304" pitchFamily="18" charset="0"/>
                  </a:rPr>
                  <a:t>calcule el tiempo de viaje de ida y vuelta de un pulso sonoro emitido desde el barco hasta el fondo del cañón</a:t>
                </a:r>
                <a:r>
                  <a:rPr lang="es-MX"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p>
              <a:p>
                <a:pPr marL="457200">
                  <a:lnSpc>
                    <a:spcPct val="115000"/>
                  </a:lnSpc>
                  <a:spcAft>
                    <a:spcPts val="0"/>
                  </a:spcAft>
                </a:pP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15000"/>
                  </a:lnSpc>
                  <a:spcAft>
                    <a:spcPts val="0"/>
                  </a:spcAft>
                </a:pP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marL="342000" indent="-342000">
                  <a:lnSpc>
                    <a:spcPct val="115000"/>
                  </a:lnSpc>
                </a:pPr>
                <a:r>
                  <a:rPr lang="es-MX" sz="1200" dirty="0" smtClean="0">
                    <a:effectLst/>
                    <a:latin typeface="Times New Roman" panose="02020603050405020304" pitchFamily="18" charset="0"/>
                    <a:ea typeface="Calibri" panose="020F0502020204030204" pitchFamily="34" charset="0"/>
                    <a:cs typeface="Times New Roman" panose="02020603050405020304" pitchFamily="18" charset="0"/>
                  </a:rPr>
                  <a:t>e)     </a:t>
                </a:r>
                <a:r>
                  <a:rPr lang="es-MX" sz="1200" dirty="0" smtClean="0">
                    <a:latin typeface="Times New Roman" panose="02020603050405020304" pitchFamily="18" charset="0"/>
                    <a:ea typeface="Calibri" panose="020F0502020204030204" pitchFamily="34" charset="0"/>
                    <a:cs typeface="Times New Roman" panose="02020603050405020304" pitchFamily="18" charset="0"/>
                  </a:rPr>
                  <a:t>¿</a:t>
                </a:r>
                <a:r>
                  <a:rPr lang="es-MX" sz="1200" dirty="0">
                    <a:latin typeface="Times New Roman" panose="02020603050405020304" pitchFamily="18" charset="0"/>
                    <a:ea typeface="Calibri" panose="020F0502020204030204" pitchFamily="34" charset="0"/>
                    <a:cs typeface="Times New Roman" panose="02020603050405020304" pitchFamily="18" charset="0"/>
                  </a:rPr>
                  <a:t>Cuál supone usted sea el origen de los débiles trazos que se aprecian ente las 90 y 100 brazas en el lado sur del cañón?</a:t>
                </a:r>
              </a:p>
            </p:txBody>
          </p:sp>
        </mc:Choice>
        <mc:Fallback xmlns="">
          <p:sp>
            <p:nvSpPr>
              <p:cNvPr id="6" name="Rectángulo 5"/>
              <p:cNvSpPr>
                <a:spLocks noRot="1" noChangeAspect="1" noMove="1" noResize="1" noEditPoints="1" noAdjustHandles="1" noChangeArrowheads="1" noChangeShapeType="1" noTextEdit="1"/>
              </p:cNvSpPr>
              <p:nvPr/>
            </p:nvSpPr>
            <p:spPr>
              <a:xfrm>
                <a:off x="525779" y="2201539"/>
                <a:ext cx="5770518" cy="4877425"/>
              </a:xfrm>
              <a:prstGeom prst="rect">
                <a:avLst/>
              </a:prstGeom>
              <a:blipFill rotWithShape="0">
                <a:blip r:embed="rId3"/>
                <a:stretch>
                  <a:fillRect r="-422"/>
                </a:stretch>
              </a:blipFill>
            </p:spPr>
            <p:txBody>
              <a:bodyPr/>
              <a:lstStyle/>
              <a:p>
                <a:r>
                  <a:rPr lang="es-MX">
                    <a:noFill/>
                  </a:rPr>
                  <a:t> </a:t>
                </a:r>
              </a:p>
            </p:txBody>
          </p:sp>
        </mc:Fallback>
      </mc:AlternateContent>
      <p:sp>
        <p:nvSpPr>
          <p:cNvPr id="2" name="CuadroTexto 1"/>
          <p:cNvSpPr txBox="1"/>
          <p:nvPr/>
        </p:nvSpPr>
        <p:spPr>
          <a:xfrm>
            <a:off x="-2162175" y="3993920"/>
            <a:ext cx="2943225" cy="1754326"/>
          </a:xfrm>
          <a:prstGeom prst="rect">
            <a:avLst/>
          </a:prstGeom>
          <a:noFill/>
        </p:spPr>
        <p:txBody>
          <a:bodyPr wrap="square" rtlCol="0">
            <a:spAutoFit/>
          </a:bodyPr>
          <a:lstStyle/>
          <a:p>
            <a:r>
              <a:rPr lang="es-MX" dirty="0" smtClean="0"/>
              <a:t>d)</a:t>
            </a:r>
          </a:p>
          <a:p>
            <a:r>
              <a:rPr lang="es-MX" dirty="0" smtClean="0"/>
              <a:t>125 brazas = 1507m/s * (T?/2)</a:t>
            </a:r>
          </a:p>
          <a:p>
            <a:endParaRPr lang="es-MX" dirty="0"/>
          </a:p>
          <a:p>
            <a:r>
              <a:rPr lang="es-MX" dirty="0" smtClean="0"/>
              <a:t>Despejar el tiempo, cuidado con las unidades</a:t>
            </a:r>
            <a:endParaRPr lang="es-MX" dirty="0"/>
          </a:p>
        </p:txBody>
      </p:sp>
      <p:sp>
        <p:nvSpPr>
          <p:cNvPr id="7" name="CuadroTexto 6"/>
          <p:cNvSpPr txBox="1"/>
          <p:nvPr/>
        </p:nvSpPr>
        <p:spPr>
          <a:xfrm>
            <a:off x="-2289810" y="5748246"/>
            <a:ext cx="2943225" cy="1477328"/>
          </a:xfrm>
          <a:prstGeom prst="rect">
            <a:avLst/>
          </a:prstGeom>
          <a:noFill/>
        </p:spPr>
        <p:txBody>
          <a:bodyPr wrap="square" rtlCol="0">
            <a:spAutoFit/>
          </a:bodyPr>
          <a:lstStyle/>
          <a:p>
            <a:r>
              <a:rPr lang="es-MX" dirty="0" smtClean="0"/>
              <a:t>e)</a:t>
            </a:r>
          </a:p>
          <a:p>
            <a:r>
              <a:rPr lang="es-MX" dirty="0" smtClean="0"/>
              <a:t>Recordar que  los cambios en las tonalidades de un </a:t>
            </a:r>
            <a:r>
              <a:rPr lang="es-MX" dirty="0" err="1" smtClean="0"/>
              <a:t>ecograma</a:t>
            </a:r>
            <a:r>
              <a:rPr lang="es-MX" dirty="0" smtClean="0"/>
              <a:t> se deben a cambios en densidad</a:t>
            </a:r>
            <a:endParaRPr lang="es-MX" dirty="0"/>
          </a:p>
        </p:txBody>
      </p:sp>
    </p:spTree>
    <p:extLst>
      <p:ext uri="{BB962C8B-B14F-4D97-AF65-F5344CB8AC3E}">
        <p14:creationId xmlns:p14="http://schemas.microsoft.com/office/powerpoint/2010/main" val="3589366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409750" y="290354"/>
            <a:ext cx="6203525" cy="6681946"/>
          </a:xfrm>
          <a:prstGeom prst="rect">
            <a:avLst/>
          </a:prstGeom>
        </p:spPr>
      </p:pic>
      <p:sp>
        <p:nvSpPr>
          <p:cNvPr id="6" name="Rectángulo 5"/>
          <p:cNvSpPr/>
          <p:nvPr/>
        </p:nvSpPr>
        <p:spPr>
          <a:xfrm>
            <a:off x="279400" y="7166953"/>
            <a:ext cx="5803900" cy="941796"/>
          </a:xfrm>
          <a:prstGeom prst="rect">
            <a:avLst/>
          </a:prstGeom>
        </p:spPr>
        <p:txBody>
          <a:bodyPr wrap="square">
            <a:spAutoFit/>
          </a:bodyPr>
          <a:lstStyle/>
          <a:p>
            <a:pPr marL="457200">
              <a:lnSpc>
                <a:spcPct val="115000"/>
              </a:lnSpc>
            </a:pPr>
            <a:r>
              <a:rPr lang="es-MX" sz="1200" dirty="0" err="1">
                <a:latin typeface="Times New Roman" panose="02020603050405020304" pitchFamily="18" charset="0"/>
                <a:ea typeface="Calibri" panose="020F0502020204030204" pitchFamily="34" charset="0"/>
                <a:cs typeface="Times New Roman" panose="02020603050405020304" pitchFamily="18" charset="0"/>
              </a:rPr>
              <a:t>Ecograma</a:t>
            </a:r>
            <a:r>
              <a:rPr lang="es-MX" sz="1200" dirty="0">
                <a:latin typeface="Times New Roman" panose="02020603050405020304" pitchFamily="18" charset="0"/>
                <a:ea typeface="Calibri" panose="020F0502020204030204" pitchFamily="34" charset="0"/>
                <a:cs typeface="Times New Roman" panose="02020603050405020304" pitchFamily="18" charset="0"/>
              </a:rPr>
              <a:t> del Cañón Submarino de Redondo, frente a Redondo Beach, california. Las líneas horizontales corresponden a intervalos de profundidad de 10 brazas </a:t>
            </a:r>
            <a:r>
              <a:rPr lang="es-MX" sz="1200" dirty="0" smtClean="0">
                <a:latin typeface="Times New Roman" panose="02020603050405020304" pitchFamily="18" charset="0"/>
                <a:ea typeface="Calibri" panose="020F0502020204030204" pitchFamily="34" charset="0"/>
                <a:cs typeface="Times New Roman" panose="02020603050405020304" pitchFamily="18" charset="0"/>
              </a:rPr>
              <a:t>(10 brazas = 60ft</a:t>
            </a:r>
            <a:r>
              <a:rPr lang="es-MX" sz="1200" dirty="0">
                <a:latin typeface="Times New Roman" panose="02020603050405020304" pitchFamily="18" charset="0"/>
                <a:ea typeface="Calibri" panose="020F0502020204030204" pitchFamily="34" charset="0"/>
                <a:cs typeface="Times New Roman" panose="02020603050405020304" pitchFamily="18" charset="0"/>
              </a:rPr>
              <a:t>, 1ft = 0.3048 m). C = Rumbo en grados, S = velocidad en nudos </a:t>
            </a:r>
            <a:r>
              <a:rPr lang="es-MX" sz="1200" dirty="0" smtClean="0">
                <a:latin typeface="Times New Roman" panose="02020603050405020304" pitchFamily="18" charset="0"/>
                <a:ea typeface="Calibri" panose="020F0502020204030204" pitchFamily="34" charset="0"/>
                <a:cs typeface="Times New Roman" panose="02020603050405020304" pitchFamily="18" charset="0"/>
              </a:rPr>
              <a:t>(K= nudos). </a:t>
            </a:r>
            <a:r>
              <a:rPr lang="es-MX" sz="1200" dirty="0">
                <a:latin typeface="Times New Roman" panose="02020603050405020304" pitchFamily="18" charset="0"/>
                <a:ea typeface="Calibri" panose="020F0502020204030204" pitchFamily="34" charset="0"/>
                <a:cs typeface="Times New Roman" panose="02020603050405020304" pitchFamily="18" charset="0"/>
              </a:rPr>
              <a:t>Las líneas </a:t>
            </a:r>
            <a:r>
              <a:rPr lang="es-MX" sz="1200" dirty="0" err="1">
                <a:latin typeface="Times New Roman" panose="02020603050405020304" pitchFamily="18" charset="0"/>
                <a:ea typeface="Calibri" panose="020F0502020204030204" pitchFamily="34" charset="0"/>
                <a:cs typeface="Times New Roman" panose="02020603050405020304" pitchFamily="18" charset="0"/>
              </a:rPr>
              <a:t>Fix</a:t>
            </a:r>
            <a:r>
              <a:rPr lang="es-MX" sz="1200" dirty="0">
                <a:latin typeface="Times New Roman" panose="02020603050405020304" pitchFamily="18" charset="0"/>
                <a:ea typeface="Calibri" panose="020F0502020204030204" pitchFamily="34" charset="0"/>
                <a:cs typeface="Times New Roman" panose="02020603050405020304" pitchFamily="18" charset="0"/>
              </a:rPr>
              <a:t> marcan la </a:t>
            </a:r>
            <a:r>
              <a:rPr lang="es-MX" sz="1200" dirty="0" smtClean="0">
                <a:latin typeface="Times New Roman" panose="02020603050405020304" pitchFamily="18" charset="0"/>
                <a:ea typeface="Calibri" panose="020F0502020204030204" pitchFamily="34" charset="0"/>
                <a:cs typeface="Times New Roman" panose="02020603050405020304" pitchFamily="18" charset="0"/>
              </a:rPr>
              <a:t>hora (12:00 a 12:09) de derecha a izquierda.</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ángulo 1"/>
          <p:cNvSpPr/>
          <p:nvPr/>
        </p:nvSpPr>
        <p:spPr>
          <a:xfrm>
            <a:off x="1150536" y="3200400"/>
            <a:ext cx="306475" cy="8591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p:cNvSpPr/>
          <p:nvPr/>
        </p:nvSpPr>
        <p:spPr>
          <a:xfrm>
            <a:off x="5503147" y="3200400"/>
            <a:ext cx="306475" cy="8591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p:cNvPicPr>
            <a:picLocks noChangeAspect="1"/>
          </p:cNvPicPr>
          <p:nvPr/>
        </p:nvPicPr>
        <p:blipFill rotWithShape="1">
          <a:blip r:embed="rId4"/>
          <a:srcRect l="1" t="32977" r="96" b="34171"/>
          <a:stretch/>
        </p:blipFill>
        <p:spPr>
          <a:xfrm>
            <a:off x="1100140" y="6812914"/>
            <a:ext cx="5883496" cy="967369"/>
          </a:xfrm>
          <a:prstGeom prst="rect">
            <a:avLst/>
          </a:prstGeom>
        </p:spPr>
      </p:pic>
      <p:sp>
        <p:nvSpPr>
          <p:cNvPr id="3" name="CuadroTexto 2"/>
          <p:cNvSpPr txBox="1"/>
          <p:nvPr/>
        </p:nvSpPr>
        <p:spPr>
          <a:xfrm>
            <a:off x="-2439530" y="1727308"/>
            <a:ext cx="3568669" cy="3416320"/>
          </a:xfrm>
          <a:prstGeom prst="rect">
            <a:avLst/>
          </a:prstGeom>
          <a:noFill/>
        </p:spPr>
        <p:txBody>
          <a:bodyPr wrap="none" rtlCol="0">
            <a:spAutoFit/>
          </a:bodyPr>
          <a:lstStyle/>
          <a:p>
            <a:r>
              <a:rPr lang="es-MX" dirty="0" smtClean="0"/>
              <a:t>b) Si el barco navega a S= 7K</a:t>
            </a:r>
          </a:p>
          <a:p>
            <a:r>
              <a:rPr lang="es-MX" dirty="0" smtClean="0"/>
              <a:t>7mn/h = 7mn/60min</a:t>
            </a:r>
          </a:p>
          <a:p>
            <a:r>
              <a:rPr lang="es-MX" dirty="0" smtClean="0"/>
              <a:t>Entre las notaciones de 1200 a 1209</a:t>
            </a:r>
          </a:p>
          <a:p>
            <a:r>
              <a:rPr lang="es-MX" dirty="0" smtClean="0"/>
              <a:t>Pasaron 9 min</a:t>
            </a:r>
          </a:p>
          <a:p>
            <a:r>
              <a:rPr lang="es-MX" dirty="0" smtClean="0"/>
              <a:t>60 min – 7 </a:t>
            </a:r>
            <a:r>
              <a:rPr lang="es-MX" dirty="0" err="1" smtClean="0"/>
              <a:t>mn</a:t>
            </a:r>
            <a:endParaRPr lang="es-MX" dirty="0" smtClean="0"/>
          </a:p>
          <a:p>
            <a:r>
              <a:rPr lang="es-MX" dirty="0" smtClean="0"/>
              <a:t>9min – {?} </a:t>
            </a:r>
            <a:r>
              <a:rPr lang="es-MX" dirty="0" err="1" smtClean="0"/>
              <a:t>mn</a:t>
            </a:r>
            <a:r>
              <a:rPr lang="es-MX" dirty="0" smtClean="0"/>
              <a:t> </a:t>
            </a:r>
          </a:p>
          <a:p>
            <a:r>
              <a:rPr lang="es-MX" dirty="0" smtClean="0"/>
              <a:t>Es lo que mide el ancho del gráfico</a:t>
            </a:r>
          </a:p>
          <a:p>
            <a:endParaRPr lang="es-MX" dirty="0"/>
          </a:p>
          <a:p>
            <a:r>
              <a:rPr lang="es-MX" dirty="0" smtClean="0"/>
              <a:t>Luego</a:t>
            </a:r>
          </a:p>
          <a:p>
            <a:r>
              <a:rPr lang="es-MX" dirty="0" smtClean="0"/>
              <a:t>12.6 cm (ancho del gráfico) - </a:t>
            </a:r>
            <a:r>
              <a:rPr lang="es-MX" dirty="0"/>
              <a:t>{?} </a:t>
            </a:r>
            <a:r>
              <a:rPr lang="es-MX" dirty="0" err="1" smtClean="0"/>
              <a:t>mn</a:t>
            </a:r>
            <a:endParaRPr lang="es-MX" dirty="0" smtClean="0"/>
          </a:p>
          <a:p>
            <a:r>
              <a:rPr lang="es-MX" dirty="0" smtClean="0"/>
              <a:t>7.5 cm (ancho del </a:t>
            </a:r>
            <a:r>
              <a:rPr lang="es-MX" dirty="0" err="1" smtClean="0"/>
              <a:t>cañon</a:t>
            </a:r>
            <a:r>
              <a:rPr lang="es-MX" dirty="0" smtClean="0"/>
              <a:t>) - ? </a:t>
            </a:r>
            <a:r>
              <a:rPr lang="es-MX" dirty="0" err="1" smtClean="0"/>
              <a:t>mn</a:t>
            </a:r>
            <a:endParaRPr lang="es-MX" dirty="0"/>
          </a:p>
          <a:p>
            <a:endParaRPr lang="es-MX" dirty="0"/>
          </a:p>
        </p:txBody>
      </p:sp>
      <p:sp>
        <p:nvSpPr>
          <p:cNvPr id="4" name="Elipse 3"/>
          <p:cNvSpPr/>
          <p:nvPr/>
        </p:nvSpPr>
        <p:spPr>
          <a:xfrm>
            <a:off x="952499" y="6004931"/>
            <a:ext cx="714375" cy="6826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rotWithShape="1">
          <a:blip r:embed="rId4"/>
          <a:srcRect l="1213" t="34200" r="49889" b="34171"/>
          <a:stretch/>
        </p:blipFill>
        <p:spPr>
          <a:xfrm rot="737590">
            <a:off x="2394816" y="2154595"/>
            <a:ext cx="2879667" cy="931359"/>
          </a:xfrm>
          <a:prstGeom prst="rect">
            <a:avLst/>
          </a:prstGeom>
        </p:spPr>
      </p:pic>
      <p:sp>
        <p:nvSpPr>
          <p:cNvPr id="10" name="CuadroTexto 9"/>
          <p:cNvSpPr txBox="1"/>
          <p:nvPr/>
        </p:nvSpPr>
        <p:spPr>
          <a:xfrm>
            <a:off x="-2526520" y="5394893"/>
            <a:ext cx="3561615" cy="2585323"/>
          </a:xfrm>
          <a:prstGeom prst="rect">
            <a:avLst/>
          </a:prstGeom>
          <a:noFill/>
        </p:spPr>
        <p:txBody>
          <a:bodyPr wrap="square" rtlCol="0">
            <a:spAutoFit/>
          </a:bodyPr>
          <a:lstStyle/>
          <a:p>
            <a:r>
              <a:rPr lang="es-MX" dirty="0" smtClean="0"/>
              <a:t>c) Escala vertical</a:t>
            </a:r>
          </a:p>
          <a:p>
            <a:r>
              <a:rPr lang="es-MX" dirty="0" smtClean="0"/>
              <a:t>1.7 cm = 10 brazas</a:t>
            </a:r>
          </a:p>
          <a:p>
            <a:r>
              <a:rPr lang="es-MX" dirty="0" smtClean="0"/>
              <a:t>Escala horizontal</a:t>
            </a:r>
          </a:p>
          <a:p>
            <a:r>
              <a:rPr lang="es-MX" dirty="0" smtClean="0"/>
              <a:t>12.2 </a:t>
            </a:r>
            <a:r>
              <a:rPr lang="es-MX" dirty="0"/>
              <a:t>cm (ancho del gráfico) - {?} </a:t>
            </a:r>
            <a:r>
              <a:rPr lang="es-MX" dirty="0" err="1"/>
              <a:t>mn</a:t>
            </a:r>
            <a:endParaRPr lang="es-MX" dirty="0"/>
          </a:p>
          <a:p>
            <a:r>
              <a:rPr lang="es-MX" dirty="0" smtClean="0"/>
              <a:t>1.7 cm = </a:t>
            </a:r>
            <a:r>
              <a:rPr lang="es-MX" dirty="0"/>
              <a:t>{?} </a:t>
            </a:r>
            <a:r>
              <a:rPr lang="es-MX" dirty="0" err="1" smtClean="0"/>
              <a:t>mn</a:t>
            </a:r>
            <a:endParaRPr lang="es-MX" dirty="0" smtClean="0"/>
          </a:p>
          <a:p>
            <a:endParaRPr lang="es-MX" dirty="0"/>
          </a:p>
          <a:p>
            <a:r>
              <a:rPr lang="es-MX" dirty="0" smtClean="0"/>
              <a:t>Convertir a la misma escala y obtener la exageración vertical</a:t>
            </a:r>
            <a:endParaRPr lang="es-MX" dirty="0"/>
          </a:p>
          <a:p>
            <a:endParaRPr lang="es-MX" dirty="0"/>
          </a:p>
        </p:txBody>
      </p:sp>
      <p:pic>
        <p:nvPicPr>
          <p:cNvPr id="13" name="Imagen 12"/>
          <p:cNvPicPr>
            <a:picLocks noChangeAspect="1"/>
          </p:cNvPicPr>
          <p:nvPr/>
        </p:nvPicPr>
        <p:blipFill rotWithShape="1">
          <a:blip r:embed="rId5"/>
          <a:srcRect r="67151"/>
          <a:stretch/>
        </p:blipFill>
        <p:spPr>
          <a:xfrm rot="16200000">
            <a:off x="5534722" y="5210064"/>
            <a:ext cx="1934580" cy="963251"/>
          </a:xfrm>
          <a:prstGeom prst="rect">
            <a:avLst/>
          </a:prstGeom>
        </p:spPr>
      </p:pic>
    </p:spTree>
    <p:extLst>
      <p:ext uri="{BB962C8B-B14F-4D97-AF65-F5344CB8AC3E}">
        <p14:creationId xmlns:p14="http://schemas.microsoft.com/office/powerpoint/2010/main" val="2772412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747797" y="3453701"/>
            <a:ext cx="5614903" cy="4395597"/>
          </a:xfrm>
          <a:prstGeom prst="rect">
            <a:avLst/>
          </a:prstGeom>
        </p:spPr>
      </p:pic>
      <p:sp>
        <p:nvSpPr>
          <p:cNvPr id="4" name="Rectángulo 3"/>
          <p:cNvSpPr/>
          <p:nvPr/>
        </p:nvSpPr>
        <p:spPr>
          <a:xfrm>
            <a:off x="177800" y="608150"/>
            <a:ext cx="6184900" cy="2428357"/>
          </a:xfrm>
          <a:prstGeom prst="rect">
            <a:avLst/>
          </a:prstGeom>
        </p:spPr>
        <p:txBody>
          <a:bodyPr wrap="square">
            <a:spAutoFit/>
          </a:bodyPr>
          <a:lstStyle/>
          <a:p>
            <a:pPr marL="457200">
              <a:lnSpc>
                <a:spcPct val="115000"/>
              </a:lnSpc>
            </a:pPr>
            <a:r>
              <a:rPr lang="es-MX" sz="1200" dirty="0">
                <a:latin typeface="Times New Roman" panose="02020603050405020304" pitchFamily="18" charset="0"/>
                <a:ea typeface="Calibri" panose="020F0502020204030204" pitchFamily="34" charset="0"/>
                <a:cs typeface="Times New Roman" panose="02020603050405020304" pitchFamily="18" charset="0"/>
              </a:rPr>
              <a:t>4) La siguiente figura muestra el trazo de un </a:t>
            </a:r>
            <a:r>
              <a:rPr lang="es-MX" sz="1200" dirty="0" err="1">
                <a:latin typeface="Times New Roman" panose="02020603050405020304" pitchFamily="18" charset="0"/>
                <a:ea typeface="Calibri" panose="020F0502020204030204" pitchFamily="34" charset="0"/>
                <a:cs typeface="Times New Roman" panose="02020603050405020304" pitchFamily="18" charset="0"/>
              </a:rPr>
              <a:t>ecograma</a:t>
            </a:r>
            <a:r>
              <a:rPr lang="es-MX" sz="1200" dirty="0">
                <a:latin typeface="Times New Roman" panose="02020603050405020304" pitchFamily="18" charset="0"/>
                <a:ea typeface="Calibri" panose="020F0502020204030204" pitchFamily="34" charset="0"/>
                <a:cs typeface="Times New Roman" panose="02020603050405020304" pitchFamily="18" charset="0"/>
              </a:rPr>
              <a:t> generado por un barco navegando a una velocidad de 10.93 nudos. </a:t>
            </a:r>
          </a:p>
          <a:p>
            <a:pPr marL="685800" indent="-228600">
              <a:lnSpc>
                <a:spcPct val="115000"/>
              </a:lnSpc>
              <a:buAutoNum type="alphaLcParenR"/>
            </a:pPr>
            <a:r>
              <a:rPr lang="es-MX" sz="1200" dirty="0" smtClean="0">
                <a:latin typeface="Times New Roman" panose="02020603050405020304" pitchFamily="18" charset="0"/>
                <a:ea typeface="Calibri" panose="020F0502020204030204" pitchFamily="34" charset="0"/>
                <a:cs typeface="Times New Roman" panose="02020603050405020304" pitchFamily="18" charset="0"/>
              </a:rPr>
              <a:t>Calcule </a:t>
            </a:r>
            <a:r>
              <a:rPr lang="es-MX" sz="1200" dirty="0">
                <a:latin typeface="Times New Roman" panose="02020603050405020304" pitchFamily="18" charset="0"/>
                <a:ea typeface="Calibri" panose="020F0502020204030204" pitchFamily="34" charset="0"/>
                <a:cs typeface="Times New Roman" panose="02020603050405020304" pitchFamily="18" charset="0"/>
              </a:rPr>
              <a:t>la escala vertical y </a:t>
            </a:r>
            <a:r>
              <a:rPr lang="es-MX" sz="1200" dirty="0" smtClean="0">
                <a:latin typeface="Times New Roman" panose="02020603050405020304" pitchFamily="18" charset="0"/>
                <a:ea typeface="Calibri" panose="020F0502020204030204" pitchFamily="34" charset="0"/>
                <a:cs typeface="Times New Roman" panose="02020603050405020304" pitchFamily="18" charset="0"/>
              </a:rPr>
              <a:t>horizontal</a:t>
            </a:r>
          </a:p>
          <a:p>
            <a:pPr marL="685800" indent="-228600">
              <a:lnSpc>
                <a:spcPct val="115000"/>
              </a:lnSpc>
              <a:buAutoNum type="alphaLcParenR"/>
            </a:pPr>
            <a:endParaRPr lang="es-MX" sz="1200" dirty="0" smtClean="0">
              <a:latin typeface="Times New Roman" panose="02020603050405020304" pitchFamily="18" charset="0"/>
              <a:ea typeface="Calibri" panose="020F0502020204030204" pitchFamily="34" charset="0"/>
              <a:cs typeface="Times New Roman" panose="02020603050405020304" pitchFamily="18" charset="0"/>
            </a:endParaRPr>
          </a:p>
          <a:p>
            <a:pPr marL="685800" indent="-228600">
              <a:lnSpc>
                <a:spcPct val="115000"/>
              </a:lnSpc>
              <a:buAutoNum type="alphaLcParenR"/>
            </a:pP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15000"/>
              </a:lnSpc>
            </a:pPr>
            <a:r>
              <a:rPr lang="es-MX" sz="1200" dirty="0">
                <a:latin typeface="Times New Roman" panose="02020603050405020304" pitchFamily="18" charset="0"/>
                <a:ea typeface="Calibri" panose="020F0502020204030204" pitchFamily="34" charset="0"/>
                <a:cs typeface="Times New Roman" panose="02020603050405020304" pitchFamily="18" charset="0"/>
              </a:rPr>
              <a:t>b) calcule la altura de la montaña </a:t>
            </a:r>
            <a:r>
              <a:rPr lang="es-MX" sz="1200" dirty="0" smtClean="0">
                <a:latin typeface="Times New Roman" panose="02020603050405020304" pitchFamily="18" charset="0"/>
                <a:ea typeface="Calibri" panose="020F0502020204030204" pitchFamily="34" charset="0"/>
                <a:cs typeface="Times New Roman" panose="02020603050405020304" pitchFamily="18" charset="0"/>
              </a:rPr>
              <a:t>submarina desde el fondo hasta la parte más alta del pico</a:t>
            </a:r>
          </a:p>
          <a:p>
            <a:pPr marL="457200">
              <a:lnSpc>
                <a:spcPct val="115000"/>
              </a:lnSpc>
            </a:pP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15000"/>
              </a:lnSpc>
            </a:pP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15000"/>
              </a:lnSpc>
            </a:pPr>
            <a:r>
              <a:rPr lang="es-MX" sz="1200" dirty="0">
                <a:latin typeface="Times New Roman" panose="02020603050405020304" pitchFamily="18" charset="0"/>
                <a:ea typeface="Calibri" panose="020F0502020204030204" pitchFamily="34" charset="0"/>
                <a:cs typeface="Times New Roman" panose="02020603050405020304" pitchFamily="18" charset="0"/>
              </a:rPr>
              <a:t>c) Cuál es la profundidad </a:t>
            </a:r>
            <a:r>
              <a:rPr lang="es-MX" sz="1200" dirty="0" smtClean="0">
                <a:latin typeface="Times New Roman" panose="02020603050405020304" pitchFamily="18" charset="0"/>
                <a:ea typeface="Calibri" panose="020F0502020204030204" pitchFamily="34" charset="0"/>
                <a:cs typeface="Times New Roman" panose="02020603050405020304" pitchFamily="18" charset="0"/>
              </a:rPr>
              <a:t>máxima en la planicie abisal entre las marcas de 6 y 8 segundos?</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agen 5"/>
          <p:cNvPicPr>
            <a:picLocks noChangeAspect="1"/>
          </p:cNvPicPr>
          <p:nvPr/>
        </p:nvPicPr>
        <p:blipFill rotWithShape="1">
          <a:blip r:embed="rId4"/>
          <a:srcRect l="1311" t="1039" r="53393"/>
          <a:stretch/>
        </p:blipFill>
        <p:spPr>
          <a:xfrm rot="5400000">
            <a:off x="2418081" y="4813981"/>
            <a:ext cx="2667587" cy="963251"/>
          </a:xfrm>
          <a:prstGeom prst="rect">
            <a:avLst/>
          </a:prstGeom>
        </p:spPr>
      </p:pic>
      <p:sp>
        <p:nvSpPr>
          <p:cNvPr id="2" name="CuadroTexto 1"/>
          <p:cNvSpPr txBox="1"/>
          <p:nvPr/>
        </p:nvSpPr>
        <p:spPr>
          <a:xfrm>
            <a:off x="6858000" y="608150"/>
            <a:ext cx="2943226" cy="1754326"/>
          </a:xfrm>
          <a:prstGeom prst="rect">
            <a:avLst/>
          </a:prstGeom>
          <a:noFill/>
        </p:spPr>
        <p:txBody>
          <a:bodyPr wrap="square" rtlCol="0">
            <a:spAutoFit/>
          </a:bodyPr>
          <a:lstStyle/>
          <a:p>
            <a:r>
              <a:rPr lang="es-MX" dirty="0" smtClean="0"/>
              <a:t>Escala vertical en segundos</a:t>
            </a:r>
          </a:p>
          <a:p>
            <a:r>
              <a:rPr lang="es-MX" dirty="0" smtClean="0"/>
              <a:t>si el pulso sonoro tarda 1 segundo en bajar y uno en subir para completar 1507 m</a:t>
            </a:r>
          </a:p>
          <a:p>
            <a:r>
              <a:rPr lang="es-MX" dirty="0"/>
              <a:t>¿</a:t>
            </a:r>
            <a:r>
              <a:rPr lang="es-MX" dirty="0" smtClean="0"/>
              <a:t>Cuál será la profundidad en 10 </a:t>
            </a:r>
            <a:r>
              <a:rPr lang="es-MX" dirty="0" err="1" smtClean="0"/>
              <a:t>seg</a:t>
            </a:r>
            <a:r>
              <a:rPr lang="es-MX" dirty="0" smtClean="0"/>
              <a:t>?</a:t>
            </a:r>
            <a:endParaRPr lang="es-MX" dirty="0"/>
          </a:p>
        </p:txBody>
      </p:sp>
      <p:sp>
        <p:nvSpPr>
          <p:cNvPr id="3" name="Elipse 2"/>
          <p:cNvSpPr/>
          <p:nvPr/>
        </p:nvSpPr>
        <p:spPr>
          <a:xfrm>
            <a:off x="6210301" y="5291137"/>
            <a:ext cx="152400" cy="7477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2366879" y="7171151"/>
            <a:ext cx="2943226" cy="1754326"/>
          </a:xfrm>
          <a:prstGeom prst="rect">
            <a:avLst/>
          </a:prstGeom>
          <a:noFill/>
        </p:spPr>
        <p:txBody>
          <a:bodyPr wrap="square" rtlCol="0">
            <a:spAutoFit/>
          </a:bodyPr>
          <a:lstStyle/>
          <a:p>
            <a:r>
              <a:rPr lang="es-MX" dirty="0" smtClean="0"/>
              <a:t>Escala horizontal en horas entre el 8 y el 9 de junio.</a:t>
            </a:r>
          </a:p>
          <a:p>
            <a:r>
              <a:rPr lang="es-MX" dirty="0" smtClean="0"/>
              <a:t>Si el barco navega a 10.93 K, es decir 10.93 </a:t>
            </a:r>
            <a:r>
              <a:rPr lang="es-MX" dirty="0" err="1" smtClean="0"/>
              <a:t>mn</a:t>
            </a:r>
            <a:r>
              <a:rPr lang="es-MX" dirty="0" smtClean="0"/>
              <a:t>/h, ¿que distancia habrá recorrido entre las 18 y 19 </a:t>
            </a:r>
            <a:r>
              <a:rPr lang="es-MX" dirty="0" err="1" smtClean="0"/>
              <a:t>hrs</a:t>
            </a:r>
            <a:r>
              <a:rPr lang="es-MX" dirty="0" smtClean="0"/>
              <a:t>?</a:t>
            </a:r>
          </a:p>
        </p:txBody>
      </p:sp>
      <p:sp>
        <p:nvSpPr>
          <p:cNvPr id="8" name="CuadroTexto 7"/>
          <p:cNvSpPr txBox="1"/>
          <p:nvPr/>
        </p:nvSpPr>
        <p:spPr>
          <a:xfrm>
            <a:off x="-2366879" y="1822328"/>
            <a:ext cx="2681204" cy="5632311"/>
          </a:xfrm>
          <a:prstGeom prst="rect">
            <a:avLst/>
          </a:prstGeom>
          <a:noFill/>
        </p:spPr>
        <p:txBody>
          <a:bodyPr wrap="square" rtlCol="0">
            <a:spAutoFit/>
          </a:bodyPr>
          <a:lstStyle/>
          <a:p>
            <a:r>
              <a:rPr lang="es-MX" dirty="0" smtClean="0"/>
              <a:t>b) Si entre los 4 y los 6 </a:t>
            </a:r>
            <a:r>
              <a:rPr lang="es-MX" dirty="0" err="1" smtClean="0"/>
              <a:t>seg</a:t>
            </a:r>
            <a:r>
              <a:rPr lang="es-MX" dirty="0" smtClean="0"/>
              <a:t> hay 2.9 cm</a:t>
            </a:r>
          </a:p>
          <a:p>
            <a:r>
              <a:rPr lang="es-MX" dirty="0" smtClean="0"/>
              <a:t>La altura de la montaña desde la línea mas obscura del fondo será</a:t>
            </a:r>
          </a:p>
          <a:p>
            <a:endParaRPr lang="es-MX" dirty="0"/>
          </a:p>
          <a:p>
            <a:r>
              <a:rPr lang="es-MX" dirty="0" smtClean="0"/>
              <a:t>2.9 cm – 1507 m</a:t>
            </a:r>
          </a:p>
          <a:p>
            <a:r>
              <a:rPr lang="es-MX" dirty="0" smtClean="0"/>
              <a:t>6.8 cm – {?} m</a:t>
            </a:r>
          </a:p>
          <a:p>
            <a:endParaRPr lang="es-MX" dirty="0"/>
          </a:p>
          <a:p>
            <a:r>
              <a:rPr lang="es-MX" dirty="0" smtClean="0"/>
              <a:t>c)¿qué profundidad habría hasta los 6 </a:t>
            </a:r>
            <a:r>
              <a:rPr lang="es-MX" dirty="0" err="1" smtClean="0"/>
              <a:t>seg</a:t>
            </a:r>
            <a:r>
              <a:rPr lang="es-MX" dirty="0" smtClean="0"/>
              <a:t>? Sólo hay que sumar el pedazo de 6 </a:t>
            </a:r>
            <a:r>
              <a:rPr lang="es-MX" dirty="0" err="1" smtClean="0"/>
              <a:t>seg</a:t>
            </a:r>
            <a:r>
              <a:rPr lang="es-MX" dirty="0" smtClean="0"/>
              <a:t> al fondo que son</a:t>
            </a:r>
          </a:p>
          <a:p>
            <a:r>
              <a:rPr lang="es-MX" dirty="0" smtClean="0"/>
              <a:t>2.9cm – 1507m</a:t>
            </a:r>
          </a:p>
          <a:p>
            <a:r>
              <a:rPr lang="es-MX" dirty="0" smtClean="0"/>
              <a:t>1.9 cm = {?}</a:t>
            </a:r>
          </a:p>
          <a:p>
            <a:endParaRPr lang="es-MX" dirty="0"/>
          </a:p>
          <a:p>
            <a:r>
              <a:rPr lang="es-MX" dirty="0" smtClean="0"/>
              <a:t>Y obtienes la profundidad total</a:t>
            </a:r>
            <a:endParaRPr lang="es-MX" dirty="0"/>
          </a:p>
          <a:p>
            <a:r>
              <a:rPr lang="es-MX" dirty="0" smtClean="0"/>
              <a:t>  </a:t>
            </a:r>
          </a:p>
          <a:p>
            <a:endParaRPr lang="es-MX" dirty="0"/>
          </a:p>
        </p:txBody>
      </p:sp>
      <p:pic>
        <p:nvPicPr>
          <p:cNvPr id="9" name="Imagen 8"/>
          <p:cNvPicPr>
            <a:picLocks noChangeAspect="1"/>
          </p:cNvPicPr>
          <p:nvPr/>
        </p:nvPicPr>
        <p:blipFill rotWithShape="1">
          <a:blip r:embed="rId4"/>
          <a:srcRect l="1311" t="1039" r="67322"/>
          <a:stretch/>
        </p:blipFill>
        <p:spPr>
          <a:xfrm rot="16200000">
            <a:off x="5945842" y="4280580"/>
            <a:ext cx="1847263" cy="963251"/>
          </a:xfrm>
          <a:prstGeom prst="rect">
            <a:avLst/>
          </a:prstGeom>
        </p:spPr>
      </p:pic>
      <p:pic>
        <p:nvPicPr>
          <p:cNvPr id="11" name="Imagen 10"/>
          <p:cNvPicPr>
            <a:picLocks noChangeAspect="1"/>
          </p:cNvPicPr>
          <p:nvPr/>
        </p:nvPicPr>
        <p:blipFill rotWithShape="1">
          <a:blip r:embed="rId5"/>
          <a:srcRect b="65518"/>
          <a:stretch/>
        </p:blipFill>
        <p:spPr>
          <a:xfrm>
            <a:off x="119871" y="5670549"/>
            <a:ext cx="963251" cy="920751"/>
          </a:xfrm>
          <a:prstGeom prst="rect">
            <a:avLst/>
          </a:prstGeom>
        </p:spPr>
      </p:pic>
      <p:sp>
        <p:nvSpPr>
          <p:cNvPr id="12" name="Rectángulo 11"/>
          <p:cNvSpPr/>
          <p:nvPr/>
        </p:nvSpPr>
        <p:spPr>
          <a:xfrm>
            <a:off x="3402447" y="3592481"/>
            <a:ext cx="377026" cy="369332"/>
          </a:xfrm>
          <a:prstGeom prst="rect">
            <a:avLst/>
          </a:prstGeom>
        </p:spPr>
        <p:txBody>
          <a:bodyPr wrap="none">
            <a:spAutoFit/>
          </a:bodyPr>
          <a:lstStyle/>
          <a:p>
            <a:r>
              <a:rPr lang="es-MX" dirty="0"/>
              <a:t>b)</a:t>
            </a:r>
          </a:p>
        </p:txBody>
      </p:sp>
      <p:sp>
        <p:nvSpPr>
          <p:cNvPr id="13" name="Rectángulo 12"/>
          <p:cNvSpPr/>
          <p:nvPr/>
        </p:nvSpPr>
        <p:spPr>
          <a:xfrm>
            <a:off x="6560700" y="3407815"/>
            <a:ext cx="429926" cy="369332"/>
          </a:xfrm>
          <a:prstGeom prst="rect">
            <a:avLst/>
          </a:prstGeom>
        </p:spPr>
        <p:txBody>
          <a:bodyPr wrap="none">
            <a:spAutoFit/>
          </a:bodyPr>
          <a:lstStyle/>
          <a:p>
            <a:r>
              <a:rPr lang="es-MX" dirty="0"/>
              <a:t>b) </a:t>
            </a:r>
          </a:p>
        </p:txBody>
      </p:sp>
      <p:sp>
        <p:nvSpPr>
          <p:cNvPr id="16" name="Rectángulo 15"/>
          <p:cNvSpPr/>
          <p:nvPr/>
        </p:nvSpPr>
        <p:spPr>
          <a:xfrm>
            <a:off x="549797" y="5246009"/>
            <a:ext cx="405880" cy="369332"/>
          </a:xfrm>
          <a:prstGeom prst="rect">
            <a:avLst/>
          </a:prstGeom>
        </p:spPr>
        <p:txBody>
          <a:bodyPr wrap="none">
            <a:spAutoFit/>
          </a:bodyPr>
          <a:lstStyle/>
          <a:p>
            <a:r>
              <a:rPr lang="es-MX" dirty="0" smtClean="0"/>
              <a:t>c) </a:t>
            </a:r>
            <a:endParaRPr lang="es-MX" dirty="0"/>
          </a:p>
        </p:txBody>
      </p:sp>
    </p:spTree>
    <p:extLst>
      <p:ext uri="{BB962C8B-B14F-4D97-AF65-F5344CB8AC3E}">
        <p14:creationId xmlns:p14="http://schemas.microsoft.com/office/powerpoint/2010/main" val="1729493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7882" y="347730"/>
            <a:ext cx="5782236" cy="1264705"/>
          </a:xfrm>
          <a:prstGeom prst="rect">
            <a:avLst/>
          </a:prstGeom>
        </p:spPr>
        <p:txBody>
          <a:bodyPr wrap="square">
            <a:spAutoFit/>
          </a:bodyPr>
          <a:lstStyle/>
          <a:p>
            <a:pPr>
              <a:lnSpc>
                <a:spcPct val="115000"/>
              </a:lnSpc>
              <a:spcAft>
                <a:spcPts val="1000"/>
              </a:spcAft>
            </a:pPr>
            <a:r>
              <a:rPr lang="es-MX" sz="1200" dirty="0">
                <a:latin typeface="Times New Roman" panose="02020603050405020304" pitchFamily="18" charset="0"/>
                <a:ea typeface="Calibri" panose="020F0502020204030204" pitchFamily="34" charset="0"/>
                <a:cs typeface="Times New Roman" panose="02020603050405020304" pitchFamily="18" charset="0"/>
              </a:rPr>
              <a:t>5) La siguiente figura es un perfil sísmico de </a:t>
            </a:r>
            <a:r>
              <a:rPr lang="es-MX" sz="1200" dirty="0" smtClean="0">
                <a:latin typeface="Times New Roman" panose="02020603050405020304" pitchFamily="18" charset="0"/>
                <a:ea typeface="Calibri" panose="020F0502020204030204" pitchFamily="34" charset="0"/>
                <a:cs typeface="Times New Roman" panose="02020603050405020304" pitchFamily="18" charset="0"/>
              </a:rPr>
              <a:t>reflexión</a:t>
            </a:r>
            <a:r>
              <a:rPr lang="es-MX" sz="1200" dirty="0">
                <a:latin typeface="Times New Roman" panose="02020603050405020304" pitchFamily="18" charset="0"/>
                <a:ea typeface="Calibri" panose="020F0502020204030204" pitchFamily="34" charset="0"/>
                <a:cs typeface="Times New Roman" panose="02020603050405020304" pitchFamily="18" charset="0"/>
              </a:rPr>
              <a:t> </a:t>
            </a:r>
            <a:endParaRPr lang="es-MX" sz="11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lphaLcParenR"/>
            </a:pPr>
            <a:r>
              <a:rPr lang="es-MX" sz="1200" dirty="0" smtClean="0">
                <a:latin typeface="Times New Roman" panose="02020603050405020304" pitchFamily="18" charset="0"/>
                <a:ea typeface="Calibri" panose="020F0502020204030204" pitchFamily="34" charset="0"/>
                <a:cs typeface="Times New Roman" panose="02020603050405020304" pitchFamily="18" charset="0"/>
              </a:rPr>
              <a:t>Identifique las unidades sísmicas más relevantes.</a:t>
            </a:r>
          </a:p>
          <a:p>
            <a:pPr marL="342900" lvl="0" indent="-342900">
              <a:lnSpc>
                <a:spcPct val="115000"/>
              </a:lnSpc>
              <a:spcAft>
                <a:spcPts val="0"/>
              </a:spcAft>
              <a:buFont typeface="+mj-lt"/>
              <a:buAutoNum type="alphaLcParenR"/>
            </a:pP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lphaLcParenR"/>
            </a:pPr>
            <a:endParaRPr lang="es-MX" sz="11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lphaLcParenR"/>
            </a:pPr>
            <a:r>
              <a:rPr lang="es-MX" sz="1200" dirty="0" smtClean="0">
                <a:latin typeface="Times New Roman" panose="02020603050405020304" pitchFamily="18" charset="0"/>
                <a:ea typeface="Calibri" panose="020F0502020204030204" pitchFamily="34" charset="0"/>
                <a:cs typeface="Times New Roman" panose="02020603050405020304" pitchFamily="18" charset="0"/>
              </a:rPr>
              <a:t>Calcule </a:t>
            </a:r>
            <a:r>
              <a:rPr lang="es-MX" sz="1200" dirty="0">
                <a:latin typeface="Times New Roman" panose="02020603050405020304" pitchFamily="18" charset="0"/>
                <a:ea typeface="Calibri" panose="020F0502020204030204" pitchFamily="34" charset="0"/>
                <a:cs typeface="Times New Roman" panose="02020603050405020304" pitchFamily="18" charset="0"/>
              </a:rPr>
              <a:t>la exageración vertical de </a:t>
            </a:r>
            <a:r>
              <a:rPr lang="es-MX" sz="1200" dirty="0" smtClean="0">
                <a:latin typeface="Times New Roman" panose="02020603050405020304" pitchFamily="18" charset="0"/>
                <a:ea typeface="Calibri" panose="020F0502020204030204" pitchFamily="34" charset="0"/>
                <a:cs typeface="Times New Roman" panose="02020603050405020304" pitchFamily="18" charset="0"/>
              </a:rPr>
              <a:t>gráfico.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p:cNvPicPr>
            <a:picLocks noChangeAspect="1"/>
          </p:cNvPicPr>
          <p:nvPr/>
        </p:nvPicPr>
        <p:blipFill>
          <a:blip r:embed="rId3"/>
          <a:stretch>
            <a:fillRect/>
          </a:stretch>
        </p:blipFill>
        <p:spPr>
          <a:xfrm>
            <a:off x="537882" y="2442458"/>
            <a:ext cx="5802551" cy="3447354"/>
          </a:xfrm>
          <a:prstGeom prst="rect">
            <a:avLst/>
          </a:prstGeom>
        </p:spPr>
      </p:pic>
      <p:sp>
        <p:nvSpPr>
          <p:cNvPr id="2" name="Forma libre 1"/>
          <p:cNvSpPr/>
          <p:nvPr/>
        </p:nvSpPr>
        <p:spPr>
          <a:xfrm>
            <a:off x="847725" y="2824785"/>
            <a:ext cx="5457825" cy="394665"/>
          </a:xfrm>
          <a:custGeom>
            <a:avLst/>
            <a:gdLst>
              <a:gd name="connsiteX0" fmla="*/ 0 w 5457825"/>
              <a:gd name="connsiteY0" fmla="*/ 23190 h 394665"/>
              <a:gd name="connsiteX1" fmla="*/ 1828800 w 5457825"/>
              <a:gd name="connsiteY1" fmla="*/ 42240 h 394665"/>
              <a:gd name="connsiteX2" fmla="*/ 1962150 w 5457825"/>
              <a:gd name="connsiteY2" fmla="*/ 61290 h 394665"/>
              <a:gd name="connsiteX3" fmla="*/ 2076450 w 5457825"/>
              <a:gd name="connsiteY3" fmla="*/ 80340 h 394665"/>
              <a:gd name="connsiteX4" fmla="*/ 2152650 w 5457825"/>
              <a:gd name="connsiteY4" fmla="*/ 89865 h 394665"/>
              <a:gd name="connsiteX5" fmla="*/ 2828925 w 5457825"/>
              <a:gd name="connsiteY5" fmla="*/ 80340 h 394665"/>
              <a:gd name="connsiteX6" fmla="*/ 2867025 w 5457825"/>
              <a:gd name="connsiteY6" fmla="*/ 70815 h 394665"/>
              <a:gd name="connsiteX7" fmla="*/ 2933700 w 5457825"/>
              <a:gd name="connsiteY7" fmla="*/ 32715 h 394665"/>
              <a:gd name="connsiteX8" fmla="*/ 3000375 w 5457825"/>
              <a:gd name="connsiteY8" fmla="*/ 23190 h 394665"/>
              <a:gd name="connsiteX9" fmla="*/ 3095625 w 5457825"/>
              <a:gd name="connsiteY9" fmla="*/ 32715 h 394665"/>
              <a:gd name="connsiteX10" fmla="*/ 3209925 w 5457825"/>
              <a:gd name="connsiteY10" fmla="*/ 42240 h 394665"/>
              <a:gd name="connsiteX11" fmla="*/ 3276600 w 5457825"/>
              <a:gd name="connsiteY11" fmla="*/ 51765 h 394665"/>
              <a:gd name="connsiteX12" fmla="*/ 3333750 w 5457825"/>
              <a:gd name="connsiteY12" fmla="*/ 61290 h 394665"/>
              <a:gd name="connsiteX13" fmla="*/ 3762375 w 5457825"/>
              <a:gd name="connsiteY13" fmla="*/ 70815 h 394665"/>
              <a:gd name="connsiteX14" fmla="*/ 3800475 w 5457825"/>
              <a:gd name="connsiteY14" fmla="*/ 89865 h 394665"/>
              <a:gd name="connsiteX15" fmla="*/ 4010025 w 5457825"/>
              <a:gd name="connsiteY15" fmla="*/ 118440 h 394665"/>
              <a:gd name="connsiteX16" fmla="*/ 4086225 w 5457825"/>
              <a:gd name="connsiteY16" fmla="*/ 137490 h 394665"/>
              <a:gd name="connsiteX17" fmla="*/ 4114800 w 5457825"/>
              <a:gd name="connsiteY17" fmla="*/ 147015 h 394665"/>
              <a:gd name="connsiteX18" fmla="*/ 4191000 w 5457825"/>
              <a:gd name="connsiteY18" fmla="*/ 156540 h 394665"/>
              <a:gd name="connsiteX19" fmla="*/ 4219575 w 5457825"/>
              <a:gd name="connsiteY19" fmla="*/ 166065 h 394665"/>
              <a:gd name="connsiteX20" fmla="*/ 4333875 w 5457825"/>
              <a:gd name="connsiteY20" fmla="*/ 185115 h 394665"/>
              <a:gd name="connsiteX21" fmla="*/ 4381500 w 5457825"/>
              <a:gd name="connsiteY21" fmla="*/ 204165 h 394665"/>
              <a:gd name="connsiteX22" fmla="*/ 4533900 w 5457825"/>
              <a:gd name="connsiteY22" fmla="*/ 223215 h 394665"/>
              <a:gd name="connsiteX23" fmla="*/ 4648200 w 5457825"/>
              <a:gd name="connsiteY23" fmla="*/ 242265 h 394665"/>
              <a:gd name="connsiteX24" fmla="*/ 4695825 w 5457825"/>
              <a:gd name="connsiteY24" fmla="*/ 251790 h 394665"/>
              <a:gd name="connsiteX25" fmla="*/ 4752975 w 5457825"/>
              <a:gd name="connsiteY25" fmla="*/ 261315 h 394665"/>
              <a:gd name="connsiteX26" fmla="*/ 4791075 w 5457825"/>
              <a:gd name="connsiteY26" fmla="*/ 270840 h 394665"/>
              <a:gd name="connsiteX27" fmla="*/ 4819650 w 5457825"/>
              <a:gd name="connsiteY27" fmla="*/ 280365 h 394665"/>
              <a:gd name="connsiteX28" fmla="*/ 4876800 w 5457825"/>
              <a:gd name="connsiteY28" fmla="*/ 289890 h 394665"/>
              <a:gd name="connsiteX29" fmla="*/ 4914900 w 5457825"/>
              <a:gd name="connsiteY29" fmla="*/ 299415 h 394665"/>
              <a:gd name="connsiteX30" fmla="*/ 5010150 w 5457825"/>
              <a:gd name="connsiteY30" fmla="*/ 308940 h 394665"/>
              <a:gd name="connsiteX31" fmla="*/ 5086350 w 5457825"/>
              <a:gd name="connsiteY31" fmla="*/ 327990 h 394665"/>
              <a:gd name="connsiteX32" fmla="*/ 5334000 w 5457825"/>
              <a:gd name="connsiteY32" fmla="*/ 366090 h 394665"/>
              <a:gd name="connsiteX33" fmla="*/ 5400675 w 5457825"/>
              <a:gd name="connsiteY33" fmla="*/ 385140 h 394665"/>
              <a:gd name="connsiteX34" fmla="*/ 5457825 w 5457825"/>
              <a:gd name="connsiteY34" fmla="*/ 394665 h 39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457825" h="394665">
                <a:moveTo>
                  <a:pt x="0" y="23190"/>
                </a:moveTo>
                <a:cubicBezTo>
                  <a:pt x="609600" y="29540"/>
                  <a:pt x="1225294" y="-43975"/>
                  <a:pt x="1828800" y="42240"/>
                </a:cubicBezTo>
                <a:lnTo>
                  <a:pt x="1962150" y="61290"/>
                </a:lnTo>
                <a:cubicBezTo>
                  <a:pt x="2019013" y="80244"/>
                  <a:pt x="1977846" y="68740"/>
                  <a:pt x="2076450" y="80340"/>
                </a:cubicBezTo>
                <a:lnTo>
                  <a:pt x="2152650" y="89865"/>
                </a:lnTo>
                <a:lnTo>
                  <a:pt x="2828925" y="80340"/>
                </a:lnTo>
                <a:cubicBezTo>
                  <a:pt x="2842011" y="79991"/>
                  <a:pt x="2854993" y="75972"/>
                  <a:pt x="2867025" y="70815"/>
                </a:cubicBezTo>
                <a:cubicBezTo>
                  <a:pt x="2912286" y="51418"/>
                  <a:pt x="2879319" y="47546"/>
                  <a:pt x="2933700" y="32715"/>
                </a:cubicBezTo>
                <a:cubicBezTo>
                  <a:pt x="2955360" y="26808"/>
                  <a:pt x="2978150" y="26365"/>
                  <a:pt x="3000375" y="23190"/>
                </a:cubicBezTo>
                <a:lnTo>
                  <a:pt x="3095625" y="32715"/>
                </a:lnTo>
                <a:cubicBezTo>
                  <a:pt x="3133700" y="36176"/>
                  <a:pt x="3171903" y="38238"/>
                  <a:pt x="3209925" y="42240"/>
                </a:cubicBezTo>
                <a:cubicBezTo>
                  <a:pt x="3232252" y="44590"/>
                  <a:pt x="3254410" y="48351"/>
                  <a:pt x="3276600" y="51765"/>
                </a:cubicBezTo>
                <a:cubicBezTo>
                  <a:pt x="3295688" y="54702"/>
                  <a:pt x="3314452" y="60533"/>
                  <a:pt x="3333750" y="61290"/>
                </a:cubicBezTo>
                <a:cubicBezTo>
                  <a:pt x="3476551" y="66890"/>
                  <a:pt x="3619500" y="67640"/>
                  <a:pt x="3762375" y="70815"/>
                </a:cubicBezTo>
                <a:cubicBezTo>
                  <a:pt x="3775075" y="77165"/>
                  <a:pt x="3786653" y="86613"/>
                  <a:pt x="3800475" y="89865"/>
                </a:cubicBezTo>
                <a:cubicBezTo>
                  <a:pt x="3852866" y="102192"/>
                  <a:pt x="3951539" y="111942"/>
                  <a:pt x="4010025" y="118440"/>
                </a:cubicBezTo>
                <a:cubicBezTo>
                  <a:pt x="4035425" y="124790"/>
                  <a:pt x="4061387" y="129211"/>
                  <a:pt x="4086225" y="137490"/>
                </a:cubicBezTo>
                <a:cubicBezTo>
                  <a:pt x="4095750" y="140665"/>
                  <a:pt x="4104922" y="145219"/>
                  <a:pt x="4114800" y="147015"/>
                </a:cubicBezTo>
                <a:cubicBezTo>
                  <a:pt x="4139985" y="151594"/>
                  <a:pt x="4165600" y="153365"/>
                  <a:pt x="4191000" y="156540"/>
                </a:cubicBezTo>
                <a:cubicBezTo>
                  <a:pt x="4200525" y="159715"/>
                  <a:pt x="4209835" y="163630"/>
                  <a:pt x="4219575" y="166065"/>
                </a:cubicBezTo>
                <a:cubicBezTo>
                  <a:pt x="4256716" y="175350"/>
                  <a:pt x="4296241" y="179739"/>
                  <a:pt x="4333875" y="185115"/>
                </a:cubicBezTo>
                <a:cubicBezTo>
                  <a:pt x="4349750" y="191465"/>
                  <a:pt x="4364704" y="200966"/>
                  <a:pt x="4381500" y="204165"/>
                </a:cubicBezTo>
                <a:cubicBezTo>
                  <a:pt x="4431791" y="213744"/>
                  <a:pt x="4533900" y="223215"/>
                  <a:pt x="4533900" y="223215"/>
                </a:cubicBezTo>
                <a:cubicBezTo>
                  <a:pt x="4595321" y="243689"/>
                  <a:pt x="4536546" y="226314"/>
                  <a:pt x="4648200" y="242265"/>
                </a:cubicBezTo>
                <a:cubicBezTo>
                  <a:pt x="4664227" y="244555"/>
                  <a:pt x="4679897" y="248894"/>
                  <a:pt x="4695825" y="251790"/>
                </a:cubicBezTo>
                <a:cubicBezTo>
                  <a:pt x="4714826" y="255245"/>
                  <a:pt x="4734037" y="257527"/>
                  <a:pt x="4752975" y="261315"/>
                </a:cubicBezTo>
                <a:cubicBezTo>
                  <a:pt x="4765812" y="263882"/>
                  <a:pt x="4778488" y="267244"/>
                  <a:pt x="4791075" y="270840"/>
                </a:cubicBezTo>
                <a:cubicBezTo>
                  <a:pt x="4800729" y="273598"/>
                  <a:pt x="4809849" y="278187"/>
                  <a:pt x="4819650" y="280365"/>
                </a:cubicBezTo>
                <a:cubicBezTo>
                  <a:pt x="4838503" y="284555"/>
                  <a:pt x="4857862" y="286102"/>
                  <a:pt x="4876800" y="289890"/>
                </a:cubicBezTo>
                <a:cubicBezTo>
                  <a:pt x="4889637" y="292457"/>
                  <a:pt x="4901941" y="297564"/>
                  <a:pt x="4914900" y="299415"/>
                </a:cubicBezTo>
                <a:cubicBezTo>
                  <a:pt x="4946488" y="303928"/>
                  <a:pt x="4978400" y="305765"/>
                  <a:pt x="5010150" y="308940"/>
                </a:cubicBezTo>
                <a:cubicBezTo>
                  <a:pt x="5035550" y="315290"/>
                  <a:pt x="5060398" y="324530"/>
                  <a:pt x="5086350" y="327990"/>
                </a:cubicBezTo>
                <a:cubicBezTo>
                  <a:pt x="5170867" y="339259"/>
                  <a:pt x="5251066" y="347660"/>
                  <a:pt x="5334000" y="366090"/>
                </a:cubicBezTo>
                <a:cubicBezTo>
                  <a:pt x="5356564" y="371104"/>
                  <a:pt x="5378153" y="379943"/>
                  <a:pt x="5400675" y="385140"/>
                </a:cubicBezTo>
                <a:cubicBezTo>
                  <a:pt x="5419493" y="389483"/>
                  <a:pt x="5457825" y="394665"/>
                  <a:pt x="5457825" y="394665"/>
                </a:cubicBez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2703780" y="877450"/>
            <a:ext cx="2703780" cy="2585323"/>
          </a:xfrm>
          <a:prstGeom prst="rect">
            <a:avLst/>
          </a:prstGeom>
          <a:noFill/>
        </p:spPr>
        <p:txBody>
          <a:bodyPr wrap="square" rtlCol="0">
            <a:spAutoFit/>
          </a:bodyPr>
          <a:lstStyle/>
          <a:p>
            <a:r>
              <a:rPr lang="es-MX" dirty="0" smtClean="0"/>
              <a:t>Unidad sísmica: cuando las características (tonos en el </a:t>
            </a:r>
            <a:r>
              <a:rPr lang="es-MX" dirty="0" err="1" smtClean="0"/>
              <a:t>ecograma</a:t>
            </a:r>
            <a:r>
              <a:rPr lang="es-MX" dirty="0" smtClean="0"/>
              <a:t>) son iguales, cuando se observan, diferencia de tonalidades ya es otra unidad</a:t>
            </a:r>
          </a:p>
          <a:p>
            <a:endParaRPr lang="es-MX" dirty="0"/>
          </a:p>
          <a:p>
            <a:r>
              <a:rPr lang="es-MX" dirty="0" smtClean="0"/>
              <a:t>Les marco dos, pero hay al menos 5</a:t>
            </a:r>
            <a:endParaRPr lang="es-MX" dirty="0"/>
          </a:p>
        </p:txBody>
      </p:sp>
      <p:sp>
        <p:nvSpPr>
          <p:cNvPr id="7" name="Forma libre 6"/>
          <p:cNvSpPr/>
          <p:nvPr/>
        </p:nvSpPr>
        <p:spPr>
          <a:xfrm>
            <a:off x="838200" y="3124200"/>
            <a:ext cx="5534025" cy="1543170"/>
          </a:xfrm>
          <a:custGeom>
            <a:avLst/>
            <a:gdLst>
              <a:gd name="connsiteX0" fmla="*/ 0 w 5534025"/>
              <a:gd name="connsiteY0" fmla="*/ 762000 h 1543170"/>
              <a:gd name="connsiteX1" fmla="*/ 47625 w 5534025"/>
              <a:gd name="connsiteY1" fmla="*/ 781050 h 1543170"/>
              <a:gd name="connsiteX2" fmla="*/ 76200 w 5534025"/>
              <a:gd name="connsiteY2" fmla="*/ 752475 h 1543170"/>
              <a:gd name="connsiteX3" fmla="*/ 133350 w 5534025"/>
              <a:gd name="connsiteY3" fmla="*/ 723900 h 1543170"/>
              <a:gd name="connsiteX4" fmla="*/ 342900 w 5534025"/>
              <a:gd name="connsiteY4" fmla="*/ 714375 h 1543170"/>
              <a:gd name="connsiteX5" fmla="*/ 390525 w 5534025"/>
              <a:gd name="connsiteY5" fmla="*/ 704850 h 1543170"/>
              <a:gd name="connsiteX6" fmla="*/ 457200 w 5534025"/>
              <a:gd name="connsiteY6" fmla="*/ 666750 h 1543170"/>
              <a:gd name="connsiteX7" fmla="*/ 485775 w 5534025"/>
              <a:gd name="connsiteY7" fmla="*/ 647700 h 1543170"/>
              <a:gd name="connsiteX8" fmla="*/ 542925 w 5534025"/>
              <a:gd name="connsiteY8" fmla="*/ 590550 h 1543170"/>
              <a:gd name="connsiteX9" fmla="*/ 600075 w 5534025"/>
              <a:gd name="connsiteY9" fmla="*/ 571500 h 1543170"/>
              <a:gd name="connsiteX10" fmla="*/ 657225 w 5534025"/>
              <a:gd name="connsiteY10" fmla="*/ 552450 h 1543170"/>
              <a:gd name="connsiteX11" fmla="*/ 685800 w 5534025"/>
              <a:gd name="connsiteY11" fmla="*/ 542925 h 1543170"/>
              <a:gd name="connsiteX12" fmla="*/ 723900 w 5534025"/>
              <a:gd name="connsiteY12" fmla="*/ 523875 h 1543170"/>
              <a:gd name="connsiteX13" fmla="*/ 752475 w 5534025"/>
              <a:gd name="connsiteY13" fmla="*/ 504825 h 1543170"/>
              <a:gd name="connsiteX14" fmla="*/ 809625 w 5534025"/>
              <a:gd name="connsiteY14" fmla="*/ 485775 h 1543170"/>
              <a:gd name="connsiteX15" fmla="*/ 838200 w 5534025"/>
              <a:gd name="connsiteY15" fmla="*/ 476250 h 1543170"/>
              <a:gd name="connsiteX16" fmla="*/ 857250 w 5534025"/>
              <a:gd name="connsiteY16" fmla="*/ 447675 h 1543170"/>
              <a:gd name="connsiteX17" fmla="*/ 914400 w 5534025"/>
              <a:gd name="connsiteY17" fmla="*/ 419100 h 1543170"/>
              <a:gd name="connsiteX18" fmla="*/ 942975 w 5534025"/>
              <a:gd name="connsiteY18" fmla="*/ 400050 h 1543170"/>
              <a:gd name="connsiteX19" fmla="*/ 1085850 w 5534025"/>
              <a:gd name="connsiteY19" fmla="*/ 409575 h 1543170"/>
              <a:gd name="connsiteX20" fmla="*/ 1133475 w 5534025"/>
              <a:gd name="connsiteY20" fmla="*/ 419100 h 1543170"/>
              <a:gd name="connsiteX21" fmla="*/ 1162050 w 5534025"/>
              <a:gd name="connsiteY21" fmla="*/ 447675 h 1543170"/>
              <a:gd name="connsiteX22" fmla="*/ 1200150 w 5534025"/>
              <a:gd name="connsiteY22" fmla="*/ 466725 h 1543170"/>
              <a:gd name="connsiteX23" fmla="*/ 1333500 w 5534025"/>
              <a:gd name="connsiteY23" fmla="*/ 485775 h 1543170"/>
              <a:gd name="connsiteX24" fmla="*/ 1390650 w 5534025"/>
              <a:gd name="connsiteY24" fmla="*/ 523875 h 1543170"/>
              <a:gd name="connsiteX25" fmla="*/ 1514475 w 5534025"/>
              <a:gd name="connsiteY25" fmla="*/ 552450 h 1543170"/>
              <a:gd name="connsiteX26" fmla="*/ 1600200 w 5534025"/>
              <a:gd name="connsiteY26" fmla="*/ 542925 h 1543170"/>
              <a:gd name="connsiteX27" fmla="*/ 1628775 w 5534025"/>
              <a:gd name="connsiteY27" fmla="*/ 523875 h 1543170"/>
              <a:gd name="connsiteX28" fmla="*/ 1695450 w 5534025"/>
              <a:gd name="connsiteY28" fmla="*/ 504825 h 1543170"/>
              <a:gd name="connsiteX29" fmla="*/ 1800225 w 5534025"/>
              <a:gd name="connsiteY29" fmla="*/ 495300 h 1543170"/>
              <a:gd name="connsiteX30" fmla="*/ 1809750 w 5534025"/>
              <a:gd name="connsiteY30" fmla="*/ 466725 h 1543170"/>
              <a:gd name="connsiteX31" fmla="*/ 2028825 w 5534025"/>
              <a:gd name="connsiteY31" fmla="*/ 438150 h 1543170"/>
              <a:gd name="connsiteX32" fmla="*/ 2085975 w 5534025"/>
              <a:gd name="connsiteY32" fmla="*/ 457200 h 1543170"/>
              <a:gd name="connsiteX33" fmla="*/ 2162175 w 5534025"/>
              <a:gd name="connsiteY33" fmla="*/ 552450 h 1543170"/>
              <a:gd name="connsiteX34" fmla="*/ 2219325 w 5534025"/>
              <a:gd name="connsiteY34" fmla="*/ 571500 h 1543170"/>
              <a:gd name="connsiteX35" fmla="*/ 2247900 w 5534025"/>
              <a:gd name="connsiteY35" fmla="*/ 590550 h 1543170"/>
              <a:gd name="connsiteX36" fmla="*/ 2295525 w 5534025"/>
              <a:gd name="connsiteY36" fmla="*/ 600075 h 1543170"/>
              <a:gd name="connsiteX37" fmla="*/ 2352675 w 5534025"/>
              <a:gd name="connsiteY37" fmla="*/ 619125 h 1543170"/>
              <a:gd name="connsiteX38" fmla="*/ 2505075 w 5534025"/>
              <a:gd name="connsiteY38" fmla="*/ 638175 h 1543170"/>
              <a:gd name="connsiteX39" fmla="*/ 2533650 w 5534025"/>
              <a:gd name="connsiteY39" fmla="*/ 647700 h 1543170"/>
              <a:gd name="connsiteX40" fmla="*/ 2933700 w 5534025"/>
              <a:gd name="connsiteY40" fmla="*/ 628650 h 1543170"/>
              <a:gd name="connsiteX41" fmla="*/ 2971800 w 5534025"/>
              <a:gd name="connsiteY41" fmla="*/ 609600 h 1543170"/>
              <a:gd name="connsiteX42" fmla="*/ 3048000 w 5534025"/>
              <a:gd name="connsiteY42" fmla="*/ 514350 h 1543170"/>
              <a:gd name="connsiteX43" fmla="*/ 3105150 w 5534025"/>
              <a:gd name="connsiteY43" fmla="*/ 495300 h 1543170"/>
              <a:gd name="connsiteX44" fmla="*/ 3133725 w 5534025"/>
              <a:gd name="connsiteY44" fmla="*/ 485775 h 1543170"/>
              <a:gd name="connsiteX45" fmla="*/ 3181350 w 5534025"/>
              <a:gd name="connsiteY45" fmla="*/ 457200 h 1543170"/>
              <a:gd name="connsiteX46" fmla="*/ 3286125 w 5534025"/>
              <a:gd name="connsiteY46" fmla="*/ 438150 h 1543170"/>
              <a:gd name="connsiteX47" fmla="*/ 3324225 w 5534025"/>
              <a:gd name="connsiteY47" fmla="*/ 428625 h 1543170"/>
              <a:gd name="connsiteX48" fmla="*/ 3429000 w 5534025"/>
              <a:gd name="connsiteY48" fmla="*/ 409575 h 1543170"/>
              <a:gd name="connsiteX49" fmla="*/ 3457575 w 5534025"/>
              <a:gd name="connsiteY49" fmla="*/ 390525 h 1543170"/>
              <a:gd name="connsiteX50" fmla="*/ 3486150 w 5534025"/>
              <a:gd name="connsiteY50" fmla="*/ 381000 h 1543170"/>
              <a:gd name="connsiteX51" fmla="*/ 3514725 w 5534025"/>
              <a:gd name="connsiteY51" fmla="*/ 352425 h 1543170"/>
              <a:gd name="connsiteX52" fmla="*/ 3571875 w 5534025"/>
              <a:gd name="connsiteY52" fmla="*/ 323850 h 1543170"/>
              <a:gd name="connsiteX53" fmla="*/ 3619500 w 5534025"/>
              <a:gd name="connsiteY53" fmla="*/ 219075 h 1543170"/>
              <a:gd name="connsiteX54" fmla="*/ 3638550 w 5534025"/>
              <a:gd name="connsiteY54" fmla="*/ 190500 h 1543170"/>
              <a:gd name="connsiteX55" fmla="*/ 3733800 w 5534025"/>
              <a:gd name="connsiteY55" fmla="*/ 104775 h 1543170"/>
              <a:gd name="connsiteX56" fmla="*/ 3790950 w 5534025"/>
              <a:gd name="connsiteY56" fmla="*/ 85725 h 1543170"/>
              <a:gd name="connsiteX57" fmla="*/ 3886200 w 5534025"/>
              <a:gd name="connsiteY57" fmla="*/ 76200 h 1543170"/>
              <a:gd name="connsiteX58" fmla="*/ 3971925 w 5534025"/>
              <a:gd name="connsiteY58" fmla="*/ 47625 h 1543170"/>
              <a:gd name="connsiteX59" fmla="*/ 4038600 w 5534025"/>
              <a:gd name="connsiteY59" fmla="*/ 28575 h 1543170"/>
              <a:gd name="connsiteX60" fmla="*/ 4095750 w 5534025"/>
              <a:gd name="connsiteY60" fmla="*/ 19050 h 1543170"/>
              <a:gd name="connsiteX61" fmla="*/ 4152900 w 5534025"/>
              <a:gd name="connsiteY61" fmla="*/ 0 h 1543170"/>
              <a:gd name="connsiteX62" fmla="*/ 4343400 w 5534025"/>
              <a:gd name="connsiteY62" fmla="*/ 9525 h 1543170"/>
              <a:gd name="connsiteX63" fmla="*/ 4381500 w 5534025"/>
              <a:gd name="connsiteY63" fmla="*/ 28575 h 1543170"/>
              <a:gd name="connsiteX64" fmla="*/ 4391025 w 5534025"/>
              <a:gd name="connsiteY64" fmla="*/ 57150 h 1543170"/>
              <a:gd name="connsiteX65" fmla="*/ 4410075 w 5534025"/>
              <a:gd name="connsiteY65" fmla="*/ 85725 h 1543170"/>
              <a:gd name="connsiteX66" fmla="*/ 4419600 w 5534025"/>
              <a:gd name="connsiteY66" fmla="*/ 171450 h 1543170"/>
              <a:gd name="connsiteX67" fmla="*/ 4476750 w 5534025"/>
              <a:gd name="connsiteY67" fmla="*/ 219075 h 1543170"/>
              <a:gd name="connsiteX68" fmla="*/ 4533900 w 5534025"/>
              <a:gd name="connsiteY68" fmla="*/ 266700 h 1543170"/>
              <a:gd name="connsiteX69" fmla="*/ 4591050 w 5534025"/>
              <a:gd name="connsiteY69" fmla="*/ 295275 h 1543170"/>
              <a:gd name="connsiteX70" fmla="*/ 4619625 w 5534025"/>
              <a:gd name="connsiteY70" fmla="*/ 333375 h 1543170"/>
              <a:gd name="connsiteX71" fmla="*/ 4676775 w 5534025"/>
              <a:gd name="connsiteY71" fmla="*/ 390525 h 1543170"/>
              <a:gd name="connsiteX72" fmla="*/ 4714875 w 5534025"/>
              <a:gd name="connsiteY72" fmla="*/ 447675 h 1543170"/>
              <a:gd name="connsiteX73" fmla="*/ 4733925 w 5534025"/>
              <a:gd name="connsiteY73" fmla="*/ 476250 h 1543170"/>
              <a:gd name="connsiteX74" fmla="*/ 4743450 w 5534025"/>
              <a:gd name="connsiteY74" fmla="*/ 504825 h 1543170"/>
              <a:gd name="connsiteX75" fmla="*/ 4800600 w 5534025"/>
              <a:gd name="connsiteY75" fmla="*/ 552450 h 1543170"/>
              <a:gd name="connsiteX76" fmla="*/ 4810125 w 5534025"/>
              <a:gd name="connsiteY76" fmla="*/ 581025 h 1543170"/>
              <a:gd name="connsiteX77" fmla="*/ 4829175 w 5534025"/>
              <a:gd name="connsiteY77" fmla="*/ 685800 h 1543170"/>
              <a:gd name="connsiteX78" fmla="*/ 4848225 w 5534025"/>
              <a:gd name="connsiteY78" fmla="*/ 742950 h 1543170"/>
              <a:gd name="connsiteX79" fmla="*/ 4876800 w 5534025"/>
              <a:gd name="connsiteY79" fmla="*/ 771525 h 1543170"/>
              <a:gd name="connsiteX80" fmla="*/ 4914900 w 5534025"/>
              <a:gd name="connsiteY80" fmla="*/ 828675 h 1543170"/>
              <a:gd name="connsiteX81" fmla="*/ 4933950 w 5534025"/>
              <a:gd name="connsiteY81" fmla="*/ 857250 h 1543170"/>
              <a:gd name="connsiteX82" fmla="*/ 4981575 w 5534025"/>
              <a:gd name="connsiteY82" fmla="*/ 914400 h 1543170"/>
              <a:gd name="connsiteX83" fmla="*/ 5010150 w 5534025"/>
              <a:gd name="connsiteY83" fmla="*/ 952500 h 1543170"/>
              <a:gd name="connsiteX84" fmla="*/ 5029200 w 5534025"/>
              <a:gd name="connsiteY84" fmla="*/ 981075 h 1543170"/>
              <a:gd name="connsiteX85" fmla="*/ 5086350 w 5534025"/>
              <a:gd name="connsiteY85" fmla="*/ 1038225 h 1543170"/>
              <a:gd name="connsiteX86" fmla="*/ 5114925 w 5534025"/>
              <a:gd name="connsiteY86" fmla="*/ 1066800 h 1543170"/>
              <a:gd name="connsiteX87" fmla="*/ 5153025 w 5534025"/>
              <a:gd name="connsiteY87" fmla="*/ 1104900 h 1543170"/>
              <a:gd name="connsiteX88" fmla="*/ 5162550 w 5534025"/>
              <a:gd name="connsiteY88" fmla="*/ 1143000 h 1543170"/>
              <a:gd name="connsiteX89" fmla="*/ 5191125 w 5534025"/>
              <a:gd name="connsiteY89" fmla="*/ 1200150 h 1543170"/>
              <a:gd name="connsiteX90" fmla="*/ 5210175 w 5534025"/>
              <a:gd name="connsiteY90" fmla="*/ 1257300 h 1543170"/>
              <a:gd name="connsiteX91" fmla="*/ 5257800 w 5534025"/>
              <a:gd name="connsiteY91" fmla="*/ 1323975 h 1543170"/>
              <a:gd name="connsiteX92" fmla="*/ 5295900 w 5534025"/>
              <a:gd name="connsiteY92" fmla="*/ 1381125 h 1543170"/>
              <a:gd name="connsiteX93" fmla="*/ 5314950 w 5534025"/>
              <a:gd name="connsiteY93" fmla="*/ 1409700 h 1543170"/>
              <a:gd name="connsiteX94" fmla="*/ 5334000 w 5534025"/>
              <a:gd name="connsiteY94" fmla="*/ 1438275 h 1543170"/>
              <a:gd name="connsiteX95" fmla="*/ 5353050 w 5534025"/>
              <a:gd name="connsiteY95" fmla="*/ 1466850 h 1543170"/>
              <a:gd name="connsiteX96" fmla="*/ 5419725 w 5534025"/>
              <a:gd name="connsiteY96" fmla="*/ 1504950 h 1543170"/>
              <a:gd name="connsiteX97" fmla="*/ 5476875 w 5534025"/>
              <a:gd name="connsiteY97" fmla="*/ 1524000 h 1543170"/>
              <a:gd name="connsiteX98" fmla="*/ 5534025 w 5534025"/>
              <a:gd name="connsiteY98" fmla="*/ 1543050 h 154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5534025" h="1543170">
                <a:moveTo>
                  <a:pt x="0" y="762000"/>
                </a:moveTo>
                <a:cubicBezTo>
                  <a:pt x="15875" y="768350"/>
                  <a:pt x="30659" y="783171"/>
                  <a:pt x="47625" y="781050"/>
                </a:cubicBezTo>
                <a:cubicBezTo>
                  <a:pt x="60991" y="779379"/>
                  <a:pt x="65852" y="761099"/>
                  <a:pt x="76200" y="752475"/>
                </a:cubicBezTo>
                <a:cubicBezTo>
                  <a:pt x="89839" y="741110"/>
                  <a:pt x="114342" y="725421"/>
                  <a:pt x="133350" y="723900"/>
                </a:cubicBezTo>
                <a:cubicBezTo>
                  <a:pt x="203049" y="718324"/>
                  <a:pt x="273050" y="717550"/>
                  <a:pt x="342900" y="714375"/>
                </a:cubicBezTo>
                <a:cubicBezTo>
                  <a:pt x="358775" y="711200"/>
                  <a:pt x="376045" y="712090"/>
                  <a:pt x="390525" y="704850"/>
                </a:cubicBezTo>
                <a:cubicBezTo>
                  <a:pt x="504020" y="648103"/>
                  <a:pt x="332500" y="697925"/>
                  <a:pt x="457200" y="666750"/>
                </a:cubicBezTo>
                <a:cubicBezTo>
                  <a:pt x="466725" y="660400"/>
                  <a:pt x="477680" y="655795"/>
                  <a:pt x="485775" y="647700"/>
                </a:cubicBezTo>
                <a:cubicBezTo>
                  <a:pt x="519307" y="614168"/>
                  <a:pt x="502519" y="608508"/>
                  <a:pt x="542925" y="590550"/>
                </a:cubicBezTo>
                <a:cubicBezTo>
                  <a:pt x="561275" y="582395"/>
                  <a:pt x="581025" y="577850"/>
                  <a:pt x="600075" y="571500"/>
                </a:cubicBezTo>
                <a:lnTo>
                  <a:pt x="657225" y="552450"/>
                </a:lnTo>
                <a:cubicBezTo>
                  <a:pt x="666750" y="549275"/>
                  <a:pt x="676820" y="547415"/>
                  <a:pt x="685800" y="542925"/>
                </a:cubicBezTo>
                <a:cubicBezTo>
                  <a:pt x="698500" y="536575"/>
                  <a:pt x="711572" y="530920"/>
                  <a:pt x="723900" y="523875"/>
                </a:cubicBezTo>
                <a:cubicBezTo>
                  <a:pt x="733839" y="518195"/>
                  <a:pt x="742014" y="509474"/>
                  <a:pt x="752475" y="504825"/>
                </a:cubicBezTo>
                <a:cubicBezTo>
                  <a:pt x="770825" y="496670"/>
                  <a:pt x="790575" y="492125"/>
                  <a:pt x="809625" y="485775"/>
                </a:cubicBezTo>
                <a:lnTo>
                  <a:pt x="838200" y="476250"/>
                </a:lnTo>
                <a:cubicBezTo>
                  <a:pt x="844550" y="466725"/>
                  <a:pt x="849155" y="455770"/>
                  <a:pt x="857250" y="447675"/>
                </a:cubicBezTo>
                <a:cubicBezTo>
                  <a:pt x="884547" y="420378"/>
                  <a:pt x="883412" y="434594"/>
                  <a:pt x="914400" y="419100"/>
                </a:cubicBezTo>
                <a:cubicBezTo>
                  <a:pt x="924639" y="413980"/>
                  <a:pt x="933450" y="406400"/>
                  <a:pt x="942975" y="400050"/>
                </a:cubicBezTo>
                <a:cubicBezTo>
                  <a:pt x="990600" y="403225"/>
                  <a:pt x="1038356" y="404826"/>
                  <a:pt x="1085850" y="409575"/>
                </a:cubicBezTo>
                <a:cubicBezTo>
                  <a:pt x="1101959" y="411186"/>
                  <a:pt x="1118995" y="411860"/>
                  <a:pt x="1133475" y="419100"/>
                </a:cubicBezTo>
                <a:cubicBezTo>
                  <a:pt x="1145523" y="425124"/>
                  <a:pt x="1151089" y="439845"/>
                  <a:pt x="1162050" y="447675"/>
                </a:cubicBezTo>
                <a:cubicBezTo>
                  <a:pt x="1173604" y="455928"/>
                  <a:pt x="1186855" y="461739"/>
                  <a:pt x="1200150" y="466725"/>
                </a:cubicBezTo>
                <a:cubicBezTo>
                  <a:pt x="1237817" y="480850"/>
                  <a:pt x="1301733" y="482598"/>
                  <a:pt x="1333500" y="485775"/>
                </a:cubicBezTo>
                <a:cubicBezTo>
                  <a:pt x="1352550" y="498475"/>
                  <a:pt x="1368930" y="516635"/>
                  <a:pt x="1390650" y="523875"/>
                </a:cubicBezTo>
                <a:cubicBezTo>
                  <a:pt x="1469099" y="550025"/>
                  <a:pt x="1427921" y="540085"/>
                  <a:pt x="1514475" y="552450"/>
                </a:cubicBezTo>
                <a:cubicBezTo>
                  <a:pt x="1543050" y="549275"/>
                  <a:pt x="1572308" y="549898"/>
                  <a:pt x="1600200" y="542925"/>
                </a:cubicBezTo>
                <a:cubicBezTo>
                  <a:pt x="1611306" y="540149"/>
                  <a:pt x="1618536" y="528995"/>
                  <a:pt x="1628775" y="523875"/>
                </a:cubicBezTo>
                <a:cubicBezTo>
                  <a:pt x="1639461" y="518532"/>
                  <a:pt x="1687127" y="505935"/>
                  <a:pt x="1695450" y="504825"/>
                </a:cubicBezTo>
                <a:cubicBezTo>
                  <a:pt x="1730211" y="500190"/>
                  <a:pt x="1765300" y="498475"/>
                  <a:pt x="1800225" y="495300"/>
                </a:cubicBezTo>
                <a:cubicBezTo>
                  <a:pt x="1803400" y="485775"/>
                  <a:pt x="1806992" y="476379"/>
                  <a:pt x="1809750" y="466725"/>
                </a:cubicBezTo>
                <a:cubicBezTo>
                  <a:pt x="1839968" y="360960"/>
                  <a:pt x="1786249" y="427124"/>
                  <a:pt x="2028825" y="438150"/>
                </a:cubicBezTo>
                <a:cubicBezTo>
                  <a:pt x="2047875" y="444500"/>
                  <a:pt x="2079625" y="438150"/>
                  <a:pt x="2085975" y="457200"/>
                </a:cubicBezTo>
                <a:cubicBezTo>
                  <a:pt x="2104168" y="511779"/>
                  <a:pt x="2097549" y="530908"/>
                  <a:pt x="2162175" y="552450"/>
                </a:cubicBezTo>
                <a:cubicBezTo>
                  <a:pt x="2181225" y="558800"/>
                  <a:pt x="2202617" y="560361"/>
                  <a:pt x="2219325" y="571500"/>
                </a:cubicBezTo>
                <a:cubicBezTo>
                  <a:pt x="2228850" y="577850"/>
                  <a:pt x="2237181" y="586530"/>
                  <a:pt x="2247900" y="590550"/>
                </a:cubicBezTo>
                <a:cubicBezTo>
                  <a:pt x="2263059" y="596234"/>
                  <a:pt x="2279906" y="595815"/>
                  <a:pt x="2295525" y="600075"/>
                </a:cubicBezTo>
                <a:cubicBezTo>
                  <a:pt x="2314898" y="605359"/>
                  <a:pt x="2332984" y="615187"/>
                  <a:pt x="2352675" y="619125"/>
                </a:cubicBezTo>
                <a:cubicBezTo>
                  <a:pt x="2434688" y="635528"/>
                  <a:pt x="2384177" y="627184"/>
                  <a:pt x="2505075" y="638175"/>
                </a:cubicBezTo>
                <a:cubicBezTo>
                  <a:pt x="2514600" y="641350"/>
                  <a:pt x="2523610" y="647700"/>
                  <a:pt x="2533650" y="647700"/>
                </a:cubicBezTo>
                <a:cubicBezTo>
                  <a:pt x="2835488" y="647700"/>
                  <a:pt x="2773958" y="655274"/>
                  <a:pt x="2933700" y="628650"/>
                </a:cubicBezTo>
                <a:cubicBezTo>
                  <a:pt x="2946400" y="622300"/>
                  <a:pt x="2963281" y="620959"/>
                  <a:pt x="2971800" y="609600"/>
                </a:cubicBezTo>
                <a:cubicBezTo>
                  <a:pt x="3020314" y="544914"/>
                  <a:pt x="2948802" y="547416"/>
                  <a:pt x="3048000" y="514350"/>
                </a:cubicBezTo>
                <a:lnTo>
                  <a:pt x="3105150" y="495300"/>
                </a:lnTo>
                <a:cubicBezTo>
                  <a:pt x="3114675" y="492125"/>
                  <a:pt x="3125116" y="490941"/>
                  <a:pt x="3133725" y="485775"/>
                </a:cubicBezTo>
                <a:cubicBezTo>
                  <a:pt x="3149600" y="476250"/>
                  <a:pt x="3164161" y="464076"/>
                  <a:pt x="3181350" y="457200"/>
                </a:cubicBezTo>
                <a:cubicBezTo>
                  <a:pt x="3191566" y="453114"/>
                  <a:pt x="3280224" y="439330"/>
                  <a:pt x="3286125" y="438150"/>
                </a:cubicBezTo>
                <a:cubicBezTo>
                  <a:pt x="3298962" y="435583"/>
                  <a:pt x="3311345" y="430967"/>
                  <a:pt x="3324225" y="428625"/>
                </a:cubicBezTo>
                <a:cubicBezTo>
                  <a:pt x="3449365" y="405872"/>
                  <a:pt x="3342586" y="431179"/>
                  <a:pt x="3429000" y="409575"/>
                </a:cubicBezTo>
                <a:cubicBezTo>
                  <a:pt x="3438525" y="403225"/>
                  <a:pt x="3447336" y="395645"/>
                  <a:pt x="3457575" y="390525"/>
                </a:cubicBezTo>
                <a:cubicBezTo>
                  <a:pt x="3466555" y="386035"/>
                  <a:pt x="3477796" y="386569"/>
                  <a:pt x="3486150" y="381000"/>
                </a:cubicBezTo>
                <a:cubicBezTo>
                  <a:pt x="3497358" y="373528"/>
                  <a:pt x="3504377" y="361049"/>
                  <a:pt x="3514725" y="352425"/>
                </a:cubicBezTo>
                <a:cubicBezTo>
                  <a:pt x="3539344" y="331909"/>
                  <a:pt x="3543236" y="333396"/>
                  <a:pt x="3571875" y="323850"/>
                </a:cubicBezTo>
                <a:cubicBezTo>
                  <a:pt x="3658596" y="193768"/>
                  <a:pt x="3577455" y="331196"/>
                  <a:pt x="3619500" y="219075"/>
                </a:cubicBezTo>
                <a:cubicBezTo>
                  <a:pt x="3623520" y="208356"/>
                  <a:pt x="3630945" y="199056"/>
                  <a:pt x="3638550" y="190500"/>
                </a:cubicBezTo>
                <a:cubicBezTo>
                  <a:pt x="3652757" y="174517"/>
                  <a:pt x="3706067" y="118642"/>
                  <a:pt x="3733800" y="104775"/>
                </a:cubicBezTo>
                <a:cubicBezTo>
                  <a:pt x="3751761" y="95795"/>
                  <a:pt x="3770969" y="87723"/>
                  <a:pt x="3790950" y="85725"/>
                </a:cubicBezTo>
                <a:lnTo>
                  <a:pt x="3886200" y="76200"/>
                </a:lnTo>
                <a:lnTo>
                  <a:pt x="3971925" y="47625"/>
                </a:lnTo>
                <a:cubicBezTo>
                  <a:pt x="3999160" y="38547"/>
                  <a:pt x="4008700" y="34555"/>
                  <a:pt x="4038600" y="28575"/>
                </a:cubicBezTo>
                <a:cubicBezTo>
                  <a:pt x="4057538" y="24787"/>
                  <a:pt x="4077014" y="23734"/>
                  <a:pt x="4095750" y="19050"/>
                </a:cubicBezTo>
                <a:cubicBezTo>
                  <a:pt x="4115231" y="14180"/>
                  <a:pt x="4152900" y="0"/>
                  <a:pt x="4152900" y="0"/>
                </a:cubicBezTo>
                <a:cubicBezTo>
                  <a:pt x="4216400" y="3175"/>
                  <a:pt x="4280312" y="1639"/>
                  <a:pt x="4343400" y="9525"/>
                </a:cubicBezTo>
                <a:cubicBezTo>
                  <a:pt x="4357489" y="11286"/>
                  <a:pt x="4371460" y="18535"/>
                  <a:pt x="4381500" y="28575"/>
                </a:cubicBezTo>
                <a:cubicBezTo>
                  <a:pt x="4388600" y="35675"/>
                  <a:pt x="4386535" y="48170"/>
                  <a:pt x="4391025" y="57150"/>
                </a:cubicBezTo>
                <a:cubicBezTo>
                  <a:pt x="4396145" y="67389"/>
                  <a:pt x="4403725" y="76200"/>
                  <a:pt x="4410075" y="85725"/>
                </a:cubicBezTo>
                <a:cubicBezTo>
                  <a:pt x="4413250" y="114300"/>
                  <a:pt x="4410508" y="144175"/>
                  <a:pt x="4419600" y="171450"/>
                </a:cubicBezTo>
                <a:cubicBezTo>
                  <a:pt x="4426022" y="190715"/>
                  <a:pt x="4462673" y="207344"/>
                  <a:pt x="4476750" y="219075"/>
                </a:cubicBezTo>
                <a:cubicBezTo>
                  <a:pt x="4508348" y="245407"/>
                  <a:pt x="4498427" y="248963"/>
                  <a:pt x="4533900" y="266700"/>
                </a:cubicBezTo>
                <a:cubicBezTo>
                  <a:pt x="4564888" y="282194"/>
                  <a:pt x="4563753" y="267978"/>
                  <a:pt x="4591050" y="295275"/>
                </a:cubicBezTo>
                <a:cubicBezTo>
                  <a:pt x="4602275" y="306500"/>
                  <a:pt x="4609005" y="321575"/>
                  <a:pt x="4619625" y="333375"/>
                </a:cubicBezTo>
                <a:cubicBezTo>
                  <a:pt x="4637647" y="353400"/>
                  <a:pt x="4661831" y="368109"/>
                  <a:pt x="4676775" y="390525"/>
                </a:cubicBezTo>
                <a:lnTo>
                  <a:pt x="4714875" y="447675"/>
                </a:lnTo>
                <a:cubicBezTo>
                  <a:pt x="4721225" y="457200"/>
                  <a:pt x="4730305" y="465390"/>
                  <a:pt x="4733925" y="476250"/>
                </a:cubicBezTo>
                <a:cubicBezTo>
                  <a:pt x="4737100" y="485775"/>
                  <a:pt x="4737881" y="496471"/>
                  <a:pt x="4743450" y="504825"/>
                </a:cubicBezTo>
                <a:cubicBezTo>
                  <a:pt x="4758118" y="526827"/>
                  <a:pt x="4779515" y="538393"/>
                  <a:pt x="4800600" y="552450"/>
                </a:cubicBezTo>
                <a:cubicBezTo>
                  <a:pt x="4803775" y="561975"/>
                  <a:pt x="4808156" y="571180"/>
                  <a:pt x="4810125" y="581025"/>
                </a:cubicBezTo>
                <a:cubicBezTo>
                  <a:pt x="4824884" y="654818"/>
                  <a:pt x="4812233" y="629326"/>
                  <a:pt x="4829175" y="685800"/>
                </a:cubicBezTo>
                <a:cubicBezTo>
                  <a:pt x="4834945" y="705034"/>
                  <a:pt x="4834026" y="728751"/>
                  <a:pt x="4848225" y="742950"/>
                </a:cubicBezTo>
                <a:cubicBezTo>
                  <a:pt x="4857750" y="752475"/>
                  <a:pt x="4868530" y="760892"/>
                  <a:pt x="4876800" y="771525"/>
                </a:cubicBezTo>
                <a:cubicBezTo>
                  <a:pt x="4890856" y="789597"/>
                  <a:pt x="4902200" y="809625"/>
                  <a:pt x="4914900" y="828675"/>
                </a:cubicBezTo>
                <a:cubicBezTo>
                  <a:pt x="4921250" y="838200"/>
                  <a:pt x="4925855" y="849155"/>
                  <a:pt x="4933950" y="857250"/>
                </a:cubicBezTo>
                <a:cubicBezTo>
                  <a:pt x="4978422" y="901722"/>
                  <a:pt x="4948422" y="867986"/>
                  <a:pt x="4981575" y="914400"/>
                </a:cubicBezTo>
                <a:cubicBezTo>
                  <a:pt x="4990802" y="927318"/>
                  <a:pt x="5000923" y="939582"/>
                  <a:pt x="5010150" y="952500"/>
                </a:cubicBezTo>
                <a:cubicBezTo>
                  <a:pt x="5016804" y="961815"/>
                  <a:pt x="5021595" y="972519"/>
                  <a:pt x="5029200" y="981075"/>
                </a:cubicBezTo>
                <a:cubicBezTo>
                  <a:pt x="5047098" y="1001211"/>
                  <a:pt x="5067300" y="1019175"/>
                  <a:pt x="5086350" y="1038225"/>
                </a:cubicBezTo>
                <a:lnTo>
                  <a:pt x="5114925" y="1066800"/>
                </a:lnTo>
                <a:cubicBezTo>
                  <a:pt x="5147582" y="1164771"/>
                  <a:pt x="5094968" y="1032329"/>
                  <a:pt x="5153025" y="1104900"/>
                </a:cubicBezTo>
                <a:cubicBezTo>
                  <a:pt x="5161203" y="1115122"/>
                  <a:pt x="5158954" y="1130413"/>
                  <a:pt x="5162550" y="1143000"/>
                </a:cubicBezTo>
                <a:cubicBezTo>
                  <a:pt x="5183393" y="1215949"/>
                  <a:pt x="5157729" y="1125009"/>
                  <a:pt x="5191125" y="1200150"/>
                </a:cubicBezTo>
                <a:cubicBezTo>
                  <a:pt x="5199280" y="1218500"/>
                  <a:pt x="5195976" y="1243101"/>
                  <a:pt x="5210175" y="1257300"/>
                </a:cubicBezTo>
                <a:cubicBezTo>
                  <a:pt x="5260684" y="1307809"/>
                  <a:pt x="5220189" y="1261290"/>
                  <a:pt x="5257800" y="1323975"/>
                </a:cubicBezTo>
                <a:cubicBezTo>
                  <a:pt x="5269580" y="1343608"/>
                  <a:pt x="5283200" y="1362075"/>
                  <a:pt x="5295900" y="1381125"/>
                </a:cubicBezTo>
                <a:lnTo>
                  <a:pt x="5314950" y="1409700"/>
                </a:lnTo>
                <a:lnTo>
                  <a:pt x="5334000" y="1438275"/>
                </a:lnTo>
                <a:cubicBezTo>
                  <a:pt x="5340350" y="1447800"/>
                  <a:pt x="5343525" y="1460500"/>
                  <a:pt x="5353050" y="1466850"/>
                </a:cubicBezTo>
                <a:cubicBezTo>
                  <a:pt x="5378825" y="1484033"/>
                  <a:pt x="5389513" y="1492865"/>
                  <a:pt x="5419725" y="1504950"/>
                </a:cubicBezTo>
                <a:cubicBezTo>
                  <a:pt x="5438369" y="1512408"/>
                  <a:pt x="5458914" y="1515020"/>
                  <a:pt x="5476875" y="1524000"/>
                </a:cubicBezTo>
                <a:cubicBezTo>
                  <a:pt x="5520655" y="1545890"/>
                  <a:pt x="5500776" y="1543050"/>
                  <a:pt x="5534025" y="1543050"/>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p:cNvPicPr>
            <a:picLocks noChangeAspect="1"/>
          </p:cNvPicPr>
          <p:nvPr/>
        </p:nvPicPr>
        <p:blipFill rotWithShape="1">
          <a:blip r:embed="rId4"/>
          <a:srcRect l="1311" t="1039" r="67322"/>
          <a:stretch/>
        </p:blipFill>
        <p:spPr>
          <a:xfrm>
            <a:off x="4212292" y="2642574"/>
            <a:ext cx="1847263" cy="963251"/>
          </a:xfrm>
          <a:prstGeom prst="rect">
            <a:avLst/>
          </a:prstGeom>
        </p:spPr>
      </p:pic>
      <p:sp>
        <p:nvSpPr>
          <p:cNvPr id="9" name="CuadroTexto 8"/>
          <p:cNvSpPr txBox="1"/>
          <p:nvPr/>
        </p:nvSpPr>
        <p:spPr>
          <a:xfrm>
            <a:off x="-2703780" y="4166135"/>
            <a:ext cx="2339487" cy="1754326"/>
          </a:xfrm>
          <a:prstGeom prst="rect">
            <a:avLst/>
          </a:prstGeom>
          <a:noFill/>
        </p:spPr>
        <p:txBody>
          <a:bodyPr wrap="none" rtlCol="0">
            <a:spAutoFit/>
          </a:bodyPr>
          <a:lstStyle/>
          <a:p>
            <a:r>
              <a:rPr lang="es-MX" dirty="0" smtClean="0"/>
              <a:t>b) Escala horizontal</a:t>
            </a:r>
          </a:p>
          <a:p>
            <a:r>
              <a:rPr lang="es-MX" dirty="0" smtClean="0"/>
              <a:t>3.5 cm – 10000</a:t>
            </a:r>
          </a:p>
          <a:p>
            <a:r>
              <a:rPr lang="es-MX" dirty="0" smtClean="0"/>
              <a:t>Escala vertical</a:t>
            </a:r>
          </a:p>
          <a:p>
            <a:r>
              <a:rPr lang="es-MX" dirty="0" smtClean="0"/>
              <a:t>3.5 cm ≈ 1270</a:t>
            </a:r>
          </a:p>
          <a:p>
            <a:endParaRPr lang="es-MX" dirty="0"/>
          </a:p>
          <a:p>
            <a:r>
              <a:rPr lang="es-MX" dirty="0" smtClean="0"/>
              <a:t>Obtener la exageración</a:t>
            </a:r>
            <a:endParaRPr lang="es-MX" dirty="0"/>
          </a:p>
        </p:txBody>
      </p:sp>
      <p:pic>
        <p:nvPicPr>
          <p:cNvPr id="10" name="Imagen 9"/>
          <p:cNvPicPr>
            <a:picLocks noChangeAspect="1"/>
          </p:cNvPicPr>
          <p:nvPr/>
        </p:nvPicPr>
        <p:blipFill rotWithShape="1">
          <a:blip r:embed="rId4"/>
          <a:srcRect l="1311" t="1039" r="67322"/>
          <a:stretch/>
        </p:blipFill>
        <p:spPr>
          <a:xfrm rot="5400000">
            <a:off x="-848511" y="4734802"/>
            <a:ext cx="1847263" cy="963251"/>
          </a:xfrm>
          <a:prstGeom prst="rect">
            <a:avLst/>
          </a:prstGeom>
        </p:spPr>
      </p:pic>
    </p:spTree>
    <p:extLst>
      <p:ext uri="{BB962C8B-B14F-4D97-AF65-F5344CB8AC3E}">
        <p14:creationId xmlns:p14="http://schemas.microsoft.com/office/powerpoint/2010/main" val="115923470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711</TotalTime>
  <Words>1582</Words>
  <Application>Microsoft Office PowerPoint</Application>
  <PresentationFormat>Carta (216 x 279 mm)</PresentationFormat>
  <Paragraphs>140</Paragraphs>
  <Slides>8</Slides>
  <Notes>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Arial</vt:lpstr>
      <vt:lpstr>Calibri</vt:lpstr>
      <vt:lpstr>Calibri Light</vt:lpstr>
      <vt:lpstr>Cambria Math</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X</dc:creator>
  <cp:lastModifiedBy>X</cp:lastModifiedBy>
  <cp:revision>24</cp:revision>
  <dcterms:created xsi:type="dcterms:W3CDTF">2020-04-22T15:36:30Z</dcterms:created>
  <dcterms:modified xsi:type="dcterms:W3CDTF">2021-04-16T17:37:50Z</dcterms:modified>
</cp:coreProperties>
</file>