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8" r:id="rId4"/>
    <p:sldId id="259" r:id="rId5"/>
    <p:sldId id="260" r:id="rId6"/>
  </p:sldIdLst>
  <p:sldSz cx="6858000" cy="9144000" type="letter"/>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75" autoAdjust="0"/>
    <p:restoredTop sz="94660"/>
  </p:normalViewPr>
  <p:slideViewPr>
    <p:cSldViewPr snapToGrid="0" showGuides="1">
      <p:cViewPr varScale="1">
        <p:scale>
          <a:sx n="70" d="100"/>
          <a:sy n="70" d="100"/>
        </p:scale>
        <p:origin x="270" y="84"/>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B27CEA-5B62-4CE0-8635-0F8D031479BD}" type="datetimeFigureOut">
              <a:rPr lang="es-MX" smtClean="0"/>
              <a:t>25/05/2020</a:t>
            </a:fld>
            <a:endParaRPr lang="es-MX"/>
          </a:p>
        </p:txBody>
      </p:sp>
      <p:sp>
        <p:nvSpPr>
          <p:cNvPr id="4" name="Marcador de imagen de diapositiva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744E6D-DD61-442D-8D72-0EF05639F790}" type="slidenum">
              <a:rPr lang="es-MX" smtClean="0"/>
              <a:t>‹Nº›</a:t>
            </a:fld>
            <a:endParaRPr lang="es-MX"/>
          </a:p>
        </p:txBody>
      </p:sp>
    </p:spTree>
    <p:extLst>
      <p:ext uri="{BB962C8B-B14F-4D97-AF65-F5344CB8AC3E}">
        <p14:creationId xmlns:p14="http://schemas.microsoft.com/office/powerpoint/2010/main" val="14889168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7C8DAA4D-BBAD-4413-A971-2FC9D6CA0F62}" type="datetimeFigureOut">
              <a:rPr lang="es-MX" smtClean="0"/>
              <a:t>25/05/2020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16407CB4-C495-4A99-8232-CAE7DD0B4813}" type="slidenum">
              <a:rPr lang="es-MX" smtClean="0"/>
              <a:t>‹Nº›</a:t>
            </a:fld>
            <a:endParaRPr lang="es-MX"/>
          </a:p>
        </p:txBody>
      </p:sp>
    </p:spTree>
    <p:extLst>
      <p:ext uri="{BB962C8B-B14F-4D97-AF65-F5344CB8AC3E}">
        <p14:creationId xmlns:p14="http://schemas.microsoft.com/office/powerpoint/2010/main" val="3123547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7C8DAA4D-BBAD-4413-A971-2FC9D6CA0F62}" type="datetimeFigureOut">
              <a:rPr lang="es-MX" smtClean="0"/>
              <a:t>25/05/2020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16407CB4-C495-4A99-8232-CAE7DD0B4813}" type="slidenum">
              <a:rPr lang="es-MX" smtClean="0"/>
              <a:t>‹Nº›</a:t>
            </a:fld>
            <a:endParaRPr lang="es-MX"/>
          </a:p>
        </p:txBody>
      </p:sp>
    </p:spTree>
    <p:extLst>
      <p:ext uri="{BB962C8B-B14F-4D97-AF65-F5344CB8AC3E}">
        <p14:creationId xmlns:p14="http://schemas.microsoft.com/office/powerpoint/2010/main" val="2163928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7C8DAA4D-BBAD-4413-A971-2FC9D6CA0F62}" type="datetimeFigureOut">
              <a:rPr lang="es-MX" smtClean="0"/>
              <a:t>25/05/2020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16407CB4-C495-4A99-8232-CAE7DD0B4813}" type="slidenum">
              <a:rPr lang="es-MX" smtClean="0"/>
              <a:t>‹Nº›</a:t>
            </a:fld>
            <a:endParaRPr lang="es-MX"/>
          </a:p>
        </p:txBody>
      </p:sp>
    </p:spTree>
    <p:extLst>
      <p:ext uri="{BB962C8B-B14F-4D97-AF65-F5344CB8AC3E}">
        <p14:creationId xmlns:p14="http://schemas.microsoft.com/office/powerpoint/2010/main" val="522260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7C8DAA4D-BBAD-4413-A971-2FC9D6CA0F62}" type="datetimeFigureOut">
              <a:rPr lang="es-MX" smtClean="0"/>
              <a:t>25/05/2020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16407CB4-C495-4A99-8232-CAE7DD0B4813}" type="slidenum">
              <a:rPr lang="es-MX" smtClean="0"/>
              <a:t>‹Nº›</a:t>
            </a:fld>
            <a:endParaRPr lang="es-MX"/>
          </a:p>
        </p:txBody>
      </p:sp>
    </p:spTree>
    <p:extLst>
      <p:ext uri="{BB962C8B-B14F-4D97-AF65-F5344CB8AC3E}">
        <p14:creationId xmlns:p14="http://schemas.microsoft.com/office/powerpoint/2010/main" val="1481128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7C8DAA4D-BBAD-4413-A971-2FC9D6CA0F62}" type="datetimeFigureOut">
              <a:rPr lang="es-MX" smtClean="0"/>
              <a:t>25/05/2020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16407CB4-C495-4A99-8232-CAE7DD0B4813}" type="slidenum">
              <a:rPr lang="es-MX" smtClean="0"/>
              <a:t>‹Nº›</a:t>
            </a:fld>
            <a:endParaRPr lang="es-MX"/>
          </a:p>
        </p:txBody>
      </p:sp>
    </p:spTree>
    <p:extLst>
      <p:ext uri="{BB962C8B-B14F-4D97-AF65-F5344CB8AC3E}">
        <p14:creationId xmlns:p14="http://schemas.microsoft.com/office/powerpoint/2010/main" val="39999865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7C8DAA4D-BBAD-4413-A971-2FC9D6CA0F62}" type="datetimeFigureOut">
              <a:rPr lang="es-MX" smtClean="0"/>
              <a:t>25/05/2020</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16407CB4-C495-4A99-8232-CAE7DD0B4813}" type="slidenum">
              <a:rPr lang="es-MX" smtClean="0"/>
              <a:t>‹Nº›</a:t>
            </a:fld>
            <a:endParaRPr lang="es-MX"/>
          </a:p>
        </p:txBody>
      </p:sp>
    </p:spTree>
    <p:extLst>
      <p:ext uri="{BB962C8B-B14F-4D97-AF65-F5344CB8AC3E}">
        <p14:creationId xmlns:p14="http://schemas.microsoft.com/office/powerpoint/2010/main" val="2697804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72381" y="3340100"/>
            <a:ext cx="2901255" cy="4912784"/>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3471863" y="3340100"/>
            <a:ext cx="2915543" cy="4912784"/>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7C8DAA4D-BBAD-4413-A971-2FC9D6CA0F62}" type="datetimeFigureOut">
              <a:rPr lang="es-MX" smtClean="0"/>
              <a:t>25/05/2020</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16407CB4-C495-4A99-8232-CAE7DD0B4813}" type="slidenum">
              <a:rPr lang="es-MX" smtClean="0"/>
              <a:t>‹Nº›</a:t>
            </a:fld>
            <a:endParaRPr lang="es-MX"/>
          </a:p>
        </p:txBody>
      </p:sp>
    </p:spTree>
    <p:extLst>
      <p:ext uri="{BB962C8B-B14F-4D97-AF65-F5344CB8AC3E}">
        <p14:creationId xmlns:p14="http://schemas.microsoft.com/office/powerpoint/2010/main" val="255233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7C8DAA4D-BBAD-4413-A971-2FC9D6CA0F62}" type="datetimeFigureOut">
              <a:rPr lang="es-MX" smtClean="0"/>
              <a:t>25/05/2020</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16407CB4-C495-4A99-8232-CAE7DD0B4813}" type="slidenum">
              <a:rPr lang="es-MX" smtClean="0"/>
              <a:t>‹Nº›</a:t>
            </a:fld>
            <a:endParaRPr lang="es-MX"/>
          </a:p>
        </p:txBody>
      </p:sp>
    </p:spTree>
    <p:extLst>
      <p:ext uri="{BB962C8B-B14F-4D97-AF65-F5344CB8AC3E}">
        <p14:creationId xmlns:p14="http://schemas.microsoft.com/office/powerpoint/2010/main" val="19447861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AA4D-BBAD-4413-A971-2FC9D6CA0F62}" type="datetimeFigureOut">
              <a:rPr lang="es-MX" smtClean="0"/>
              <a:t>25/05/2020</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16407CB4-C495-4A99-8232-CAE7DD0B4813}" type="slidenum">
              <a:rPr lang="es-MX" smtClean="0"/>
              <a:t>‹Nº›</a:t>
            </a:fld>
            <a:endParaRPr lang="es-MX"/>
          </a:p>
        </p:txBody>
      </p:sp>
    </p:spTree>
    <p:extLst>
      <p:ext uri="{BB962C8B-B14F-4D97-AF65-F5344CB8AC3E}">
        <p14:creationId xmlns:p14="http://schemas.microsoft.com/office/powerpoint/2010/main" val="2300745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7C8DAA4D-BBAD-4413-A971-2FC9D6CA0F62}" type="datetimeFigureOut">
              <a:rPr lang="es-MX" smtClean="0"/>
              <a:t>25/05/2020</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16407CB4-C495-4A99-8232-CAE7DD0B4813}" type="slidenum">
              <a:rPr lang="es-MX" smtClean="0"/>
              <a:t>‹Nº›</a:t>
            </a:fld>
            <a:endParaRPr lang="es-MX"/>
          </a:p>
        </p:txBody>
      </p:sp>
    </p:spTree>
    <p:extLst>
      <p:ext uri="{BB962C8B-B14F-4D97-AF65-F5344CB8AC3E}">
        <p14:creationId xmlns:p14="http://schemas.microsoft.com/office/powerpoint/2010/main" val="1708776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7C8DAA4D-BBAD-4413-A971-2FC9D6CA0F62}" type="datetimeFigureOut">
              <a:rPr lang="es-MX" smtClean="0"/>
              <a:t>25/05/2020</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16407CB4-C495-4A99-8232-CAE7DD0B4813}" type="slidenum">
              <a:rPr lang="es-MX" smtClean="0"/>
              <a:t>‹Nº›</a:t>
            </a:fld>
            <a:endParaRPr lang="es-MX"/>
          </a:p>
        </p:txBody>
      </p:sp>
    </p:spTree>
    <p:extLst>
      <p:ext uri="{BB962C8B-B14F-4D97-AF65-F5344CB8AC3E}">
        <p14:creationId xmlns:p14="http://schemas.microsoft.com/office/powerpoint/2010/main" val="2039719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7C8DAA4D-BBAD-4413-A971-2FC9D6CA0F62}" type="datetimeFigureOut">
              <a:rPr lang="es-MX" smtClean="0"/>
              <a:t>25/05/2020</a:t>
            </a:fld>
            <a:endParaRPr lang="es-MX"/>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16407CB4-C495-4A99-8232-CAE7DD0B4813}" type="slidenum">
              <a:rPr lang="es-MX" smtClean="0"/>
              <a:t>‹Nº›</a:t>
            </a:fld>
            <a:endParaRPr lang="es-MX"/>
          </a:p>
        </p:txBody>
      </p:sp>
    </p:spTree>
    <p:extLst>
      <p:ext uri="{BB962C8B-B14F-4D97-AF65-F5344CB8AC3E}">
        <p14:creationId xmlns:p14="http://schemas.microsoft.com/office/powerpoint/2010/main" val="26892668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google.com.mx/url?sa=i&amp;rct=j&amp;q=mapa%2Bmundi&amp;source=images&amp;cd=&amp;cad=rja&amp;docid=VurXwI9clsmZvM&amp;tbnid=e5tRpNZn6oQX3M:&amp;ved=0CAUQjRw&amp;url=http://arte-historia.com/mapa-del-mundo-mapa-mundi&amp;ei=1ynEUeu0Fons8QScu4DYDg&amp;bvm=bv.48293060,d.eWU&amp;psig=AFQjCNFuZa__-TfbPR6iQ27Pk_VtWRxD2g&amp;ust=1371896182710219" TargetMode="Externa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520703" y="313619"/>
            <a:ext cx="593943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MX" altLang="es-MX"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Laboratorio de Oceanografía</a:t>
            </a:r>
            <a:endParaRPr kumimoji="0" lang="es-MX" altLang="es-MX"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r>
              <a:rPr lang="es-MX" b="1" dirty="0" smtClean="0">
                <a:latin typeface="Times New Roman" panose="02020603050405020304" pitchFamily="18" charset="0"/>
                <a:ea typeface="Calibri" panose="020F0502020204030204" pitchFamily="34" charset="0"/>
                <a:cs typeface="Times New Roman" panose="02020603050405020304" pitchFamily="18" charset="0"/>
              </a:rPr>
              <a:t>Práctica </a:t>
            </a:r>
            <a:r>
              <a:rPr lang="es-MX" b="1" dirty="0" smtClean="0">
                <a:latin typeface="Times New Roman" panose="02020603050405020304" pitchFamily="18" charset="0"/>
                <a:ea typeface="Calibri" panose="020F0502020204030204" pitchFamily="34" charset="0"/>
                <a:cs typeface="Times New Roman" panose="02020603050405020304" pitchFamily="18" charset="0"/>
              </a:rPr>
              <a:t>8. </a:t>
            </a:r>
            <a:r>
              <a:rPr lang="es-MX" b="1" dirty="0">
                <a:latin typeface="Times New Roman" panose="02020603050405020304" pitchFamily="18" charset="0"/>
                <a:ea typeface="Calibri" panose="020F0502020204030204" pitchFamily="34" charset="0"/>
                <a:cs typeface="Times New Roman" panose="02020603050405020304" pitchFamily="18" charset="0"/>
              </a:rPr>
              <a:t>Corrientes profundas, superficiales y costeras</a:t>
            </a:r>
          </a:p>
        </p:txBody>
      </p:sp>
      <p:sp>
        <p:nvSpPr>
          <p:cNvPr id="5" name="Rectángulo 4"/>
          <p:cNvSpPr/>
          <p:nvPr/>
        </p:nvSpPr>
        <p:spPr>
          <a:xfrm>
            <a:off x="643533" y="3539781"/>
            <a:ext cx="5816600" cy="38164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just" eaLnBrk="0" fontAlgn="base" hangingPunct="0">
              <a:spcBef>
                <a:spcPct val="0"/>
              </a:spcBef>
              <a:spcAft>
                <a:spcPct val="0"/>
              </a:spcAft>
            </a:pPr>
            <a:r>
              <a:rPr lang="es-MX" sz="1400" b="1" dirty="0" smtClean="0">
                <a:latin typeface="Times New Roman" panose="02020603050405020304" pitchFamily="18" charset="0"/>
                <a:ea typeface="Calibri" panose="020F0502020204030204" pitchFamily="34" charset="0"/>
                <a:cs typeface="Times New Roman" panose="02020603050405020304" pitchFamily="18" charset="0"/>
              </a:rPr>
              <a:t>Introducción: </a:t>
            </a:r>
          </a:p>
          <a:p>
            <a:r>
              <a:rPr lang="es-MX" sz="1200" dirty="0">
                <a:latin typeface="Times New Roman" panose="02020603050405020304" pitchFamily="18" charset="0"/>
                <a:cs typeface="Times New Roman" panose="02020603050405020304" pitchFamily="18" charset="0"/>
              </a:rPr>
              <a:t>El movimiento constante y dinámico del océano es más intenso y visible en la superficie. Las olas, las mareas y las corrientes superficiales promueven la mezcla de las aguas oceánicas, lo cual tiene efectos sobre la vida en los mares. Las corrientes y las olas están influenciadas por los vientos. Los vientos a su vez están influenciados por el calor generado por el sol. Las corrientes marinas transportan grandes cantidades de agua y energía en forma de calor, por lo que influyen en la distribución de la salinidad y de la temperatura. Como resultado se afecta el clima y la productividad de las aguas.</a:t>
            </a:r>
          </a:p>
          <a:p>
            <a:r>
              <a:rPr lang="es-MX" sz="1200" dirty="0">
                <a:latin typeface="Times New Roman" panose="02020603050405020304" pitchFamily="18" charset="0"/>
                <a:cs typeface="Times New Roman" panose="02020603050405020304" pitchFamily="18" charset="0"/>
              </a:rPr>
              <a:t>Hay dos tipos de corrientes en el océano: las corrientes superficiales, que constituyen el 10% del agua del océano y se encuentran desde los 400 m hacia arriba y las corrientes de agua profunda o la circulación </a:t>
            </a:r>
            <a:r>
              <a:rPr lang="es-MX" sz="1200" dirty="0" err="1">
                <a:latin typeface="Times New Roman" panose="02020603050405020304" pitchFamily="18" charset="0"/>
                <a:cs typeface="Times New Roman" panose="02020603050405020304" pitchFamily="18" charset="0"/>
              </a:rPr>
              <a:t>termohalina</a:t>
            </a:r>
            <a:r>
              <a:rPr lang="es-MX" sz="1200" dirty="0">
                <a:latin typeface="Times New Roman" panose="02020603050405020304" pitchFamily="18" charset="0"/>
                <a:cs typeface="Times New Roman" panose="02020603050405020304" pitchFamily="18" charset="0"/>
              </a:rPr>
              <a:t> que afectan el otro 90% del océano.</a:t>
            </a:r>
          </a:p>
          <a:p>
            <a:r>
              <a:rPr lang="es-MX" sz="1200" dirty="0">
                <a:latin typeface="Times New Roman" panose="02020603050405020304" pitchFamily="18" charset="0"/>
                <a:cs typeface="Times New Roman" panose="02020603050405020304" pitchFamily="18" charset="0"/>
              </a:rPr>
              <a:t>Las corrientes oceánicas están influenciadas por fuerzas que inician el movimiento de las masas de agua, estas son: el calentamiento solar y los vientos. El balance entre otro tipo de fuerzas influye en la dirección del flujo de las corrientes, la fuerza de </a:t>
            </a:r>
            <a:r>
              <a:rPr lang="es-MX" sz="1200" dirty="0" err="1">
                <a:latin typeface="Times New Roman" panose="02020603050405020304" pitchFamily="18" charset="0"/>
                <a:cs typeface="Times New Roman" panose="02020603050405020304" pitchFamily="18" charset="0"/>
              </a:rPr>
              <a:t>Coriolis</a:t>
            </a:r>
            <a:r>
              <a:rPr lang="es-MX" sz="1200" dirty="0">
                <a:latin typeface="Times New Roman" panose="02020603050405020304" pitchFamily="18" charset="0"/>
                <a:cs typeface="Times New Roman" panose="02020603050405020304" pitchFamily="18" charset="0"/>
              </a:rPr>
              <a:t> (que es siempre hacia la derecha en el Hemisferio Norte) y la gravedad la cual se dirige hacia el gradiente de presión. Estas corrientes marinas se conocen como Corrientes </a:t>
            </a:r>
            <a:r>
              <a:rPr lang="es-MX" sz="1200" dirty="0" err="1">
                <a:latin typeface="Times New Roman" panose="02020603050405020304" pitchFamily="18" charset="0"/>
                <a:cs typeface="Times New Roman" panose="02020603050405020304" pitchFamily="18" charset="0"/>
              </a:rPr>
              <a:t>Geostróficas</a:t>
            </a:r>
            <a:r>
              <a:rPr lang="es-MX" sz="1200" dirty="0">
                <a:latin typeface="Times New Roman" panose="02020603050405020304" pitchFamily="18" charset="0"/>
                <a:cs typeface="Times New Roman" panose="02020603050405020304" pitchFamily="18" charset="0"/>
              </a:rPr>
              <a:t>, (del griego </a:t>
            </a:r>
            <a:r>
              <a:rPr lang="es-MX" sz="1200" dirty="0" err="1">
                <a:latin typeface="Times New Roman" panose="02020603050405020304" pitchFamily="18" charset="0"/>
                <a:cs typeface="Times New Roman" panose="02020603050405020304" pitchFamily="18" charset="0"/>
              </a:rPr>
              <a:t>strophe</a:t>
            </a:r>
            <a:r>
              <a:rPr lang="es-MX" sz="1200" dirty="0">
                <a:latin typeface="Times New Roman" panose="02020603050405020304" pitchFamily="18" charset="0"/>
                <a:cs typeface="Times New Roman" panose="02020603050405020304" pitchFamily="18" charset="0"/>
              </a:rPr>
              <a:t>, giro: fuerzas provocadas por la rotación de la tierra).</a:t>
            </a:r>
          </a:p>
          <a:p>
            <a:r>
              <a:rPr lang="es-MX" sz="1200" dirty="0">
                <a:latin typeface="Times New Roman" panose="02020603050405020304" pitchFamily="18" charset="0"/>
                <a:cs typeface="Times New Roman" panose="02020603050405020304" pitchFamily="18" charset="0"/>
              </a:rPr>
              <a:t>Las corrientes marinas superficiales trasportan un gran volumen de agua y energía en forma de calor, por lo que influyen en la distribución de la temperatura. Como resultado afecta el clima del planeta. Es por esto que el océano se conoce como el termostato de la Tierra</a:t>
            </a:r>
            <a:endParaRPr lang="es-MX" sz="12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Rectángulo 6"/>
          <p:cNvSpPr/>
          <p:nvPr/>
        </p:nvSpPr>
        <p:spPr>
          <a:xfrm>
            <a:off x="643533" y="7612296"/>
            <a:ext cx="5816600" cy="677108"/>
          </a:xfrm>
          <a:prstGeom prst="rect">
            <a:avLst/>
          </a:prstGeom>
        </p:spPr>
        <p:txBody>
          <a:bodyPr wrap="square">
            <a:spAutoFit/>
          </a:bodyPr>
          <a:lstStyle/>
          <a:p>
            <a:pPr lvl="0" algn="just" eaLnBrk="0" fontAlgn="base" hangingPunct="0">
              <a:spcBef>
                <a:spcPct val="0"/>
              </a:spcBef>
              <a:spcAft>
                <a:spcPct val="0"/>
              </a:spcAft>
            </a:pPr>
            <a:r>
              <a:rPr lang="es-MX" sz="1400" b="1"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Objetivo</a:t>
            </a:r>
            <a:r>
              <a:rPr lang="es-MX" sz="12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p>
          <a:p>
            <a:pPr marL="171450" indent="-171450">
              <a:buFont typeface="Arial" panose="020B0604020202020204" pitchFamily="34" charset="0"/>
              <a:buChar char="•"/>
            </a:pPr>
            <a:r>
              <a:rPr lang="es-MX" sz="1200" dirty="0"/>
              <a:t>Que el alumno reconozca las principales corrientes oceánicas y costeras a nivel global y las principales corrientes oceánicas que afectas a las costas mexicanas</a:t>
            </a:r>
            <a:endParaRPr lang="es-MX" sz="1200" dirty="0">
              <a:latin typeface="Times New Roman" panose="02020603050405020304" pitchFamily="18" charset="0"/>
              <a:cs typeface="Times New Roman" panose="02020603050405020304" pitchFamily="18" charset="0"/>
            </a:endParaRPr>
          </a:p>
        </p:txBody>
      </p:sp>
      <p:pic>
        <p:nvPicPr>
          <p:cNvPr id="2"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24334" y="1066549"/>
            <a:ext cx="2803196" cy="2366633"/>
          </a:xfrm>
          <a:prstGeom prst="rect">
            <a:avLst/>
          </a:prstGeom>
        </p:spPr>
      </p:pic>
    </p:spTree>
    <p:extLst>
      <p:ext uri="{BB962C8B-B14F-4D97-AF65-F5344CB8AC3E}">
        <p14:creationId xmlns:p14="http://schemas.microsoft.com/office/powerpoint/2010/main" val="492006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559558" y="577587"/>
            <a:ext cx="5950424" cy="461665"/>
          </a:xfrm>
          <a:prstGeom prst="rect">
            <a:avLst/>
          </a:prstGeom>
        </p:spPr>
        <p:txBody>
          <a:bodyPr wrap="square">
            <a:spAutoFit/>
          </a:bodyPr>
          <a:lstStyle/>
          <a:p>
            <a:r>
              <a:rPr lang="es-MX" sz="1200" dirty="0">
                <a:latin typeface="Times New Roman" panose="02020603050405020304" pitchFamily="18" charset="0"/>
                <a:ea typeface="Calibri" panose="020F0502020204030204" pitchFamily="34" charset="0"/>
              </a:rPr>
              <a:t>1.- En el siguiente mapamundi indique: el nombre de los principales giros, y en que parte de estos se presentan aguas frías y en cuál a aguas cálidas?</a:t>
            </a:r>
            <a:endParaRPr lang="es-MX" dirty="0"/>
          </a:p>
        </p:txBody>
      </p:sp>
      <p:pic>
        <p:nvPicPr>
          <p:cNvPr id="5" name="Imagen 4"/>
          <p:cNvPicPr>
            <a:picLocks noChangeAspect="1"/>
          </p:cNvPicPr>
          <p:nvPr/>
        </p:nvPicPr>
        <p:blipFill>
          <a:blip r:embed="rId2"/>
          <a:stretch>
            <a:fillRect/>
          </a:stretch>
        </p:blipFill>
        <p:spPr>
          <a:xfrm>
            <a:off x="105770" y="1195656"/>
            <a:ext cx="6858000" cy="2931316"/>
          </a:xfrm>
          <a:prstGeom prst="rect">
            <a:avLst/>
          </a:prstGeom>
        </p:spPr>
      </p:pic>
      <p:sp>
        <p:nvSpPr>
          <p:cNvPr id="6" name="Rectángulo 5"/>
          <p:cNvSpPr/>
          <p:nvPr/>
        </p:nvSpPr>
        <p:spPr>
          <a:xfrm>
            <a:off x="559558" y="4207285"/>
            <a:ext cx="5950424" cy="517065"/>
          </a:xfrm>
          <a:prstGeom prst="rect">
            <a:avLst/>
          </a:prstGeom>
        </p:spPr>
        <p:txBody>
          <a:bodyPr wrap="square">
            <a:spAutoFit/>
          </a:bodyPr>
          <a:lstStyle/>
          <a:p>
            <a:pPr marL="457200" indent="-228600">
              <a:lnSpc>
                <a:spcPct val="115000"/>
              </a:lnSpc>
              <a:spcAft>
                <a:spcPts val="1000"/>
              </a:spcAft>
              <a:buFont typeface="+mj-lt"/>
              <a:buAutoNum type="arabicPeriod" startAt="2"/>
            </a:pPr>
            <a:r>
              <a:rPr lang="es-MX" sz="1200" dirty="0">
                <a:latin typeface="Times New Roman" panose="02020603050405020304" pitchFamily="18" charset="0"/>
                <a:ea typeface="Calibri" panose="020F0502020204030204" pitchFamily="34" charset="0"/>
                <a:cs typeface="Times New Roman" panose="02020603050405020304" pitchFamily="18" charset="0"/>
              </a:rPr>
              <a:t>En el mapamundi, reconozca alagunas de las principales corrientes superficiales (por lo menos 10), enlístelas y numérelas en el mapa.</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irc_mi" descr="http://4.bp.blogspot.com/_GcW5xCzLF8Q/TOGkd649ukI/AAAAAAAAADY/msw4jl7FFRo/s1600/mapa-del-mundo-15664.jpg">
            <a:hlinkClick r:id="rId3"/>
          </p:cNvPr>
          <p:cNvPicPr/>
          <p:nvPr/>
        </p:nvPicPr>
        <p:blipFill>
          <a:blip r:embed="rId4" cstate="print"/>
          <a:srcRect t="15827" b="8393"/>
          <a:stretch>
            <a:fillRect/>
          </a:stretch>
        </p:blipFill>
        <p:spPr bwMode="auto">
          <a:xfrm>
            <a:off x="728705" y="4804663"/>
            <a:ext cx="5612130" cy="3009900"/>
          </a:xfrm>
          <a:prstGeom prst="rect">
            <a:avLst/>
          </a:prstGeom>
          <a:noFill/>
          <a:ln w="9525">
            <a:noFill/>
            <a:miter lim="800000"/>
            <a:headEnd/>
            <a:tailEnd/>
          </a:ln>
        </p:spPr>
      </p:pic>
    </p:spTree>
    <p:extLst>
      <p:ext uri="{BB962C8B-B14F-4D97-AF65-F5344CB8AC3E}">
        <p14:creationId xmlns:p14="http://schemas.microsoft.com/office/powerpoint/2010/main" val="1373876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240541" y="505743"/>
            <a:ext cx="6214849" cy="304699"/>
          </a:xfrm>
          <a:prstGeom prst="rect">
            <a:avLst/>
          </a:prstGeom>
        </p:spPr>
        <p:txBody>
          <a:bodyPr wrap="square">
            <a:spAutoFit/>
          </a:bodyPr>
          <a:lstStyle/>
          <a:p>
            <a:pPr marL="228600">
              <a:lnSpc>
                <a:spcPct val="115000"/>
              </a:lnSpc>
              <a:spcAft>
                <a:spcPts val="1000"/>
              </a:spcAft>
            </a:pPr>
            <a:r>
              <a:rPr lang="es-MX" sz="1200" dirty="0">
                <a:latin typeface="Times New Roman" panose="02020603050405020304" pitchFamily="18" charset="0"/>
                <a:ea typeface="Calibri" panose="020F0502020204030204" pitchFamily="34" charset="0"/>
                <a:cs typeface="Times New Roman" panose="02020603050405020304" pitchFamily="18" charset="0"/>
              </a:rPr>
              <a:t>3-. Los siguientes esquemas representan la circulación en giros con circulación opuesta.</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Imagen 4"/>
          <p:cNvPicPr>
            <a:picLocks noChangeAspect="1"/>
          </p:cNvPicPr>
          <p:nvPr/>
        </p:nvPicPr>
        <p:blipFill>
          <a:blip r:embed="rId2"/>
          <a:stretch>
            <a:fillRect/>
          </a:stretch>
        </p:blipFill>
        <p:spPr>
          <a:xfrm>
            <a:off x="445170" y="1390732"/>
            <a:ext cx="5612820" cy="2077138"/>
          </a:xfrm>
          <a:prstGeom prst="rect">
            <a:avLst/>
          </a:prstGeom>
        </p:spPr>
      </p:pic>
      <p:pic>
        <p:nvPicPr>
          <p:cNvPr id="6" name="Imagen 5"/>
          <p:cNvPicPr>
            <a:picLocks noChangeAspect="1"/>
          </p:cNvPicPr>
          <p:nvPr/>
        </p:nvPicPr>
        <p:blipFill>
          <a:blip r:embed="rId3"/>
          <a:stretch>
            <a:fillRect/>
          </a:stretch>
        </p:blipFill>
        <p:spPr>
          <a:xfrm>
            <a:off x="622590" y="3533431"/>
            <a:ext cx="5612820" cy="2077138"/>
          </a:xfrm>
          <a:prstGeom prst="rect">
            <a:avLst/>
          </a:prstGeom>
        </p:spPr>
      </p:pic>
      <p:sp>
        <p:nvSpPr>
          <p:cNvPr id="7" name="Rectángulo 6"/>
          <p:cNvSpPr/>
          <p:nvPr/>
        </p:nvSpPr>
        <p:spPr>
          <a:xfrm>
            <a:off x="541555" y="5795892"/>
            <a:ext cx="5612820" cy="1282402"/>
          </a:xfrm>
          <a:prstGeom prst="rect">
            <a:avLst/>
          </a:prstGeom>
        </p:spPr>
        <p:txBody>
          <a:bodyPr wrap="square">
            <a:spAutoFit/>
          </a:bodyPr>
          <a:lstStyle/>
          <a:p>
            <a:pPr marL="342900" lvl="0" indent="-342900">
              <a:lnSpc>
                <a:spcPct val="115000"/>
              </a:lnSpc>
              <a:spcAft>
                <a:spcPts val="0"/>
              </a:spcAft>
              <a:buFont typeface="+mj-lt"/>
              <a:buAutoNum type="alphaLcPeriod"/>
            </a:pPr>
            <a:r>
              <a:rPr lang="es-MX" sz="1200" dirty="0">
                <a:latin typeface="Times New Roman" panose="02020603050405020304" pitchFamily="18" charset="0"/>
                <a:ea typeface="Calibri" panose="020F0502020204030204" pitchFamily="34" charset="0"/>
                <a:cs typeface="Times New Roman" panose="02020603050405020304" pitchFamily="18" charset="0"/>
              </a:rPr>
              <a:t>Dependiendo de si estos giros se presentara en el hemisferio norte o sur, en qué dirección se presentaría la circulación resultante en la porción central?</a:t>
            </a:r>
            <a:endParaRPr lang="es-MX" sz="1100" dirty="0">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0"/>
              </a:spcAft>
            </a:pPr>
            <a:r>
              <a:rPr lang="es-MX" sz="1200" dirty="0">
                <a:latin typeface="Times New Roman" panose="02020603050405020304" pitchFamily="18" charset="0"/>
                <a:ea typeface="Calibri" panose="020F0502020204030204" pitchFamily="34" charset="0"/>
                <a:cs typeface="Times New Roman" panose="02020603050405020304" pitchFamily="18" charset="0"/>
              </a:rPr>
              <a:t> </a:t>
            </a:r>
            <a:endParaRPr lang="es-MX"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mj-lt"/>
              <a:buAutoNum type="alphaLcPeriod"/>
            </a:pPr>
            <a:r>
              <a:rPr lang="es-MX" sz="1200" dirty="0">
                <a:latin typeface="Times New Roman" panose="02020603050405020304" pitchFamily="18" charset="0"/>
                <a:ea typeface="Calibri" panose="020F0502020204030204" pitchFamily="34" charset="0"/>
                <a:cs typeface="Times New Roman" panose="02020603050405020304" pitchFamily="18" charset="0"/>
              </a:rPr>
              <a:t>Expliqué que procesos son los que se involucran para dar este resultado?</a:t>
            </a:r>
            <a:endParaRPr lang="es-MX" sz="11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s-MX" sz="1200" dirty="0">
                <a:latin typeface="Times New Roman" panose="02020603050405020304" pitchFamily="18" charset="0"/>
                <a:ea typeface="Calibri" panose="020F0502020204030204" pitchFamily="34" charset="0"/>
                <a:cs typeface="Times New Roman" panose="02020603050405020304" pitchFamily="18" charset="0"/>
              </a:rPr>
              <a:t> </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596532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586854" y="754402"/>
            <a:ext cx="5827594" cy="517065"/>
          </a:xfrm>
          <a:prstGeom prst="rect">
            <a:avLst/>
          </a:prstGeom>
        </p:spPr>
        <p:txBody>
          <a:bodyPr wrap="square">
            <a:spAutoFit/>
          </a:bodyPr>
          <a:lstStyle/>
          <a:p>
            <a:pPr>
              <a:lnSpc>
                <a:spcPct val="115000"/>
              </a:lnSpc>
              <a:spcAft>
                <a:spcPts val="1000"/>
              </a:spcAft>
            </a:pPr>
            <a:r>
              <a:rPr lang="es-MX" sz="1200" dirty="0">
                <a:latin typeface="Times New Roman" panose="02020603050405020304" pitchFamily="18" charset="0"/>
                <a:ea typeface="Calibri" panose="020F0502020204030204" pitchFamily="34" charset="0"/>
                <a:cs typeface="Times New Roman" panose="02020603050405020304" pitchFamily="18" charset="0"/>
              </a:rPr>
              <a:t>4.- En el mapa de la republica mexicana, indique las principales corrientes que afectas sus costas y si se trata de corrientes cálidas o frías</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Imagen 4"/>
          <p:cNvPicPr>
            <a:picLocks noChangeAspect="1"/>
          </p:cNvPicPr>
          <p:nvPr/>
        </p:nvPicPr>
        <p:blipFill>
          <a:blip r:embed="rId2"/>
          <a:stretch>
            <a:fillRect/>
          </a:stretch>
        </p:blipFill>
        <p:spPr>
          <a:xfrm>
            <a:off x="586854" y="1643518"/>
            <a:ext cx="5651482" cy="3145809"/>
          </a:xfrm>
          <a:prstGeom prst="rect">
            <a:avLst/>
          </a:prstGeom>
        </p:spPr>
      </p:pic>
      <p:sp>
        <p:nvSpPr>
          <p:cNvPr id="6" name="Rectángulo 5"/>
          <p:cNvSpPr/>
          <p:nvPr/>
        </p:nvSpPr>
        <p:spPr>
          <a:xfrm>
            <a:off x="586854" y="1305143"/>
            <a:ext cx="1255472" cy="304699"/>
          </a:xfrm>
          <a:prstGeom prst="rect">
            <a:avLst/>
          </a:prstGeom>
        </p:spPr>
        <p:txBody>
          <a:bodyPr wrap="none">
            <a:spAutoFit/>
          </a:bodyPr>
          <a:lstStyle/>
          <a:p>
            <a:pPr marL="342900" lvl="0" indent="-342900">
              <a:lnSpc>
                <a:spcPct val="115000"/>
              </a:lnSpc>
              <a:spcAft>
                <a:spcPts val="1000"/>
              </a:spcAft>
              <a:buFont typeface="+mj-lt"/>
              <a:buAutoNum type="alphaLcPeriod"/>
            </a:pPr>
            <a:r>
              <a:rPr lang="es-MX" sz="1200" dirty="0">
                <a:latin typeface="Times New Roman" panose="02020603050405020304" pitchFamily="18" charset="0"/>
                <a:ea typeface="Calibri" panose="020F0502020204030204" pitchFamily="34" charset="0"/>
                <a:cs typeface="Times New Roman" panose="02020603050405020304" pitchFamily="18" charset="0"/>
              </a:rPr>
              <a:t>En invierno</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Rectángulo 6"/>
          <p:cNvSpPr/>
          <p:nvPr/>
        </p:nvSpPr>
        <p:spPr>
          <a:xfrm>
            <a:off x="681431" y="5161378"/>
            <a:ext cx="1160895" cy="291298"/>
          </a:xfrm>
          <a:prstGeom prst="rect">
            <a:avLst/>
          </a:prstGeom>
        </p:spPr>
        <p:txBody>
          <a:bodyPr wrap="none">
            <a:spAutoFit/>
          </a:bodyPr>
          <a:lstStyle/>
          <a:p>
            <a:pPr marL="342900" lvl="0" indent="-342900">
              <a:lnSpc>
                <a:spcPct val="115000"/>
              </a:lnSpc>
              <a:spcAft>
                <a:spcPts val="1000"/>
              </a:spcAft>
              <a:buFont typeface="+mj-lt"/>
              <a:buAutoNum type="alphaLcPeriod" startAt="2"/>
            </a:pPr>
            <a:r>
              <a:rPr lang="es-MX" sz="1200" dirty="0">
                <a:latin typeface="Times New Roman" panose="02020603050405020304" pitchFamily="18" charset="0"/>
                <a:ea typeface="Calibri" panose="020F0502020204030204" pitchFamily="34" charset="0"/>
                <a:cs typeface="Times New Roman" panose="02020603050405020304" pitchFamily="18" charset="0"/>
              </a:rPr>
              <a:t>En verano</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Imagen 8"/>
          <p:cNvPicPr>
            <a:picLocks noChangeAspect="1"/>
          </p:cNvPicPr>
          <p:nvPr/>
        </p:nvPicPr>
        <p:blipFill>
          <a:blip r:embed="rId2"/>
          <a:stretch>
            <a:fillRect/>
          </a:stretch>
        </p:blipFill>
        <p:spPr>
          <a:xfrm>
            <a:off x="586854" y="5538718"/>
            <a:ext cx="5651482" cy="3145809"/>
          </a:xfrm>
          <a:prstGeom prst="rect">
            <a:avLst/>
          </a:prstGeom>
        </p:spPr>
      </p:pic>
    </p:spTree>
    <p:extLst>
      <p:ext uri="{BB962C8B-B14F-4D97-AF65-F5344CB8AC3E}">
        <p14:creationId xmlns:p14="http://schemas.microsoft.com/office/powerpoint/2010/main" val="917560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679579" y="762051"/>
            <a:ext cx="2687402" cy="291298"/>
          </a:xfrm>
          <a:prstGeom prst="rect">
            <a:avLst/>
          </a:prstGeom>
        </p:spPr>
        <p:txBody>
          <a:bodyPr wrap="none">
            <a:spAutoFit/>
          </a:bodyPr>
          <a:lstStyle/>
          <a:p>
            <a:pPr marL="342900" lvl="0" indent="-342900">
              <a:lnSpc>
                <a:spcPct val="115000"/>
              </a:lnSpc>
              <a:spcAft>
                <a:spcPts val="1000"/>
              </a:spcAft>
              <a:buFont typeface="+mj-lt"/>
              <a:buAutoNum type="alphaLcPeriod" startAt="3"/>
            </a:pPr>
            <a:r>
              <a:rPr lang="es-MX" sz="1200" dirty="0">
                <a:latin typeface="Times New Roman" panose="02020603050405020304" pitchFamily="18" charset="0"/>
                <a:ea typeface="Calibri" panose="020F0502020204030204" pitchFamily="34" charset="0"/>
                <a:cs typeface="Times New Roman" panose="02020603050405020304" pitchFamily="18" charset="0"/>
              </a:rPr>
              <a:t>Zonas de </a:t>
            </a:r>
            <a:r>
              <a:rPr lang="es-MX" sz="1200" dirty="0" err="1">
                <a:latin typeface="Times New Roman" panose="02020603050405020304" pitchFamily="18" charset="0"/>
                <a:ea typeface="Calibri" panose="020F0502020204030204" pitchFamily="34" charset="0"/>
                <a:cs typeface="Times New Roman" panose="02020603050405020304" pitchFamily="18" charset="0"/>
              </a:rPr>
              <a:t>surgencias</a:t>
            </a:r>
            <a:r>
              <a:rPr lang="es-MX" sz="1200" dirty="0">
                <a:latin typeface="Times New Roman" panose="02020603050405020304" pitchFamily="18" charset="0"/>
                <a:ea typeface="Calibri" panose="020F0502020204030204" pitchFamily="34" charset="0"/>
                <a:cs typeface="Times New Roman" panose="02020603050405020304" pitchFamily="18" charset="0"/>
              </a:rPr>
              <a:t> y de qué tipo?</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Imagen 4"/>
          <p:cNvPicPr>
            <a:picLocks noChangeAspect="1"/>
          </p:cNvPicPr>
          <p:nvPr/>
        </p:nvPicPr>
        <p:blipFill>
          <a:blip r:embed="rId2"/>
          <a:stretch>
            <a:fillRect/>
          </a:stretch>
        </p:blipFill>
        <p:spPr>
          <a:xfrm>
            <a:off x="541240" y="1247733"/>
            <a:ext cx="5651482" cy="3145809"/>
          </a:xfrm>
          <a:prstGeom prst="rect">
            <a:avLst/>
          </a:prstGeom>
        </p:spPr>
      </p:pic>
    </p:spTree>
    <p:extLst>
      <p:ext uri="{BB962C8B-B14F-4D97-AF65-F5344CB8AC3E}">
        <p14:creationId xmlns:p14="http://schemas.microsoft.com/office/powerpoint/2010/main" val="2122739886"/>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801</TotalTime>
  <Words>487</Words>
  <Application>Microsoft Office PowerPoint</Application>
  <PresentationFormat>Carta (216 x 279 mm)</PresentationFormat>
  <Paragraphs>20</Paragraphs>
  <Slides>5</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5</vt:i4>
      </vt:variant>
    </vt:vector>
  </HeadingPairs>
  <TitlesOfParts>
    <vt:vector size="10" baseType="lpstr">
      <vt:lpstr>Arial</vt:lpstr>
      <vt:lpstr>Calibri</vt:lpstr>
      <vt:lpstr>Calibri Light</vt:lpstr>
      <vt:lpstr>Times New Roman</vt:lpstr>
      <vt:lpstr>Tema de Office</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X</dc:creator>
  <cp:lastModifiedBy>X</cp:lastModifiedBy>
  <cp:revision>37</cp:revision>
  <dcterms:created xsi:type="dcterms:W3CDTF">2020-04-22T15:36:30Z</dcterms:created>
  <dcterms:modified xsi:type="dcterms:W3CDTF">2020-05-25T17:19:28Z</dcterms:modified>
</cp:coreProperties>
</file>