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68" r:id="rId4"/>
    <p:sldId id="278" r:id="rId5"/>
    <p:sldId id="262" r:id="rId6"/>
    <p:sldId id="263" r:id="rId7"/>
    <p:sldId id="264" r:id="rId8"/>
    <p:sldId id="265" r:id="rId9"/>
    <p:sldId id="279" r:id="rId10"/>
    <p:sldId id="273" r:id="rId11"/>
    <p:sldId id="281" r:id="rId12"/>
    <p:sldId id="274" r:id="rId13"/>
    <p:sldId id="280" r:id="rId14"/>
    <p:sldId id="275" r:id="rId15"/>
    <p:sldId id="282" r:id="rId16"/>
    <p:sldId id="283" r:id="rId17"/>
    <p:sldId id="276" r:id="rId18"/>
    <p:sldId id="297" r:id="rId19"/>
    <p:sldId id="292" r:id="rId20"/>
    <p:sldId id="293"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3" d="100"/>
          <a:sy n="63" d="100"/>
        </p:scale>
        <p:origin x="652" y="5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ustin  Rodriguez Hernandez" userId="63299e3f-2dbc-41b0-85e3-2e6804b1439e" providerId="ADAL" clId="{2EA17EF0-FB9B-4271-B856-F926C586C902}"/>
    <pc:docChg chg="modSld">
      <pc:chgData name="Agustin  Rodriguez Hernandez" userId="63299e3f-2dbc-41b0-85e3-2e6804b1439e" providerId="ADAL" clId="{2EA17EF0-FB9B-4271-B856-F926C586C902}" dt="2024-03-13T18:24:46.735" v="4" actId="20577"/>
      <pc:docMkLst>
        <pc:docMk/>
      </pc:docMkLst>
      <pc:sldChg chg="modSp mod">
        <pc:chgData name="Agustin  Rodriguez Hernandez" userId="63299e3f-2dbc-41b0-85e3-2e6804b1439e" providerId="ADAL" clId="{2EA17EF0-FB9B-4271-B856-F926C586C902}" dt="2024-03-13T18:24:46.735" v="4" actId="20577"/>
        <pc:sldMkLst>
          <pc:docMk/>
          <pc:sldMk cId="723410229" sldId="265"/>
        </pc:sldMkLst>
        <pc:spChg chg="mod">
          <ac:chgData name="Agustin  Rodriguez Hernandez" userId="63299e3f-2dbc-41b0-85e3-2e6804b1439e" providerId="ADAL" clId="{2EA17EF0-FB9B-4271-B856-F926C586C902}" dt="2024-03-13T18:24:46.735" v="4" actId="20577"/>
          <ac:spMkLst>
            <pc:docMk/>
            <pc:sldMk cId="723410229" sldId="265"/>
            <ac:spMk id="3" creationId="{48A677C9-D863-44BF-A39A-CA37585B792D}"/>
          </ac:spMkLst>
        </pc:spChg>
      </pc:sldChg>
    </pc:docChg>
  </pc:docChgLst>
  <pc:docChgLst>
    <pc:chgData name="Agustin  Rodriguez Hernandez" userId="63299e3f-2dbc-41b0-85e3-2e6804b1439e" providerId="ADAL" clId="{83214C26-FFDD-4E21-9D64-7C4AFFB29806}"/>
    <pc:docChg chg="delSld modSld">
      <pc:chgData name="Agustin  Rodriguez Hernandez" userId="63299e3f-2dbc-41b0-85e3-2e6804b1439e" providerId="ADAL" clId="{83214C26-FFDD-4E21-9D64-7C4AFFB29806}" dt="2024-03-13T06:03:29.416" v="18" actId="20577"/>
      <pc:docMkLst>
        <pc:docMk/>
      </pc:docMkLst>
      <pc:sldChg chg="del">
        <pc:chgData name="Agustin  Rodriguez Hernandez" userId="63299e3f-2dbc-41b0-85e3-2e6804b1439e" providerId="ADAL" clId="{83214C26-FFDD-4E21-9D64-7C4AFFB29806}" dt="2024-03-13T05:59:07.882" v="15" actId="2696"/>
        <pc:sldMkLst>
          <pc:docMk/>
          <pc:sldMk cId="1634009511" sldId="257"/>
        </pc:sldMkLst>
      </pc:sldChg>
      <pc:sldChg chg="del">
        <pc:chgData name="Agustin  Rodriguez Hernandez" userId="63299e3f-2dbc-41b0-85e3-2e6804b1439e" providerId="ADAL" clId="{83214C26-FFDD-4E21-9D64-7C4AFFB29806}" dt="2024-03-13T05:59:07.882" v="15" actId="2696"/>
        <pc:sldMkLst>
          <pc:docMk/>
          <pc:sldMk cId="2893548587" sldId="258"/>
        </pc:sldMkLst>
      </pc:sldChg>
      <pc:sldChg chg="del">
        <pc:chgData name="Agustin  Rodriguez Hernandez" userId="63299e3f-2dbc-41b0-85e3-2e6804b1439e" providerId="ADAL" clId="{83214C26-FFDD-4E21-9D64-7C4AFFB29806}" dt="2024-03-13T05:59:07.882" v="15" actId="2696"/>
        <pc:sldMkLst>
          <pc:docMk/>
          <pc:sldMk cId="3800910905" sldId="259"/>
        </pc:sldMkLst>
      </pc:sldChg>
      <pc:sldChg chg="del">
        <pc:chgData name="Agustin  Rodriguez Hernandez" userId="63299e3f-2dbc-41b0-85e3-2e6804b1439e" providerId="ADAL" clId="{83214C26-FFDD-4E21-9D64-7C4AFFB29806}" dt="2024-03-13T05:59:07.882" v="15" actId="2696"/>
        <pc:sldMkLst>
          <pc:docMk/>
          <pc:sldMk cId="3632437267" sldId="260"/>
        </pc:sldMkLst>
      </pc:sldChg>
      <pc:sldChg chg="modSp mod">
        <pc:chgData name="Agustin  Rodriguez Hernandez" userId="63299e3f-2dbc-41b0-85e3-2e6804b1439e" providerId="ADAL" clId="{83214C26-FFDD-4E21-9D64-7C4AFFB29806}" dt="2024-03-13T05:51:56.226" v="10" actId="20577"/>
        <pc:sldMkLst>
          <pc:docMk/>
          <pc:sldMk cId="121224926" sldId="264"/>
        </pc:sldMkLst>
        <pc:spChg chg="mod">
          <ac:chgData name="Agustin  Rodriguez Hernandez" userId="63299e3f-2dbc-41b0-85e3-2e6804b1439e" providerId="ADAL" clId="{83214C26-FFDD-4E21-9D64-7C4AFFB29806}" dt="2024-03-13T05:51:56.226" v="10" actId="20577"/>
          <ac:spMkLst>
            <pc:docMk/>
            <pc:sldMk cId="121224926" sldId="264"/>
            <ac:spMk id="3" creationId="{C25A22C2-F299-49D7-8BD6-53A0D1801A31}"/>
          </ac:spMkLst>
        </pc:spChg>
      </pc:sldChg>
      <pc:sldChg chg="modSp mod">
        <pc:chgData name="Agustin  Rodriguez Hernandez" userId="63299e3f-2dbc-41b0-85e3-2e6804b1439e" providerId="ADAL" clId="{83214C26-FFDD-4E21-9D64-7C4AFFB29806}" dt="2024-03-13T05:53:04.677" v="12" actId="20577"/>
        <pc:sldMkLst>
          <pc:docMk/>
          <pc:sldMk cId="723410229" sldId="265"/>
        </pc:sldMkLst>
        <pc:spChg chg="mod">
          <ac:chgData name="Agustin  Rodriguez Hernandez" userId="63299e3f-2dbc-41b0-85e3-2e6804b1439e" providerId="ADAL" clId="{83214C26-FFDD-4E21-9D64-7C4AFFB29806}" dt="2024-03-13T05:53:04.677" v="12" actId="20577"/>
          <ac:spMkLst>
            <pc:docMk/>
            <pc:sldMk cId="723410229" sldId="265"/>
            <ac:spMk id="3" creationId="{48A677C9-D863-44BF-A39A-CA37585B792D}"/>
          </ac:spMkLst>
        </pc:spChg>
      </pc:sldChg>
      <pc:sldChg chg="del">
        <pc:chgData name="Agustin  Rodriguez Hernandez" userId="63299e3f-2dbc-41b0-85e3-2e6804b1439e" providerId="ADAL" clId="{83214C26-FFDD-4E21-9D64-7C4AFFB29806}" dt="2024-03-13T05:47:54.699" v="2" actId="47"/>
        <pc:sldMkLst>
          <pc:docMk/>
          <pc:sldMk cId="2508766168" sldId="266"/>
        </pc:sldMkLst>
      </pc:sldChg>
      <pc:sldChg chg="del">
        <pc:chgData name="Agustin  Rodriguez Hernandez" userId="63299e3f-2dbc-41b0-85e3-2e6804b1439e" providerId="ADAL" clId="{83214C26-FFDD-4E21-9D64-7C4AFFB29806}" dt="2024-03-13T05:59:07.882" v="15" actId="2696"/>
        <pc:sldMkLst>
          <pc:docMk/>
          <pc:sldMk cId="2598748610" sldId="267"/>
        </pc:sldMkLst>
      </pc:sldChg>
      <pc:sldChg chg="del">
        <pc:chgData name="Agustin  Rodriguez Hernandez" userId="63299e3f-2dbc-41b0-85e3-2e6804b1439e" providerId="ADAL" clId="{83214C26-FFDD-4E21-9D64-7C4AFFB29806}" dt="2024-03-13T05:00:08.806" v="0" actId="47"/>
        <pc:sldMkLst>
          <pc:docMk/>
          <pc:sldMk cId="3608105628" sldId="269"/>
        </pc:sldMkLst>
      </pc:sldChg>
      <pc:sldChg chg="del">
        <pc:chgData name="Agustin  Rodriguez Hernandez" userId="63299e3f-2dbc-41b0-85e3-2e6804b1439e" providerId="ADAL" clId="{83214C26-FFDD-4E21-9D64-7C4AFFB29806}" dt="2024-03-13T05:48:10.416" v="5" actId="47"/>
        <pc:sldMkLst>
          <pc:docMk/>
          <pc:sldMk cId="3523950144" sldId="271"/>
        </pc:sldMkLst>
      </pc:sldChg>
      <pc:sldChg chg="del">
        <pc:chgData name="Agustin  Rodriguez Hernandez" userId="63299e3f-2dbc-41b0-85e3-2e6804b1439e" providerId="ADAL" clId="{83214C26-FFDD-4E21-9D64-7C4AFFB29806}" dt="2024-03-13T05:48:08.226" v="4" actId="47"/>
        <pc:sldMkLst>
          <pc:docMk/>
          <pc:sldMk cId="4061602664" sldId="272"/>
        </pc:sldMkLst>
      </pc:sldChg>
      <pc:sldChg chg="modSp mod">
        <pc:chgData name="Agustin  Rodriguez Hernandez" userId="63299e3f-2dbc-41b0-85e3-2e6804b1439e" providerId="ADAL" clId="{83214C26-FFDD-4E21-9D64-7C4AFFB29806}" dt="2024-03-13T05:57:58.483" v="14" actId="20577"/>
        <pc:sldMkLst>
          <pc:docMk/>
          <pc:sldMk cId="4210746441" sldId="275"/>
        </pc:sldMkLst>
        <pc:spChg chg="mod">
          <ac:chgData name="Agustin  Rodriguez Hernandez" userId="63299e3f-2dbc-41b0-85e3-2e6804b1439e" providerId="ADAL" clId="{83214C26-FFDD-4E21-9D64-7C4AFFB29806}" dt="2024-03-13T05:57:58.483" v="14" actId="20577"/>
          <ac:spMkLst>
            <pc:docMk/>
            <pc:sldMk cId="4210746441" sldId="275"/>
            <ac:spMk id="3" creationId="{679940F7-7B18-4657-8D27-81A6025A2398}"/>
          </ac:spMkLst>
        </pc:spChg>
      </pc:sldChg>
      <pc:sldChg chg="modSp mod">
        <pc:chgData name="Agustin  Rodriguez Hernandez" userId="63299e3f-2dbc-41b0-85e3-2e6804b1439e" providerId="ADAL" clId="{83214C26-FFDD-4E21-9D64-7C4AFFB29806}" dt="2024-03-13T06:03:29.416" v="18" actId="20577"/>
        <pc:sldMkLst>
          <pc:docMk/>
          <pc:sldMk cId="409710214" sldId="277"/>
        </pc:sldMkLst>
        <pc:spChg chg="mod">
          <ac:chgData name="Agustin  Rodriguez Hernandez" userId="63299e3f-2dbc-41b0-85e3-2e6804b1439e" providerId="ADAL" clId="{83214C26-FFDD-4E21-9D64-7C4AFFB29806}" dt="2024-03-13T06:03:29.416" v="18" actId="20577"/>
          <ac:spMkLst>
            <pc:docMk/>
            <pc:sldMk cId="409710214" sldId="277"/>
            <ac:spMk id="3" creationId="{E1AD78A3-9E44-4089-A6D0-E7DBD85B663B}"/>
          </ac:spMkLst>
        </pc:spChg>
      </pc:sldChg>
      <pc:sldChg chg="modSp mod">
        <pc:chgData name="Agustin  Rodriguez Hernandez" userId="63299e3f-2dbc-41b0-85e3-2e6804b1439e" providerId="ADAL" clId="{83214C26-FFDD-4E21-9D64-7C4AFFB29806}" dt="2024-03-13T05:55:51.874" v="13" actId="20577"/>
        <pc:sldMkLst>
          <pc:docMk/>
          <pc:sldMk cId="879376812" sldId="281"/>
        </pc:sldMkLst>
        <pc:spChg chg="mod">
          <ac:chgData name="Agustin  Rodriguez Hernandez" userId="63299e3f-2dbc-41b0-85e3-2e6804b1439e" providerId="ADAL" clId="{83214C26-FFDD-4E21-9D64-7C4AFFB29806}" dt="2024-03-13T05:55:51.874" v="13" actId="20577"/>
          <ac:spMkLst>
            <pc:docMk/>
            <pc:sldMk cId="879376812" sldId="281"/>
            <ac:spMk id="3" creationId="{7248C1F0-9638-4C86-B54E-7D5FBB3C7B50}"/>
          </ac:spMkLst>
        </pc:spChg>
      </pc:sldChg>
      <pc:sldChg chg="del">
        <pc:chgData name="Agustin  Rodriguez Hernandez" userId="63299e3f-2dbc-41b0-85e3-2e6804b1439e" providerId="ADAL" clId="{83214C26-FFDD-4E21-9D64-7C4AFFB29806}" dt="2024-03-13T05:59:07.882" v="15" actId="2696"/>
        <pc:sldMkLst>
          <pc:docMk/>
          <pc:sldMk cId="4140112124" sldId="284"/>
        </pc:sldMkLst>
      </pc:sldChg>
      <pc:sldChg chg="del">
        <pc:chgData name="Agustin  Rodriguez Hernandez" userId="63299e3f-2dbc-41b0-85e3-2e6804b1439e" providerId="ADAL" clId="{83214C26-FFDD-4E21-9D64-7C4AFFB29806}" dt="2024-03-13T05:59:07.882" v="15" actId="2696"/>
        <pc:sldMkLst>
          <pc:docMk/>
          <pc:sldMk cId="3274510396" sldId="285"/>
        </pc:sldMkLst>
      </pc:sldChg>
      <pc:sldChg chg="del">
        <pc:chgData name="Agustin  Rodriguez Hernandez" userId="63299e3f-2dbc-41b0-85e3-2e6804b1439e" providerId="ADAL" clId="{83214C26-FFDD-4E21-9D64-7C4AFFB29806}" dt="2024-03-13T06:01:31.994" v="16" actId="2696"/>
        <pc:sldMkLst>
          <pc:docMk/>
          <pc:sldMk cId="1224735485" sldId="286"/>
        </pc:sldMkLst>
      </pc:sldChg>
      <pc:sldChg chg="del">
        <pc:chgData name="Agustin  Rodriguez Hernandez" userId="63299e3f-2dbc-41b0-85e3-2e6804b1439e" providerId="ADAL" clId="{83214C26-FFDD-4E21-9D64-7C4AFFB29806}" dt="2024-03-13T06:01:31.994" v="16" actId="2696"/>
        <pc:sldMkLst>
          <pc:docMk/>
          <pc:sldMk cId="531257427" sldId="287"/>
        </pc:sldMkLst>
      </pc:sldChg>
      <pc:sldChg chg="del">
        <pc:chgData name="Agustin  Rodriguez Hernandez" userId="63299e3f-2dbc-41b0-85e3-2e6804b1439e" providerId="ADAL" clId="{83214C26-FFDD-4E21-9D64-7C4AFFB29806}" dt="2024-03-13T06:01:31.994" v="16" actId="2696"/>
        <pc:sldMkLst>
          <pc:docMk/>
          <pc:sldMk cId="1331985677" sldId="288"/>
        </pc:sldMkLst>
      </pc:sldChg>
      <pc:sldChg chg="del">
        <pc:chgData name="Agustin  Rodriguez Hernandez" userId="63299e3f-2dbc-41b0-85e3-2e6804b1439e" providerId="ADAL" clId="{83214C26-FFDD-4E21-9D64-7C4AFFB29806}" dt="2024-03-13T06:01:31.994" v="16" actId="2696"/>
        <pc:sldMkLst>
          <pc:docMk/>
          <pc:sldMk cId="2277338105" sldId="289"/>
        </pc:sldMkLst>
      </pc:sldChg>
      <pc:sldChg chg="del">
        <pc:chgData name="Agustin  Rodriguez Hernandez" userId="63299e3f-2dbc-41b0-85e3-2e6804b1439e" providerId="ADAL" clId="{83214C26-FFDD-4E21-9D64-7C4AFFB29806}" dt="2024-03-13T06:01:31.994" v="16" actId="2696"/>
        <pc:sldMkLst>
          <pc:docMk/>
          <pc:sldMk cId="3869922855" sldId="290"/>
        </pc:sldMkLst>
      </pc:sldChg>
      <pc:sldChg chg="del">
        <pc:chgData name="Agustin  Rodriguez Hernandez" userId="63299e3f-2dbc-41b0-85e3-2e6804b1439e" providerId="ADAL" clId="{83214C26-FFDD-4E21-9D64-7C4AFFB29806}" dt="2024-03-13T06:01:34.083" v="17" actId="47"/>
        <pc:sldMkLst>
          <pc:docMk/>
          <pc:sldMk cId="1245837928" sldId="291"/>
        </pc:sldMkLst>
      </pc:sldChg>
      <pc:sldChg chg="del">
        <pc:chgData name="Agustin  Rodriguez Hernandez" userId="63299e3f-2dbc-41b0-85e3-2e6804b1439e" providerId="ADAL" clId="{83214C26-FFDD-4E21-9D64-7C4AFFB29806}" dt="2024-03-13T05:47:51.924" v="1" actId="47"/>
        <pc:sldMkLst>
          <pc:docMk/>
          <pc:sldMk cId="827348436" sldId="294"/>
        </pc:sldMkLst>
      </pc:sldChg>
      <pc:sldChg chg="del">
        <pc:chgData name="Agustin  Rodriguez Hernandez" userId="63299e3f-2dbc-41b0-85e3-2e6804b1439e" providerId="ADAL" clId="{83214C26-FFDD-4E21-9D64-7C4AFFB29806}" dt="2024-03-13T05:47:57.284" v="3" actId="47"/>
        <pc:sldMkLst>
          <pc:docMk/>
          <pc:sldMk cId="2521033181" sldId="295"/>
        </pc:sldMkLst>
      </pc:sldChg>
      <pc:sldChg chg="del">
        <pc:chgData name="Agustin  Rodriguez Hernandez" userId="63299e3f-2dbc-41b0-85e3-2e6804b1439e" providerId="ADAL" clId="{83214C26-FFDD-4E21-9D64-7C4AFFB29806}" dt="2024-03-13T05:48:11.921" v="6" actId="47"/>
        <pc:sldMkLst>
          <pc:docMk/>
          <pc:sldMk cId="3120891950" sldId="29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3571390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3509882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2901994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7FF7C06-4479-4CE5-ACB4-A802157C9A6D}" type="datetimeFigureOut">
              <a:rPr lang="es-MX" smtClean="0"/>
              <a:t>13/03/2024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1194923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7FF7C06-4479-4CE5-ACB4-A802157C9A6D}" type="datetimeFigureOut">
              <a:rPr lang="es-MX" smtClean="0"/>
              <a:t>13/03/2024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1062794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7FF7C06-4479-4CE5-ACB4-A802157C9A6D}" type="datetimeFigureOut">
              <a:rPr lang="es-MX" smtClean="0"/>
              <a:t>13/03/2024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461916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FF7C06-4479-4CE5-ACB4-A802157C9A6D}" type="datetimeFigureOut">
              <a:rPr lang="es-MX" smtClean="0"/>
              <a:t>13/03/2024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1213507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FF7C06-4479-4CE5-ACB4-A802157C9A6D}" type="datetimeFigureOut">
              <a:rPr lang="es-MX" smtClean="0"/>
              <a:t>13/03/2024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3799010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D7FF7C06-4479-4CE5-ACB4-A802157C9A6D}" type="datetimeFigureOut">
              <a:rPr lang="es-MX" smtClean="0"/>
              <a:t>13/03/2024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1985518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81035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01582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2349853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48986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311538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2007425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7FF7C06-4479-4CE5-ACB4-A802157C9A6D}" type="datetimeFigureOut">
              <a:rPr lang="es-MX" smtClean="0"/>
              <a:t>13/03/2024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1A04CD6-B855-4A19-996F-C653A84846D8}" type="slidenum">
              <a:rPr lang="es-MX" smtClean="0"/>
              <a:t>‹Nº›</a:t>
            </a:fld>
            <a:endParaRPr lang="es-MX"/>
          </a:p>
        </p:txBody>
      </p:sp>
    </p:spTree>
    <p:extLst>
      <p:ext uri="{BB962C8B-B14F-4D97-AF65-F5344CB8AC3E}">
        <p14:creationId xmlns:p14="http://schemas.microsoft.com/office/powerpoint/2010/main" val="4102678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7FF7C06-4479-4CE5-ACB4-A802157C9A6D}" type="datetimeFigureOut">
              <a:rPr lang="es-MX" smtClean="0"/>
              <a:t>13/03/2024</a:t>
            </a:fld>
            <a:endParaRPr lang="es-MX"/>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A04CD6-B855-4A19-996F-C653A84846D8}" type="slidenum">
              <a:rPr lang="es-MX" smtClean="0"/>
              <a:t>‹Nº›</a:t>
            </a:fld>
            <a:endParaRPr lang="es-MX"/>
          </a:p>
        </p:txBody>
      </p:sp>
    </p:spTree>
    <p:extLst>
      <p:ext uri="{BB962C8B-B14F-4D97-AF65-F5344CB8AC3E}">
        <p14:creationId xmlns:p14="http://schemas.microsoft.com/office/powerpoint/2010/main" val="1590097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5CE42C-8FD3-4CCB-8215-1350063325BA}"/>
              </a:ext>
            </a:extLst>
          </p:cNvPr>
          <p:cNvSpPr>
            <a:spLocks noGrp="1"/>
          </p:cNvSpPr>
          <p:nvPr>
            <p:ph type="ctrTitle"/>
          </p:nvPr>
        </p:nvSpPr>
        <p:spPr/>
        <p:txBody>
          <a:bodyPr/>
          <a:lstStyle/>
          <a:p>
            <a:r>
              <a:rPr lang="es-MX" dirty="0"/>
              <a:t>Metodología de la investigación</a:t>
            </a:r>
          </a:p>
        </p:txBody>
      </p:sp>
    </p:spTree>
    <p:extLst>
      <p:ext uri="{BB962C8B-B14F-4D97-AF65-F5344CB8AC3E}">
        <p14:creationId xmlns:p14="http://schemas.microsoft.com/office/powerpoint/2010/main" val="3721848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C6D978-BAE1-4E9B-81CE-1109369B5377}"/>
              </a:ext>
            </a:extLst>
          </p:cNvPr>
          <p:cNvSpPr>
            <a:spLocks noGrp="1"/>
          </p:cNvSpPr>
          <p:nvPr>
            <p:ph type="title"/>
          </p:nvPr>
        </p:nvSpPr>
        <p:spPr/>
        <p:txBody>
          <a:bodyPr/>
          <a:lstStyle/>
          <a:p>
            <a:r>
              <a:rPr lang="es-MX" dirty="0"/>
              <a:t>Actividad 1</a:t>
            </a:r>
          </a:p>
        </p:txBody>
      </p:sp>
      <p:sp>
        <p:nvSpPr>
          <p:cNvPr id="3" name="Marcador de contenido 2">
            <a:extLst>
              <a:ext uri="{FF2B5EF4-FFF2-40B4-BE49-F238E27FC236}">
                <a16:creationId xmlns:a16="http://schemas.microsoft.com/office/drawing/2014/main" id="{625CF6E3-8296-4ED6-98D3-958E68CE7253}"/>
              </a:ext>
            </a:extLst>
          </p:cNvPr>
          <p:cNvSpPr>
            <a:spLocks noGrp="1"/>
          </p:cNvSpPr>
          <p:nvPr>
            <p:ph idx="1"/>
          </p:nvPr>
        </p:nvSpPr>
        <p:spPr/>
        <p:txBody>
          <a:bodyPr/>
          <a:lstStyle/>
          <a:p>
            <a:r>
              <a:rPr lang="es-MX" dirty="0"/>
              <a:t>Invento / Descubrimiento que ha cambiado al mundo</a:t>
            </a:r>
          </a:p>
          <a:p>
            <a:endParaRPr lang="es-MX" dirty="0"/>
          </a:p>
          <a:p>
            <a:r>
              <a:rPr lang="es-MX" dirty="0"/>
              <a:t>Características </a:t>
            </a:r>
          </a:p>
          <a:p>
            <a:r>
              <a:rPr lang="es-MX" dirty="0"/>
              <a:t>Inventor / Descubridor</a:t>
            </a:r>
          </a:p>
          <a:p>
            <a:r>
              <a:rPr lang="es-MX" dirty="0"/>
              <a:t>Cómo era el mundo antes de este invento / descubrimiento</a:t>
            </a:r>
          </a:p>
          <a:p>
            <a:r>
              <a:rPr lang="es-MX" dirty="0"/>
              <a:t>Cómo es el mundo diferente debido a este invento / descubrimiento</a:t>
            </a:r>
          </a:p>
          <a:p>
            <a:r>
              <a:rPr lang="es-MX" dirty="0"/>
              <a:t>Por qué todos deberíamos conocerlo</a:t>
            </a:r>
          </a:p>
        </p:txBody>
      </p:sp>
    </p:spTree>
    <p:extLst>
      <p:ext uri="{BB962C8B-B14F-4D97-AF65-F5344CB8AC3E}">
        <p14:creationId xmlns:p14="http://schemas.microsoft.com/office/powerpoint/2010/main" val="386473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BB2AD08E-1BFE-423E-97E8-8A41C444E0E6}"/>
              </a:ext>
            </a:extLst>
          </p:cNvPr>
          <p:cNvSpPr>
            <a:spLocks noGrp="1"/>
          </p:cNvSpPr>
          <p:nvPr>
            <p:ph type="ctrTitle"/>
          </p:nvPr>
        </p:nvSpPr>
        <p:spPr/>
        <p:txBody>
          <a:bodyPr/>
          <a:lstStyle/>
          <a:p>
            <a:r>
              <a:rPr lang="es-MX" dirty="0"/>
              <a:t>Hacia dónde vamos</a:t>
            </a:r>
          </a:p>
        </p:txBody>
      </p:sp>
      <p:sp>
        <p:nvSpPr>
          <p:cNvPr id="5" name="Subtítulo 4">
            <a:extLst>
              <a:ext uri="{FF2B5EF4-FFF2-40B4-BE49-F238E27FC236}">
                <a16:creationId xmlns:a16="http://schemas.microsoft.com/office/drawing/2014/main" id="{F8485D29-2277-4093-9216-7AD5D2D23388}"/>
              </a:ext>
            </a:extLst>
          </p:cNvPr>
          <p:cNvSpPr>
            <a:spLocks noGrp="1"/>
          </p:cNvSpPr>
          <p:nvPr>
            <p:ph type="subTitle" idx="1"/>
          </p:nvPr>
        </p:nvSpPr>
        <p:spPr/>
        <p:txBody>
          <a:bodyPr/>
          <a:lstStyle/>
          <a:p>
            <a:r>
              <a:rPr lang="es-MX" dirty="0"/>
              <a:t>Proyecto de investigación</a:t>
            </a:r>
          </a:p>
        </p:txBody>
      </p:sp>
    </p:spTree>
    <p:extLst>
      <p:ext uri="{BB962C8B-B14F-4D97-AF65-F5344CB8AC3E}">
        <p14:creationId xmlns:p14="http://schemas.microsoft.com/office/powerpoint/2010/main" val="951322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4D0526-22DB-42C7-ACBE-132D91F712E7}"/>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D79B1DE7-679C-44DE-B719-907BEA928DEF}"/>
              </a:ext>
            </a:extLst>
          </p:cNvPr>
          <p:cNvSpPr>
            <a:spLocks noGrp="1"/>
          </p:cNvSpPr>
          <p:nvPr>
            <p:ph idx="1"/>
          </p:nvPr>
        </p:nvSpPr>
        <p:spPr/>
        <p:txBody>
          <a:bodyPr/>
          <a:lstStyle/>
          <a:p>
            <a:r>
              <a:rPr lang="es-ES" dirty="0"/>
              <a:t>El proyecto es una guía flexible que describe la investigación que se realizará en un proyecto de investigación. En el protocolo de investigación se describen los elementos para crear un producto científico (una tesis, por ejemplo).</a:t>
            </a:r>
            <a:endParaRPr lang="es-MX" dirty="0"/>
          </a:p>
        </p:txBody>
      </p:sp>
    </p:spTree>
    <p:extLst>
      <p:ext uri="{BB962C8B-B14F-4D97-AF65-F5344CB8AC3E}">
        <p14:creationId xmlns:p14="http://schemas.microsoft.com/office/powerpoint/2010/main" val="1386906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5A78FB-08E8-47F9-8502-0374FA431EB4}"/>
              </a:ext>
            </a:extLst>
          </p:cNvPr>
          <p:cNvSpPr>
            <a:spLocks noGrp="1"/>
          </p:cNvSpPr>
          <p:nvPr>
            <p:ph type="title"/>
          </p:nvPr>
        </p:nvSpPr>
        <p:spPr/>
        <p:txBody>
          <a:bodyPr/>
          <a:lstStyle/>
          <a:p>
            <a:r>
              <a:rPr lang="es-MX" dirty="0"/>
              <a:t>Elementos del proyecto de investigación</a:t>
            </a:r>
          </a:p>
        </p:txBody>
      </p:sp>
      <p:sp>
        <p:nvSpPr>
          <p:cNvPr id="3" name="Marcador de contenido 2">
            <a:extLst>
              <a:ext uri="{FF2B5EF4-FFF2-40B4-BE49-F238E27FC236}">
                <a16:creationId xmlns:a16="http://schemas.microsoft.com/office/drawing/2014/main" id="{6A55A92F-FCD5-42BA-88B3-5CA38D6652E8}"/>
              </a:ext>
            </a:extLst>
          </p:cNvPr>
          <p:cNvSpPr>
            <a:spLocks noGrp="1"/>
          </p:cNvSpPr>
          <p:nvPr>
            <p:ph idx="1"/>
          </p:nvPr>
        </p:nvSpPr>
        <p:spPr/>
        <p:txBody>
          <a:bodyPr>
            <a:normAutofit/>
          </a:bodyPr>
          <a:lstStyle/>
          <a:p>
            <a:pPr marL="0" indent="0">
              <a:buNone/>
            </a:pPr>
            <a:r>
              <a:rPr lang="es-ES" dirty="0"/>
              <a:t>1. Delimitación del tema (Título Tentativo)</a:t>
            </a:r>
          </a:p>
          <a:p>
            <a:pPr marL="0" indent="0">
              <a:buNone/>
            </a:pPr>
            <a:r>
              <a:rPr lang="es-ES" dirty="0"/>
              <a:t>2. Planteamiento del problema</a:t>
            </a:r>
          </a:p>
          <a:p>
            <a:pPr marL="0" indent="0">
              <a:buNone/>
            </a:pPr>
            <a:r>
              <a:rPr lang="es-ES" dirty="0"/>
              <a:t>3. Justificación del tema</a:t>
            </a:r>
          </a:p>
          <a:p>
            <a:pPr marL="0" indent="0">
              <a:buNone/>
            </a:pPr>
            <a:r>
              <a:rPr lang="es-ES" dirty="0"/>
              <a:t>4. Objetivos de la Investigación</a:t>
            </a:r>
          </a:p>
          <a:p>
            <a:r>
              <a:rPr lang="es-ES" dirty="0"/>
              <a:t>a) Generales.</a:t>
            </a:r>
          </a:p>
          <a:p>
            <a:r>
              <a:rPr lang="es-ES" dirty="0"/>
              <a:t>b) Particulares.</a:t>
            </a:r>
          </a:p>
        </p:txBody>
      </p:sp>
    </p:spTree>
    <p:extLst>
      <p:ext uri="{BB962C8B-B14F-4D97-AF65-F5344CB8AC3E}">
        <p14:creationId xmlns:p14="http://schemas.microsoft.com/office/powerpoint/2010/main" val="868969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E2CF1F-A560-4D6B-91F2-78248A903716}"/>
              </a:ext>
            </a:extLst>
          </p:cNvPr>
          <p:cNvSpPr>
            <a:spLocks noGrp="1"/>
          </p:cNvSpPr>
          <p:nvPr>
            <p:ph type="title"/>
          </p:nvPr>
        </p:nvSpPr>
        <p:spPr/>
        <p:txBody>
          <a:bodyPr/>
          <a:lstStyle/>
          <a:p>
            <a:r>
              <a:rPr lang="es-MX" dirty="0"/>
              <a:t>Elementos del proyecto</a:t>
            </a:r>
          </a:p>
        </p:txBody>
      </p:sp>
      <p:sp>
        <p:nvSpPr>
          <p:cNvPr id="3" name="Marcador de contenido 2">
            <a:extLst>
              <a:ext uri="{FF2B5EF4-FFF2-40B4-BE49-F238E27FC236}">
                <a16:creationId xmlns:a16="http://schemas.microsoft.com/office/drawing/2014/main" id="{280CD312-A361-411A-819B-9BC956BFEB7E}"/>
              </a:ext>
            </a:extLst>
          </p:cNvPr>
          <p:cNvSpPr>
            <a:spLocks noGrp="1"/>
          </p:cNvSpPr>
          <p:nvPr>
            <p:ph idx="1"/>
          </p:nvPr>
        </p:nvSpPr>
        <p:spPr/>
        <p:txBody>
          <a:bodyPr/>
          <a:lstStyle/>
          <a:p>
            <a:r>
              <a:rPr lang="es-ES" dirty="0"/>
              <a:t>5. Hipótesis</a:t>
            </a:r>
          </a:p>
          <a:p>
            <a:r>
              <a:rPr lang="es-ES" dirty="0"/>
              <a:t>6. Marco teórico</a:t>
            </a:r>
          </a:p>
          <a:p>
            <a:r>
              <a:rPr lang="es-ES" dirty="0"/>
              <a:t>7. Metodología de la investigación</a:t>
            </a:r>
          </a:p>
          <a:p>
            <a:r>
              <a:rPr lang="es-ES" dirty="0"/>
              <a:t>8. Índice tentativo</a:t>
            </a:r>
          </a:p>
          <a:p>
            <a:r>
              <a:rPr lang="es-ES" dirty="0"/>
              <a:t>9. Fuentes consultadas.</a:t>
            </a:r>
          </a:p>
          <a:p>
            <a:r>
              <a:rPr lang="es-ES" dirty="0"/>
              <a:t>10. Cronograma de Trabajo.</a:t>
            </a:r>
          </a:p>
          <a:p>
            <a:endParaRPr lang="es-MX" dirty="0"/>
          </a:p>
        </p:txBody>
      </p:sp>
    </p:spTree>
    <p:extLst>
      <p:ext uri="{BB962C8B-B14F-4D97-AF65-F5344CB8AC3E}">
        <p14:creationId xmlns:p14="http://schemas.microsoft.com/office/powerpoint/2010/main" val="2765911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931C44-9981-44A1-B71A-5001DFE761E1}"/>
              </a:ext>
            </a:extLst>
          </p:cNvPr>
          <p:cNvSpPr>
            <a:spLocks noGrp="1"/>
          </p:cNvSpPr>
          <p:nvPr>
            <p:ph type="title"/>
          </p:nvPr>
        </p:nvSpPr>
        <p:spPr/>
        <p:txBody>
          <a:bodyPr/>
          <a:lstStyle/>
          <a:p>
            <a:r>
              <a:rPr lang="es-MX" dirty="0"/>
              <a:t>1. Delimitación del tema</a:t>
            </a:r>
          </a:p>
        </p:txBody>
      </p:sp>
      <p:sp>
        <p:nvSpPr>
          <p:cNvPr id="3" name="Marcador de contenido 2">
            <a:extLst>
              <a:ext uri="{FF2B5EF4-FFF2-40B4-BE49-F238E27FC236}">
                <a16:creationId xmlns:a16="http://schemas.microsoft.com/office/drawing/2014/main" id="{C25A22C2-F299-49D7-8BD6-53A0D1801A31}"/>
              </a:ext>
            </a:extLst>
          </p:cNvPr>
          <p:cNvSpPr>
            <a:spLocks noGrp="1"/>
          </p:cNvSpPr>
          <p:nvPr>
            <p:ph idx="1"/>
          </p:nvPr>
        </p:nvSpPr>
        <p:spPr/>
        <p:txBody>
          <a:bodyPr/>
          <a:lstStyle/>
          <a:p>
            <a:r>
              <a:rPr lang="es-ES" sz="1800" b="0" i="0" u="none" strike="noStrike" baseline="0" dirty="0">
                <a:solidFill>
                  <a:srgbClr val="000000"/>
                </a:solidFill>
                <a:latin typeface="Arial" panose="020B0604020202020204" pitchFamily="34" charset="0"/>
              </a:rPr>
              <a:t>(Título Tentativo) hará referencia al problema o componentes del problema o del tema, ubicación temporal y espacial (en su caso). </a:t>
            </a:r>
          </a:p>
          <a:p>
            <a:r>
              <a:rPr lang="es-ES" sz="1800" b="0" i="0" u="none" strike="noStrike" baseline="0" dirty="0">
                <a:solidFill>
                  <a:srgbClr val="000000"/>
                </a:solidFill>
                <a:latin typeface="Arial" panose="020B0604020202020204" pitchFamily="34" charset="0"/>
              </a:rPr>
              <a:t>El alumnado deberá valorar que el tema sea actual, pertinente, que tenga alguna utilidad desarrollarlo y que resulte de impacto para el área</a:t>
            </a:r>
            <a:r>
              <a:rPr lang="es-ES" dirty="0">
                <a:solidFill>
                  <a:srgbClr val="000000"/>
                </a:solidFill>
                <a:latin typeface="Arial" panose="020B0604020202020204" pitchFamily="34" charset="0"/>
              </a:rPr>
              <a:t>.</a:t>
            </a:r>
            <a:endParaRPr lang="es-ES" sz="1800" b="0" i="0" u="none" strike="noStrike" baseline="0" dirty="0">
              <a:solidFill>
                <a:srgbClr val="000000"/>
              </a:solidFill>
              <a:latin typeface="Arial" panose="020B0604020202020204" pitchFamily="34" charset="0"/>
            </a:endParaRPr>
          </a:p>
        </p:txBody>
      </p:sp>
    </p:spTree>
    <p:extLst>
      <p:ext uri="{BB962C8B-B14F-4D97-AF65-F5344CB8AC3E}">
        <p14:creationId xmlns:p14="http://schemas.microsoft.com/office/powerpoint/2010/main" val="121224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A04FD0-B1D1-4971-A6C1-1A894DCD0CD0}"/>
              </a:ext>
            </a:extLst>
          </p:cNvPr>
          <p:cNvSpPr>
            <a:spLocks noGrp="1"/>
          </p:cNvSpPr>
          <p:nvPr>
            <p:ph type="title"/>
          </p:nvPr>
        </p:nvSpPr>
        <p:spPr/>
        <p:txBody>
          <a:bodyPr/>
          <a:lstStyle/>
          <a:p>
            <a:r>
              <a:rPr lang="es-MX" dirty="0"/>
              <a:t>2. Planteamiento del problema</a:t>
            </a:r>
          </a:p>
        </p:txBody>
      </p:sp>
      <p:sp>
        <p:nvSpPr>
          <p:cNvPr id="3" name="Marcador de contenido 2">
            <a:extLst>
              <a:ext uri="{FF2B5EF4-FFF2-40B4-BE49-F238E27FC236}">
                <a16:creationId xmlns:a16="http://schemas.microsoft.com/office/drawing/2014/main" id="{48A677C9-D863-44BF-A39A-CA37585B792D}"/>
              </a:ext>
            </a:extLst>
          </p:cNvPr>
          <p:cNvSpPr>
            <a:spLocks noGrp="1"/>
          </p:cNvSpPr>
          <p:nvPr>
            <p:ph idx="1"/>
          </p:nvPr>
        </p:nvSpPr>
        <p:spPr/>
        <p:txBody>
          <a:bodyPr>
            <a:normAutofit/>
          </a:bodyPr>
          <a:lstStyle/>
          <a:p>
            <a:r>
              <a:rPr lang="es-MX" dirty="0"/>
              <a:t>El alumnado derivado de su experiencia distinguirá la existencia de un problema que requiera una solución para mejorarse, con lo que se produce la necesidad de investigar sobre el citado problema, se incluye aquí la pregunta de investigación.</a:t>
            </a:r>
          </a:p>
          <a:p>
            <a:r>
              <a:rPr lang="es-ES" dirty="0"/>
              <a:t>Presenta la situación o elemento que explique la irregularidad, ausencia o inconsistencia de un determinado tema o disciplina del área de específica.</a:t>
            </a:r>
          </a:p>
          <a:p>
            <a:r>
              <a:rPr lang="es-MX" sz="1800" b="0" i="0" u="none" strike="noStrike" baseline="0" dirty="0">
                <a:solidFill>
                  <a:srgbClr val="000000"/>
                </a:solidFill>
                <a:latin typeface="Arial" panose="020B0604020202020204" pitchFamily="34" charset="0"/>
              </a:rPr>
              <a:t>¿Es éste un problema importante? </a:t>
            </a:r>
          </a:p>
          <a:p>
            <a:r>
              <a:rPr lang="es-MX" sz="1800" b="0" i="0" u="none" strike="noStrike" baseline="0" dirty="0">
                <a:solidFill>
                  <a:srgbClr val="000000"/>
                </a:solidFill>
                <a:latin typeface="Arial" panose="020B0604020202020204" pitchFamily="34" charset="0"/>
              </a:rPr>
              <a:t>¿Esta investigación será significativa? </a:t>
            </a:r>
          </a:p>
          <a:p>
            <a:r>
              <a:rPr lang="es-ES" sz="1800" b="0" i="0" u="none" strike="noStrike" baseline="0" dirty="0">
                <a:solidFill>
                  <a:srgbClr val="000000"/>
                </a:solidFill>
                <a:latin typeface="Arial" panose="020B0604020202020204" pitchFamily="34" charset="0"/>
              </a:rPr>
              <a:t>¿Será interesante y tendrá alguna utilidad inmediata el resultado de la investigación? </a:t>
            </a:r>
            <a:endParaRPr lang="es-MX" dirty="0"/>
          </a:p>
          <a:p>
            <a:endParaRPr lang="es-MX" dirty="0"/>
          </a:p>
        </p:txBody>
      </p:sp>
    </p:spTree>
    <p:extLst>
      <p:ext uri="{BB962C8B-B14F-4D97-AF65-F5344CB8AC3E}">
        <p14:creationId xmlns:p14="http://schemas.microsoft.com/office/powerpoint/2010/main" val="723410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06E585-7A7E-43D5-B346-5DA04FC57B12}"/>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72D2B03B-46D7-4E9B-91B9-58E583857EAD}"/>
              </a:ext>
            </a:extLst>
          </p:cNvPr>
          <p:cNvSpPr>
            <a:spLocks noGrp="1"/>
          </p:cNvSpPr>
          <p:nvPr>
            <p:ph idx="1"/>
          </p:nvPr>
        </p:nvSpPr>
        <p:spPr/>
        <p:txBody>
          <a:bodyPr/>
          <a:lstStyle/>
          <a:p>
            <a:r>
              <a:rPr lang="es-ES" dirty="0"/>
              <a:t>Según Arturo Miguel </a:t>
            </a:r>
            <a:r>
              <a:rPr lang="es-ES" dirty="0" err="1"/>
              <a:t>Chípuli</a:t>
            </a:r>
            <a:r>
              <a:rPr lang="es-ES" dirty="0"/>
              <a:t> Castillo y Alan Jair García Flores “Se trata de la descripción clara, precisa y accesible de una cuestión que, dentro del contexto jurídico, genera una problemática, antinomia o situación cuya respuesta aún no ha sido dada o es insatisfactoria. En este sentido, el planteamiento del problema se esgrime como el proceso argumentativo a través del cual se plasma dentro del cuerpo de un trabajo de investigación jurídica la situación o elemento que explicite la irregularidad, ausencia o inconsistencia de un determinado tema o disciplina jurídica”.</a:t>
            </a:r>
          </a:p>
          <a:p>
            <a:endParaRPr lang="es-MX" dirty="0"/>
          </a:p>
        </p:txBody>
      </p:sp>
    </p:spTree>
    <p:extLst>
      <p:ext uri="{BB962C8B-B14F-4D97-AF65-F5344CB8AC3E}">
        <p14:creationId xmlns:p14="http://schemas.microsoft.com/office/powerpoint/2010/main" val="3831783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EB07C3-3695-4BFA-9FA1-6269E7914889}"/>
              </a:ext>
            </a:extLst>
          </p:cNvPr>
          <p:cNvSpPr>
            <a:spLocks noGrp="1"/>
          </p:cNvSpPr>
          <p:nvPr>
            <p:ph type="title"/>
          </p:nvPr>
        </p:nvSpPr>
        <p:spPr/>
        <p:txBody>
          <a:bodyPr/>
          <a:lstStyle/>
          <a:p>
            <a:r>
              <a:rPr lang="es-MX" dirty="0"/>
              <a:t>3. Justificación</a:t>
            </a:r>
          </a:p>
        </p:txBody>
      </p:sp>
      <p:sp>
        <p:nvSpPr>
          <p:cNvPr id="3" name="Marcador de contenido 2">
            <a:extLst>
              <a:ext uri="{FF2B5EF4-FFF2-40B4-BE49-F238E27FC236}">
                <a16:creationId xmlns:a16="http://schemas.microsoft.com/office/drawing/2014/main" id="{C7723688-C60E-4925-99ED-F5371336282C}"/>
              </a:ext>
            </a:extLst>
          </p:cNvPr>
          <p:cNvSpPr>
            <a:spLocks noGrp="1"/>
          </p:cNvSpPr>
          <p:nvPr>
            <p:ph idx="1"/>
          </p:nvPr>
        </p:nvSpPr>
        <p:spPr/>
        <p:txBody>
          <a:bodyPr/>
          <a:lstStyle/>
          <a:p>
            <a:r>
              <a:rPr lang="es-ES" dirty="0"/>
              <a:t>La justificación se refiere a plantear los motivos por los cuales se realiza el proyecto de investigación, citando cualquier razón de la cual se parte. Es importante responder ¿por qué eligió el tema? (Actualidad, vigencia, necesidad de estudiar este tema).</a:t>
            </a:r>
          </a:p>
          <a:p>
            <a:r>
              <a:rPr lang="es-ES" dirty="0"/>
              <a:t>Indica el porqué de la investigación exponiendo sus razones. Por medio de la justificación debemos demostrar que el estudio es necesario importante.</a:t>
            </a:r>
          </a:p>
          <a:p>
            <a:r>
              <a:rPr lang="es-ES" dirty="0"/>
              <a:t>Luego de que nuestro lector ya se haya empapado del tema, es preciso responder a la pregunta ¿por qué es importante realizar esta investigación?</a:t>
            </a:r>
            <a:endParaRPr lang="es-MX" dirty="0"/>
          </a:p>
        </p:txBody>
      </p:sp>
    </p:spTree>
    <p:extLst>
      <p:ext uri="{BB962C8B-B14F-4D97-AF65-F5344CB8AC3E}">
        <p14:creationId xmlns:p14="http://schemas.microsoft.com/office/powerpoint/2010/main" val="2220184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B7DB5C-9196-4288-86B3-0FFD70E295F0}"/>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7248C1F0-9638-4C86-B54E-7D5FBB3C7B50}"/>
              </a:ext>
            </a:extLst>
          </p:cNvPr>
          <p:cNvSpPr>
            <a:spLocks noGrp="1"/>
          </p:cNvSpPr>
          <p:nvPr>
            <p:ph idx="1"/>
          </p:nvPr>
        </p:nvSpPr>
        <p:spPr/>
        <p:txBody>
          <a:bodyPr/>
          <a:lstStyle/>
          <a:p>
            <a:r>
              <a:rPr lang="es-MX" dirty="0"/>
              <a:t>Según José Antonio Campos</a:t>
            </a:r>
          </a:p>
          <a:p>
            <a:r>
              <a:rPr lang="es-ES" dirty="0"/>
              <a:t>Hay que tener en cuenta tres puntos: interés personal por llevar a cabo la investigación relacionado con el problema por investigar (este punto se puede omitir, dependiendo del tema. Relevancia social o importancia que tendrá hacer un estudio como el que se pretenda (quienes se benefician); la conveniencia (para quien sirve); las implicaciones prácticas (¿ayudarán a resolver problemas prácticos?); su valor teórico (¿pueden sugerir ideas, recomendaciones o hipótesis para futuros estudios?); su utilidad metodológica (¿puede ayudar a crear nuevos instrumentos?), entre otras.</a:t>
            </a:r>
            <a:endParaRPr lang="es-MX" dirty="0"/>
          </a:p>
        </p:txBody>
      </p:sp>
    </p:spTree>
    <p:extLst>
      <p:ext uri="{BB962C8B-B14F-4D97-AF65-F5344CB8AC3E}">
        <p14:creationId xmlns:p14="http://schemas.microsoft.com/office/powerpoint/2010/main" val="879376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991345-E53C-44F7-BB34-B7C39865E6F6}"/>
              </a:ext>
            </a:extLst>
          </p:cNvPr>
          <p:cNvSpPr>
            <a:spLocks noGrp="1"/>
          </p:cNvSpPr>
          <p:nvPr>
            <p:ph type="title"/>
          </p:nvPr>
        </p:nvSpPr>
        <p:spPr/>
        <p:txBody>
          <a:bodyPr/>
          <a:lstStyle/>
          <a:p>
            <a:r>
              <a:rPr lang="es-MX" dirty="0"/>
              <a:t>4. Objetivos </a:t>
            </a:r>
          </a:p>
        </p:txBody>
      </p:sp>
      <p:sp>
        <p:nvSpPr>
          <p:cNvPr id="3" name="Marcador de contenido 2">
            <a:extLst>
              <a:ext uri="{FF2B5EF4-FFF2-40B4-BE49-F238E27FC236}">
                <a16:creationId xmlns:a16="http://schemas.microsoft.com/office/drawing/2014/main" id="{15C97C13-42C6-4291-A46C-BD1DEB36D85C}"/>
              </a:ext>
            </a:extLst>
          </p:cNvPr>
          <p:cNvSpPr>
            <a:spLocks noGrp="1"/>
          </p:cNvSpPr>
          <p:nvPr>
            <p:ph idx="1"/>
          </p:nvPr>
        </p:nvSpPr>
        <p:spPr/>
        <p:txBody>
          <a:bodyPr>
            <a:normAutofit/>
          </a:bodyPr>
          <a:lstStyle/>
          <a:p>
            <a:r>
              <a:rPr lang="es-ES" dirty="0"/>
              <a:t>El objetivo es la definición de lo que se pretende con el proyecto de investigación.</a:t>
            </a:r>
          </a:p>
          <a:p>
            <a:r>
              <a:rPr lang="es-ES" dirty="0"/>
              <a:t>Tienen la finalidad de señalar a lo que se aspira en la investigación y deben expresarse con claridad, pues son las guías del estudio.</a:t>
            </a:r>
          </a:p>
          <a:p>
            <a:r>
              <a:rPr lang="es-ES" dirty="0"/>
              <a:t>Se debe redactar claramente lo que se quiere hacer: una investigación de campo, un manual, un programa, una compilación, una investigación documental, etcétera. Se recomienda iniciar cada objetivo con un verbo en infinitivo.</a:t>
            </a:r>
          </a:p>
          <a:p>
            <a:r>
              <a:rPr lang="es-ES" dirty="0"/>
              <a:t>Los cuestionamientos siguientes: ¿para qué?, ¿qué se busca con la investigación propuesta?, nos auxilian y nos fundamentan los planteamientos para integrar y manifestar los objetivos</a:t>
            </a:r>
          </a:p>
        </p:txBody>
      </p:sp>
    </p:spTree>
    <p:extLst>
      <p:ext uri="{BB962C8B-B14F-4D97-AF65-F5344CB8AC3E}">
        <p14:creationId xmlns:p14="http://schemas.microsoft.com/office/powerpoint/2010/main" val="3104932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E2BB2A-ED71-411A-A25A-6A1CFBB3EA4C}"/>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ED79BEF7-8146-48EE-9E2A-19580ED71CE9}"/>
              </a:ext>
            </a:extLst>
          </p:cNvPr>
          <p:cNvSpPr>
            <a:spLocks noGrp="1"/>
          </p:cNvSpPr>
          <p:nvPr>
            <p:ph idx="1"/>
          </p:nvPr>
        </p:nvSpPr>
        <p:spPr/>
        <p:txBody>
          <a:bodyPr>
            <a:normAutofit/>
          </a:bodyPr>
          <a:lstStyle/>
          <a:p>
            <a:r>
              <a:rPr lang="es-MX" dirty="0"/>
              <a:t>Según Arturo David Acosta: </a:t>
            </a:r>
          </a:p>
          <a:p>
            <a:r>
              <a:rPr lang="es-ES" dirty="0"/>
              <a:t>La investigación deberá tener un único objetivo general (el fin principal y último de la investigación) y tantos objetivos específicos como etapas tenga nuestra tesis. </a:t>
            </a:r>
          </a:p>
          <a:p>
            <a:r>
              <a:rPr lang="es-ES" dirty="0"/>
              <a:t>En consecuencia, con el objetivo general presentamos el resultado final que deseamos obtener, mientras que con los objetivos específicos puntualizamos las diferentes acciones que deberemos realizar para poder cumplir con el general (no son objetivos adicionales). </a:t>
            </a:r>
            <a:endParaRPr lang="es-MX" dirty="0"/>
          </a:p>
        </p:txBody>
      </p:sp>
    </p:spTree>
    <p:extLst>
      <p:ext uri="{BB962C8B-B14F-4D97-AF65-F5344CB8AC3E}">
        <p14:creationId xmlns:p14="http://schemas.microsoft.com/office/powerpoint/2010/main" val="3844070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958C29-22C2-49B8-8E94-9EF696FCEA14}"/>
              </a:ext>
            </a:extLst>
          </p:cNvPr>
          <p:cNvSpPr>
            <a:spLocks noGrp="1"/>
          </p:cNvSpPr>
          <p:nvPr>
            <p:ph type="title"/>
          </p:nvPr>
        </p:nvSpPr>
        <p:spPr/>
        <p:txBody>
          <a:bodyPr/>
          <a:lstStyle/>
          <a:p>
            <a:r>
              <a:rPr lang="es-MX" dirty="0"/>
              <a:t>5. Hipótesis</a:t>
            </a:r>
          </a:p>
        </p:txBody>
      </p:sp>
      <p:sp>
        <p:nvSpPr>
          <p:cNvPr id="3" name="Marcador de contenido 2">
            <a:extLst>
              <a:ext uri="{FF2B5EF4-FFF2-40B4-BE49-F238E27FC236}">
                <a16:creationId xmlns:a16="http://schemas.microsoft.com/office/drawing/2014/main" id="{679940F7-7B18-4657-8D27-81A6025A2398}"/>
              </a:ext>
            </a:extLst>
          </p:cNvPr>
          <p:cNvSpPr>
            <a:spLocks noGrp="1"/>
          </p:cNvSpPr>
          <p:nvPr>
            <p:ph idx="1"/>
          </p:nvPr>
        </p:nvSpPr>
        <p:spPr/>
        <p:txBody>
          <a:bodyPr/>
          <a:lstStyle/>
          <a:p>
            <a:r>
              <a:rPr lang="es-ES" dirty="0"/>
              <a:t>Es la respuesta a la pregunta de investigación, es una suposición que se establece en forma provisional como base de una investigación que puede confirmar o negar la validez de aquella, o la suposición que se pretende llegar a demostrar con el contenido del texto de trabajo de investigación.</a:t>
            </a:r>
          </a:p>
        </p:txBody>
      </p:sp>
    </p:spTree>
    <p:extLst>
      <p:ext uri="{BB962C8B-B14F-4D97-AF65-F5344CB8AC3E}">
        <p14:creationId xmlns:p14="http://schemas.microsoft.com/office/powerpoint/2010/main" val="4210746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C13151-F466-4F40-8F7A-85ADB6DEDB95}"/>
              </a:ext>
            </a:extLst>
          </p:cNvPr>
          <p:cNvSpPr>
            <a:spLocks noGrp="1"/>
          </p:cNvSpPr>
          <p:nvPr>
            <p:ph type="title"/>
          </p:nvPr>
        </p:nvSpPr>
        <p:spPr/>
        <p:txBody>
          <a:bodyPr/>
          <a:lstStyle/>
          <a:p>
            <a:r>
              <a:rPr lang="es-MX" dirty="0"/>
              <a:t>6. Marco teórico</a:t>
            </a:r>
          </a:p>
        </p:txBody>
      </p:sp>
      <p:sp>
        <p:nvSpPr>
          <p:cNvPr id="3" name="Marcador de contenido 2">
            <a:extLst>
              <a:ext uri="{FF2B5EF4-FFF2-40B4-BE49-F238E27FC236}">
                <a16:creationId xmlns:a16="http://schemas.microsoft.com/office/drawing/2014/main" id="{3BE1DCBD-F359-4CB2-9FE2-7C50E7B18C3B}"/>
              </a:ext>
            </a:extLst>
          </p:cNvPr>
          <p:cNvSpPr>
            <a:spLocks noGrp="1"/>
          </p:cNvSpPr>
          <p:nvPr>
            <p:ph idx="1"/>
          </p:nvPr>
        </p:nvSpPr>
        <p:spPr/>
        <p:txBody>
          <a:bodyPr/>
          <a:lstStyle/>
          <a:p>
            <a:r>
              <a:rPr lang="es-ES" dirty="0"/>
              <a:t>Es la descripción, explicación y análisis, en un plano teórico, del problema general que trata la investigación. Es el fundamento teórico, considerado el “piso” que sustenta la pregunta central del estudio, expone el razonamiento y argumentos del investigador hacia la búsqueda de la evidencia que dé respuesta a la pregunta. Requiere, una exhaustiva revisión de la bibliografía.</a:t>
            </a:r>
          </a:p>
          <a:p>
            <a:r>
              <a:rPr lang="es-ES" dirty="0"/>
              <a:t>Es un compendio escrito de artículos, libros y otros documentos que describen el estado pasado y actual del conocimiento sobre el problema de estudio. Nos ayuda a documentar como nuestra investigación agrega valor a la literatura existente.</a:t>
            </a:r>
            <a:endParaRPr lang="es-MX" dirty="0"/>
          </a:p>
        </p:txBody>
      </p:sp>
    </p:spTree>
    <p:extLst>
      <p:ext uri="{BB962C8B-B14F-4D97-AF65-F5344CB8AC3E}">
        <p14:creationId xmlns:p14="http://schemas.microsoft.com/office/powerpoint/2010/main" val="1268385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1124B-AEE4-40DD-B593-8F360C20590A}"/>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D6A25D1E-0733-43A8-AE83-5665BFD2526B}"/>
              </a:ext>
            </a:extLst>
          </p:cNvPr>
          <p:cNvSpPr>
            <a:spLocks noGrp="1"/>
          </p:cNvSpPr>
          <p:nvPr>
            <p:ph idx="1"/>
          </p:nvPr>
        </p:nvSpPr>
        <p:spPr/>
        <p:txBody>
          <a:bodyPr/>
          <a:lstStyle/>
          <a:p>
            <a:r>
              <a:rPr lang="es-ES" dirty="0"/>
              <a:t>Metodológicamente se elabora primero el Marco Teórico de donde emana el planteamiento del problema, es decir, para corroborar, delimitar y plantear el problema un problema científico necesariamente se deben contrastar los hechos con la información científica (teórica) acumulada hasta el momento, lo que nos permitirá construir el marco teórico correspondiente y posteriormente precisar el problema</a:t>
            </a:r>
            <a:endParaRPr lang="es-MX" dirty="0"/>
          </a:p>
        </p:txBody>
      </p:sp>
    </p:spTree>
    <p:extLst>
      <p:ext uri="{BB962C8B-B14F-4D97-AF65-F5344CB8AC3E}">
        <p14:creationId xmlns:p14="http://schemas.microsoft.com/office/powerpoint/2010/main" val="77037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FB5A2A-2C5D-4139-9625-7A80D37C16C0}"/>
              </a:ext>
            </a:extLst>
          </p:cNvPr>
          <p:cNvSpPr>
            <a:spLocks noGrp="1"/>
          </p:cNvSpPr>
          <p:nvPr>
            <p:ph type="title"/>
          </p:nvPr>
        </p:nvSpPr>
        <p:spPr/>
        <p:txBody>
          <a:bodyPr/>
          <a:lstStyle/>
          <a:p>
            <a:r>
              <a:rPr lang="es-MX" dirty="0"/>
              <a:t>7. Metodología</a:t>
            </a:r>
          </a:p>
        </p:txBody>
      </p:sp>
      <p:sp>
        <p:nvSpPr>
          <p:cNvPr id="3" name="Marcador de contenido 2">
            <a:extLst>
              <a:ext uri="{FF2B5EF4-FFF2-40B4-BE49-F238E27FC236}">
                <a16:creationId xmlns:a16="http://schemas.microsoft.com/office/drawing/2014/main" id="{33ACCB10-F0FD-49D7-BFE4-C786DC294C0D}"/>
              </a:ext>
            </a:extLst>
          </p:cNvPr>
          <p:cNvSpPr>
            <a:spLocks noGrp="1"/>
          </p:cNvSpPr>
          <p:nvPr>
            <p:ph idx="1"/>
          </p:nvPr>
        </p:nvSpPr>
        <p:spPr/>
        <p:txBody>
          <a:bodyPr/>
          <a:lstStyle/>
          <a:p>
            <a:r>
              <a:rPr lang="es-ES" dirty="0"/>
              <a:t>En la metodología (o diseño metodológico) describimos y detallamos el posible proceso que la investigación seguirá y las diferentes herramientas y métodos que serán utilizados para obtener la información primaria y secundaria.</a:t>
            </a:r>
            <a:endParaRPr lang="es-MX" dirty="0"/>
          </a:p>
        </p:txBody>
      </p:sp>
    </p:spTree>
    <p:extLst>
      <p:ext uri="{BB962C8B-B14F-4D97-AF65-F5344CB8AC3E}">
        <p14:creationId xmlns:p14="http://schemas.microsoft.com/office/powerpoint/2010/main" val="3145973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9D7B5-0428-418F-8333-59AC9877BDAA}"/>
              </a:ext>
            </a:extLst>
          </p:cNvPr>
          <p:cNvSpPr>
            <a:spLocks noGrp="1"/>
          </p:cNvSpPr>
          <p:nvPr>
            <p:ph type="title"/>
          </p:nvPr>
        </p:nvSpPr>
        <p:spPr/>
        <p:txBody>
          <a:bodyPr/>
          <a:lstStyle/>
          <a:p>
            <a:r>
              <a:rPr lang="es-MX" dirty="0"/>
              <a:t>8. Índice tentativo</a:t>
            </a:r>
          </a:p>
        </p:txBody>
      </p:sp>
      <p:sp>
        <p:nvSpPr>
          <p:cNvPr id="3" name="Marcador de contenido 2">
            <a:extLst>
              <a:ext uri="{FF2B5EF4-FFF2-40B4-BE49-F238E27FC236}">
                <a16:creationId xmlns:a16="http://schemas.microsoft.com/office/drawing/2014/main" id="{91352872-A60B-4E12-8676-051571637DF7}"/>
              </a:ext>
            </a:extLst>
          </p:cNvPr>
          <p:cNvSpPr>
            <a:spLocks noGrp="1"/>
          </p:cNvSpPr>
          <p:nvPr>
            <p:ph idx="1"/>
          </p:nvPr>
        </p:nvSpPr>
        <p:spPr/>
        <p:txBody>
          <a:bodyPr/>
          <a:lstStyle/>
          <a:p>
            <a:r>
              <a:rPr lang="es-MX" dirty="0"/>
              <a:t>Es un primer bosquejo de la estructura de nuestro trabajo. En él debe quedar claro el camino lógico y argumentativo que seguirá el desarrollo de nuestro trabajo. </a:t>
            </a:r>
          </a:p>
        </p:txBody>
      </p:sp>
    </p:spTree>
    <p:extLst>
      <p:ext uri="{BB962C8B-B14F-4D97-AF65-F5344CB8AC3E}">
        <p14:creationId xmlns:p14="http://schemas.microsoft.com/office/powerpoint/2010/main" val="2659520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410758-BD05-4EE4-B666-78D590B5D597}"/>
              </a:ext>
            </a:extLst>
          </p:cNvPr>
          <p:cNvSpPr>
            <a:spLocks noGrp="1"/>
          </p:cNvSpPr>
          <p:nvPr>
            <p:ph type="title"/>
          </p:nvPr>
        </p:nvSpPr>
        <p:spPr/>
        <p:txBody>
          <a:bodyPr/>
          <a:lstStyle/>
          <a:p>
            <a:r>
              <a:rPr lang="es-MX" dirty="0"/>
              <a:t>9. Fuentes consultadas</a:t>
            </a:r>
          </a:p>
        </p:txBody>
      </p:sp>
      <p:sp>
        <p:nvSpPr>
          <p:cNvPr id="3" name="Marcador de contenido 2">
            <a:extLst>
              <a:ext uri="{FF2B5EF4-FFF2-40B4-BE49-F238E27FC236}">
                <a16:creationId xmlns:a16="http://schemas.microsoft.com/office/drawing/2014/main" id="{90056736-2595-48D4-A253-0C8C610E653C}"/>
              </a:ext>
            </a:extLst>
          </p:cNvPr>
          <p:cNvSpPr>
            <a:spLocks noGrp="1"/>
          </p:cNvSpPr>
          <p:nvPr>
            <p:ph idx="1"/>
          </p:nvPr>
        </p:nvSpPr>
        <p:spPr/>
        <p:txBody>
          <a:bodyPr/>
          <a:lstStyle/>
          <a:p>
            <a:r>
              <a:rPr lang="es-ES" dirty="0"/>
              <a:t>Es una lista en la cual se describen las características editoriales de las fuentes consultadas y se ordenan por el apellido del autor y sin numerar. Es importante mencionar todos los datos bibliográficos: autor (empezando por el apellido y luego el nombre), año, título del libro  enfatizado, subrayado o señalado con letras cursivas), artículo o capítulo revisado del libro (si es que sólo se utiliza uno o algunos y no todo el libro), editorial, país y volumen o meses de aparición de ésta. Cuando se trata de una información obtenida a través de Internet hay que señalar, además, la dirección y la fecha en que se obtuvo tal información.</a:t>
            </a:r>
            <a:endParaRPr lang="es-MX" dirty="0"/>
          </a:p>
        </p:txBody>
      </p:sp>
    </p:spTree>
    <p:extLst>
      <p:ext uri="{BB962C8B-B14F-4D97-AF65-F5344CB8AC3E}">
        <p14:creationId xmlns:p14="http://schemas.microsoft.com/office/powerpoint/2010/main" val="1708226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F40806-3CB9-4377-898D-9FA8F6D04126}"/>
              </a:ext>
            </a:extLst>
          </p:cNvPr>
          <p:cNvSpPr>
            <a:spLocks noGrp="1"/>
          </p:cNvSpPr>
          <p:nvPr>
            <p:ph type="title"/>
          </p:nvPr>
        </p:nvSpPr>
        <p:spPr/>
        <p:txBody>
          <a:bodyPr/>
          <a:lstStyle/>
          <a:p>
            <a:r>
              <a:rPr lang="es-MX" dirty="0"/>
              <a:t>10. Cronograma</a:t>
            </a:r>
          </a:p>
        </p:txBody>
      </p:sp>
      <p:sp>
        <p:nvSpPr>
          <p:cNvPr id="3" name="Marcador de contenido 2">
            <a:extLst>
              <a:ext uri="{FF2B5EF4-FFF2-40B4-BE49-F238E27FC236}">
                <a16:creationId xmlns:a16="http://schemas.microsoft.com/office/drawing/2014/main" id="{5600427C-E896-42A4-8644-2C17E658F5A5}"/>
              </a:ext>
            </a:extLst>
          </p:cNvPr>
          <p:cNvSpPr>
            <a:spLocks noGrp="1"/>
          </p:cNvSpPr>
          <p:nvPr>
            <p:ph idx="1"/>
          </p:nvPr>
        </p:nvSpPr>
        <p:spPr/>
        <p:txBody>
          <a:bodyPr/>
          <a:lstStyle/>
          <a:p>
            <a:r>
              <a:rPr lang="es-ES" dirty="0"/>
              <a:t>Tiempo aproximado que llevará realizar la investigación, indicando con precisión los tiempos y las etapas por desarrollar en forma detallada, que puede ser por días, semanas o meses. Es importante señalar que al hacer este cálculo temporal se ve hacia el futuro, es decir, no se menciona en este apartado lo que ya se hizo (el protocolo, por ejemplo). Sino que se trata de esquematizar los tiempos aproximados para cumplir las metas propuestas</a:t>
            </a:r>
            <a:endParaRPr lang="es-MX" dirty="0"/>
          </a:p>
        </p:txBody>
      </p:sp>
    </p:spTree>
    <p:extLst>
      <p:ext uri="{BB962C8B-B14F-4D97-AF65-F5344CB8AC3E}">
        <p14:creationId xmlns:p14="http://schemas.microsoft.com/office/powerpoint/2010/main" val="1964425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09FD62-11E1-429D-A8AB-076A2E291F6F}"/>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E1AD78A3-9E44-4089-A6D0-E7DBD85B663B}"/>
              </a:ext>
            </a:extLst>
          </p:cNvPr>
          <p:cNvSpPr>
            <a:spLocks noGrp="1"/>
          </p:cNvSpPr>
          <p:nvPr>
            <p:ph idx="1"/>
          </p:nvPr>
        </p:nvSpPr>
        <p:spPr/>
        <p:txBody>
          <a:bodyPr/>
          <a:lstStyle/>
          <a:p>
            <a:r>
              <a:rPr lang="es-ES" dirty="0"/>
              <a:t>En resumen, el proyecto de investigación debe señalar el qué se va a investigar y el cómo se hará.</a:t>
            </a:r>
            <a:endParaRPr lang="es-MX" dirty="0"/>
          </a:p>
        </p:txBody>
      </p:sp>
    </p:spTree>
    <p:extLst>
      <p:ext uri="{BB962C8B-B14F-4D97-AF65-F5344CB8AC3E}">
        <p14:creationId xmlns:p14="http://schemas.microsoft.com/office/powerpoint/2010/main" val="409710214"/>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1342</TotalTime>
  <Words>1335</Words>
  <Application>Microsoft Office PowerPoint</Application>
  <PresentationFormat>Panorámica</PresentationFormat>
  <Paragraphs>65</Paragraphs>
  <Slides>21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21</vt:i4>
      </vt:variant>
    </vt:vector>
  </HeadingPairs>
  <TitlesOfParts>
    <vt:vector size="25" baseType="lpstr">
      <vt:lpstr>Arial</vt:lpstr>
      <vt:lpstr>Trebuchet MS</vt:lpstr>
      <vt:lpstr>Wingdings 3</vt:lpstr>
      <vt:lpstr>Faceta</vt:lpstr>
      <vt:lpstr>Metodología de la investigación</vt:lpstr>
      <vt:lpstr>Actividad 1</vt:lpstr>
      <vt:lpstr>Hacia dónde vamos</vt:lpstr>
      <vt:lpstr>Presentación de PowerPoint</vt:lpstr>
      <vt:lpstr>Elementos del proyecto de investigación</vt:lpstr>
      <vt:lpstr>Elementos del proyecto</vt:lpstr>
      <vt:lpstr>1. Delimitación del tema</vt:lpstr>
      <vt:lpstr>2. Planteamiento del problema</vt:lpstr>
      <vt:lpstr>Presentación de PowerPoint</vt:lpstr>
      <vt:lpstr>3. Justificación</vt:lpstr>
      <vt:lpstr>Presentación de PowerPoint</vt:lpstr>
      <vt:lpstr>4. Objetivos </vt:lpstr>
      <vt:lpstr>Presentación de PowerPoint</vt:lpstr>
      <vt:lpstr>5. Hipótesis</vt:lpstr>
      <vt:lpstr>6. Marco teórico</vt:lpstr>
      <vt:lpstr>Presentación de PowerPoint</vt:lpstr>
      <vt:lpstr>7. Metodología</vt:lpstr>
      <vt:lpstr>8. Índice tentativo</vt:lpstr>
      <vt:lpstr>9. Fuentes consultadas</vt:lpstr>
      <vt:lpstr>10. Cronograma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Metodología de la investigación</dc:title>
  <dc:creator>Agustín Rodríguez Hernández</dc:creator>
  <cp:lastModifiedBy>Agustin  Rodriguez Hernandez</cp:lastModifiedBy>
  <cp:revision>16</cp:revision>
  <dcterms:created xsi:type="dcterms:W3CDTF">2021-02-25T21:39:05Z</dcterms:created>
  <dcterms:modified xsi:type="dcterms:W3CDTF">2024-03-13T18:24:53Z</dcterms:modified>
</cp:coreProperties>
</file>