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65" r:id="rId2"/>
    <p:sldId id="327" r:id="rId3"/>
    <p:sldId id="328" r:id="rId4"/>
    <p:sldId id="256" r:id="rId5"/>
    <p:sldId id="295" r:id="rId6"/>
    <p:sldId id="296" r:id="rId7"/>
    <p:sldId id="297" r:id="rId8"/>
    <p:sldId id="315" r:id="rId9"/>
    <p:sldId id="318" r:id="rId10"/>
    <p:sldId id="287" r:id="rId11"/>
    <p:sldId id="283" r:id="rId12"/>
    <p:sldId id="286" r:id="rId13"/>
    <p:sldId id="288" r:id="rId14"/>
    <p:sldId id="267" r:id="rId15"/>
    <p:sldId id="319" r:id="rId16"/>
    <p:sldId id="298" r:id="rId17"/>
    <p:sldId id="289" r:id="rId18"/>
    <p:sldId id="290" r:id="rId19"/>
    <p:sldId id="291" r:id="rId20"/>
    <p:sldId id="300" r:id="rId21"/>
    <p:sldId id="292" r:id="rId22"/>
    <p:sldId id="268" r:id="rId23"/>
    <p:sldId id="293" r:id="rId24"/>
    <p:sldId id="257" r:id="rId25"/>
    <p:sldId id="258" r:id="rId26"/>
    <p:sldId id="306" r:id="rId27"/>
    <p:sldId id="270" r:id="rId28"/>
    <p:sldId id="271" r:id="rId29"/>
    <p:sldId id="329" r:id="rId30"/>
    <p:sldId id="326" r:id="rId31"/>
    <p:sldId id="320" r:id="rId32"/>
    <p:sldId id="321" r:id="rId33"/>
    <p:sldId id="322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07" autoAdjust="0"/>
  </p:normalViewPr>
  <p:slideViewPr>
    <p:cSldViewPr snapToGrid="0" snapToObjects="1">
      <p:cViewPr varScale="1">
        <p:scale>
          <a:sx n="47" d="100"/>
          <a:sy n="47" d="100"/>
        </p:scale>
        <p:origin x="1474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arhy Amador" userId="4b7c07e4173e1ea0" providerId="LiveId" clId="{43D80240-CFE0-45D5-8F43-D925FEF19076}"/>
    <pc:docChg chg="undo custSel addSld delSld modSld">
      <pc:chgData name="Yoarhy Amador" userId="4b7c07e4173e1ea0" providerId="LiveId" clId="{43D80240-CFE0-45D5-8F43-D925FEF19076}" dt="2026-01-24T15:40:14.754" v="60" actId="20577"/>
      <pc:docMkLst>
        <pc:docMk/>
      </pc:docMkLst>
      <pc:sldChg chg="modSp mod">
        <pc:chgData name="Yoarhy Amador" userId="4b7c07e4173e1ea0" providerId="LiveId" clId="{43D80240-CFE0-45D5-8F43-D925FEF19076}" dt="2026-01-24T15:40:14.754" v="60" actId="20577"/>
        <pc:sldMkLst>
          <pc:docMk/>
          <pc:sldMk cId="2844758352" sldId="265"/>
        </pc:sldMkLst>
        <pc:spChg chg="mod">
          <ac:chgData name="Yoarhy Amador" userId="4b7c07e4173e1ea0" providerId="LiveId" clId="{43D80240-CFE0-45D5-8F43-D925FEF19076}" dt="2026-01-24T15:40:14.754" v="60" actId="20577"/>
          <ac:spMkLst>
            <pc:docMk/>
            <pc:sldMk cId="2844758352" sldId="265"/>
            <ac:spMk id="9" creationId="{EC29E15D-BA4B-6274-E4F6-650104191EBD}"/>
          </ac:spMkLst>
        </pc:spChg>
      </pc:sldChg>
      <pc:sldChg chg="add del">
        <pc:chgData name="Yoarhy Amador" userId="4b7c07e4173e1ea0" providerId="LiveId" clId="{43D80240-CFE0-45D5-8F43-D925FEF19076}" dt="2026-01-19T22:47:51.444" v="10" actId="47"/>
        <pc:sldMkLst>
          <pc:docMk/>
          <pc:sldMk cId="481373691" sldId="289"/>
        </pc:sldMkLst>
      </pc:sldChg>
      <pc:sldChg chg="add del">
        <pc:chgData name="Yoarhy Amador" userId="4b7c07e4173e1ea0" providerId="LiveId" clId="{43D80240-CFE0-45D5-8F43-D925FEF19076}" dt="2026-01-19T22:47:51.718" v="11" actId="47"/>
        <pc:sldMkLst>
          <pc:docMk/>
          <pc:sldMk cId="1467701628" sldId="29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080081-4BBE-41A7-A802-D9797D1FB4D9}" type="datetimeFigureOut">
              <a:rPr lang="es-MX" smtClean="0"/>
              <a:t>24/01/2026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BD2A4-2DD7-4252-BC58-F1C6D2BAAF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8903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BD2A4-2DD7-4252-BC58-F1C6D2BAAF1A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5842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BD2A4-2DD7-4252-BC58-F1C6D2BAAF1A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3812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BD2A4-2DD7-4252-BC58-F1C6D2BAAF1A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975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BD2A4-2DD7-4252-BC58-F1C6D2BAAF1A}" type="slidenum">
              <a:rPr lang="es-MX" smtClean="0"/>
              <a:t>25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7608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55CDF-1543-4DB3-84B2-A7E2376E7377}" type="datetime1">
              <a:rPr lang="en-US" smtClean="0"/>
              <a:t>1/24/2026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B30E3-1AE5-4B3E-A037-8A4826C1555D}" type="datetime1">
              <a:rPr lang="en-US" smtClean="0"/>
              <a:t>1/24/2026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A36CE-6A0C-4695-8D31-B89F80BC3C3F}" type="datetime1">
              <a:rPr lang="en-US" smtClean="0"/>
              <a:t>1/24/2026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93A2-17ED-4BEB-9533-5D25F39CCDDA}" type="datetime1">
              <a:rPr lang="en-US" smtClean="0"/>
              <a:t>1/24/2026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658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D9EA0-EBD4-4A88-88E0-D159E0A84910}" type="datetime1">
              <a:rPr lang="en-US" smtClean="0"/>
              <a:t>1/24/2026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7FD4C-C6C6-4528-B231-D0AF54A4577E}" type="datetime1">
              <a:rPr lang="en-US" smtClean="0"/>
              <a:t>1/24/2026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D2BA-5EAB-4B36-BA84-B7A7FDD84884}" type="datetime1">
              <a:rPr lang="en-US" smtClean="0"/>
              <a:t>1/24/2026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4E44-13AB-4D7C-8F2A-67858B92B61E}" type="datetime1">
              <a:rPr lang="en-US" smtClean="0"/>
              <a:t>1/24/2026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B526-7801-4924-BCB0-FB91663BC0CA}" type="datetime1">
              <a:rPr lang="en-US" smtClean="0"/>
              <a:t>1/24/2026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5D81-5931-46DE-870F-F1FB97B8D014}" type="datetime1">
              <a:rPr lang="en-US" smtClean="0"/>
              <a:t>1/24/2026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1CA0-A940-4844-82FB-A2FC89FC0ED6}" type="datetime1">
              <a:rPr lang="en-US" smtClean="0"/>
              <a:t>1/24/2026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AB3D-5D87-4252-BE36-8A762C2DD3FD}" type="datetime1">
              <a:rPr lang="en-US" smtClean="0"/>
              <a:t>1/24/2026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A3C43-8AE7-4163-AB6A-BBB750F5C97B}" type="datetime1">
              <a:rPr lang="en-US" smtClean="0"/>
              <a:t>1/24/2026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hyperlink" Target="mailto:yoarhy@xanum.uam.mx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Resultado de imagen para uam iztapalapa logo">
            <a:extLst>
              <a:ext uri="{FF2B5EF4-FFF2-40B4-BE49-F238E27FC236}">
                <a16:creationId xmlns:a16="http://schemas.microsoft.com/office/drawing/2014/main" id="{8995AE45-AF23-2672-6EFC-BAEEE0A59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8" t="15160" r="4417" b="14066"/>
          <a:stretch>
            <a:fillRect/>
          </a:stretch>
        </p:blipFill>
        <p:spPr bwMode="auto">
          <a:xfrm>
            <a:off x="698500" y="263525"/>
            <a:ext cx="38735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recto 10">
            <a:extLst>
              <a:ext uri="{FF2B5EF4-FFF2-40B4-BE49-F238E27FC236}">
                <a16:creationId xmlns:a16="http://schemas.microsoft.com/office/drawing/2014/main" id="{4B3A285B-2FCB-F0F3-85C6-922DC7354538}"/>
              </a:ext>
            </a:extLst>
          </p:cNvPr>
          <p:cNvCxnSpPr>
            <a:cxnSpLocks/>
          </p:cNvCxnSpPr>
          <p:nvPr/>
        </p:nvCxnSpPr>
        <p:spPr>
          <a:xfrm>
            <a:off x="539750" y="860425"/>
            <a:ext cx="7777163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" name="Picture 17">
            <a:extLst>
              <a:ext uri="{FF2B5EF4-FFF2-40B4-BE49-F238E27FC236}">
                <a16:creationId xmlns:a16="http://schemas.microsoft.com/office/drawing/2014/main" id="{1076AACF-8A32-4678-99CD-15D4EB882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1727200"/>
            <a:ext cx="4191000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A green and black logo&#10;&#10;Description automatically generated">
            <a:extLst>
              <a:ext uri="{FF2B5EF4-FFF2-40B4-BE49-F238E27FC236}">
                <a16:creationId xmlns:a16="http://schemas.microsoft.com/office/drawing/2014/main" id="{8A78CCC9-C255-67B7-A2FC-A8AA2C6B4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363" y="112713"/>
            <a:ext cx="10810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27B707AB-2966-CB42-44D5-1905B80CD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7775" y="5581931"/>
            <a:ext cx="3266407" cy="70788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/>
              <a:t>Administración</a:t>
            </a:r>
            <a:r>
              <a:rPr lang="en-US" altLang="en-US" sz="2000" dirty="0"/>
              <a:t> de </a:t>
            </a:r>
            <a:r>
              <a:rPr lang="en-US" altLang="en-US" sz="2000" dirty="0" err="1"/>
              <a:t>fármacos</a:t>
            </a:r>
            <a:r>
              <a:rPr lang="en-US" altLang="en-US" sz="2000" dirty="0"/>
              <a:t> 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MX" altLang="en-US" sz="2000" dirty="0"/>
              <a:t>f</a:t>
            </a:r>
            <a:r>
              <a:rPr lang="en-US" altLang="en-US" sz="2000" dirty="0" err="1"/>
              <a:t>armacodinámica</a:t>
            </a:r>
            <a:endParaRPr lang="en-US" altLang="en-US" sz="2000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EC29E15D-BA4B-6274-E4F6-650104191EBD}"/>
              </a:ext>
            </a:extLst>
          </p:cNvPr>
          <p:cNvSpPr txBox="1">
            <a:spLocks noChangeArrowheads="1"/>
          </p:cNvSpPr>
          <p:nvPr/>
        </p:nvSpPr>
        <p:spPr>
          <a:xfrm>
            <a:off x="1606550" y="784225"/>
            <a:ext cx="5329238" cy="1135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_tradnl" altLang="en-US" sz="2000" b="1" dirty="0">
                <a:latin typeface="+mn-lt"/>
              </a:rPr>
              <a:t>Temas selectos de </a:t>
            </a:r>
            <a:r>
              <a:rPr lang="es-ES_tradnl" altLang="en-US" sz="2000" b="1" dirty="0" err="1">
                <a:latin typeface="+mn-lt"/>
              </a:rPr>
              <a:t>farmacoqímica</a:t>
            </a:r>
            <a:r>
              <a:rPr lang="es-ES_tradnl" altLang="en-US" sz="2000" b="1" dirty="0">
                <a:latin typeface="+mn-lt"/>
              </a:rPr>
              <a:t> teoría </a:t>
            </a:r>
            <a:br>
              <a:rPr lang="es-ES_tradnl" altLang="en-US" sz="2000" b="1" dirty="0">
                <a:latin typeface="+mn-lt"/>
              </a:rPr>
            </a:br>
            <a:r>
              <a:rPr lang="es-ES_tradnl" altLang="en-US" sz="2000" b="1" dirty="0">
                <a:latin typeface="+mn-lt"/>
              </a:rPr>
              <a:t>Clave 2141111, Grupo CM-01</a:t>
            </a:r>
            <a:br>
              <a:rPr lang="es-ES_tradnl" altLang="en-US" sz="2000" b="1" dirty="0">
                <a:latin typeface="+mn-lt"/>
              </a:rPr>
            </a:br>
            <a:r>
              <a:rPr lang="es-ES_tradnl" altLang="en-US" sz="2000" b="1" dirty="0">
                <a:latin typeface="+mn-lt"/>
              </a:rPr>
              <a:t>CBI</a:t>
            </a:r>
            <a:endParaRPr lang="en-US" altLang="en-US" sz="2000" dirty="0">
              <a:latin typeface="+mn-lt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03F22F7C-A740-AB51-CF14-77A16972891A}"/>
              </a:ext>
            </a:extLst>
          </p:cNvPr>
          <p:cNvSpPr txBox="1">
            <a:spLocks noChangeArrowheads="1"/>
          </p:cNvSpPr>
          <p:nvPr/>
        </p:nvSpPr>
        <p:spPr>
          <a:xfrm>
            <a:off x="5057775" y="2095500"/>
            <a:ext cx="3143250" cy="1014413"/>
          </a:xfrm>
          <a:prstGeom prst="rect">
            <a:avLst/>
          </a:prstGeom>
          <a:solidFill>
            <a:srgbClr val="FCFFEC"/>
          </a:solidFill>
          <a:ln>
            <a:solidFill>
              <a:srgbClr val="4F9EE3"/>
            </a:solidFill>
            <a:miter lim="800000"/>
            <a:headEnd/>
            <a:tailEnd/>
          </a:ln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 altLang="en-US" b="1" dirty="0">
              <a:latin typeface="Times" pitchFamily="2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fr-FR" altLang="en-US" b="1" dirty="0">
                <a:latin typeface="+mj-lt"/>
              </a:rPr>
              <a:t>Dr. Yoarhy A. Amador </a:t>
            </a:r>
            <a:r>
              <a:rPr lang="fr-FR" altLang="en-US" b="1" dirty="0" err="1">
                <a:latin typeface="+mj-lt"/>
              </a:rPr>
              <a:t>Sánchez</a:t>
            </a:r>
            <a:endParaRPr lang="fr-FR" altLang="en-US" dirty="0">
              <a:latin typeface="+mj-lt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fr-FR" altLang="en-US" i="1" dirty="0">
                <a:latin typeface="+mj-lt"/>
                <a:hlinkClick r:id="rId5"/>
              </a:rPr>
              <a:t>yoarhy@xanum.uam.mx</a:t>
            </a:r>
            <a:endParaRPr lang="fr-FR" altLang="en-US" i="1" dirty="0">
              <a:latin typeface="+mj-lt"/>
            </a:endParaRPr>
          </a:p>
          <a:p>
            <a:pPr>
              <a:defRPr/>
            </a:pPr>
            <a:endParaRPr lang="fr-FR" altLang="en-US" sz="1600" b="1" dirty="0">
              <a:solidFill>
                <a:srgbClr val="898989"/>
              </a:solidFill>
            </a:endParaRPr>
          </a:p>
        </p:txBody>
      </p:sp>
      <p:sp>
        <p:nvSpPr>
          <p:cNvPr id="12" name="Marcador de número de diapositiva 11">
            <a:extLst>
              <a:ext uri="{FF2B5EF4-FFF2-40B4-BE49-F238E27FC236}">
                <a16:creationId xmlns:a16="http://schemas.microsoft.com/office/drawing/2014/main" id="{6AE6E99E-BB95-700E-681B-9BF95A8C6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z="2000" b="1" smtClean="0">
                <a:solidFill>
                  <a:schemeClr val="tx1"/>
                </a:solidFill>
              </a:rPr>
              <a:t>1</a:t>
            </a:fld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B594A7F-768B-4F88-B4CD-C22768D03FE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3193" y="3186347"/>
            <a:ext cx="4872414" cy="231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758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3DBC3D4-3855-4071-914E-B6F3A3B40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1FF6DA9-008F-8B48-92A6-B652298478BF}" type="slidenum">
              <a:rPr lang="en-US" sz="2000" b="1" smtClean="0">
                <a:solidFill>
                  <a:schemeClr val="tx1"/>
                </a:solidFill>
              </a:rPr>
              <a:t>10</a:t>
            </a:fld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6" name="Imagen 5" descr="Resultado de imagen para uam iztapalapa logo">
            <a:extLst>
              <a:ext uri="{FF2B5EF4-FFF2-40B4-BE49-F238E27FC236}">
                <a16:creationId xmlns:a16="http://schemas.microsoft.com/office/drawing/2014/main" id="{F41772FE-9737-4D7D-A7E1-485E5A934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8" t="15160" r="4417" b="14066"/>
          <a:stretch>
            <a:fillRect/>
          </a:stretch>
        </p:blipFill>
        <p:spPr bwMode="auto">
          <a:xfrm>
            <a:off x="698500" y="263525"/>
            <a:ext cx="38735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ector recto 10">
            <a:extLst>
              <a:ext uri="{FF2B5EF4-FFF2-40B4-BE49-F238E27FC236}">
                <a16:creationId xmlns:a16="http://schemas.microsoft.com/office/drawing/2014/main" id="{89370554-21A9-4788-B725-CC65053AB65B}"/>
              </a:ext>
            </a:extLst>
          </p:cNvPr>
          <p:cNvCxnSpPr>
            <a:cxnSpLocks/>
          </p:cNvCxnSpPr>
          <p:nvPr/>
        </p:nvCxnSpPr>
        <p:spPr>
          <a:xfrm>
            <a:off x="539750" y="860425"/>
            <a:ext cx="7777163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8" name="Picture 16" descr="A green and black logo&#10;&#10;Description automatically generated">
            <a:extLst>
              <a:ext uri="{FF2B5EF4-FFF2-40B4-BE49-F238E27FC236}">
                <a16:creationId xmlns:a16="http://schemas.microsoft.com/office/drawing/2014/main" id="{E402F4A4-7502-4DDB-8D0C-AF12E9AB2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363" y="112713"/>
            <a:ext cx="10810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06031D9-416C-1617-7C55-788290445ADF}"/>
              </a:ext>
            </a:extLst>
          </p:cNvPr>
          <p:cNvSpPr txBox="1"/>
          <p:nvPr/>
        </p:nvSpPr>
        <p:spPr>
          <a:xfrm>
            <a:off x="539750" y="1106870"/>
            <a:ext cx="7759700" cy="91685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R="23495">
              <a:lnSpc>
                <a:spcPct val="115000"/>
              </a:lnSpc>
              <a:buNone/>
              <a:tabLst>
                <a:tab pos="184150" algn="l"/>
              </a:tabLst>
            </a:pPr>
            <a:r>
              <a:rPr lang="es-ES" sz="2400" b="1" dirty="0">
                <a:ln/>
                <a:solidFill>
                  <a:schemeClr val="accent3"/>
                </a:solidFill>
              </a:rPr>
              <a:t>Epitelial:</a:t>
            </a:r>
            <a:r>
              <a:rPr lang="es-MX" sz="2400" b="1" dirty="0">
                <a:ln/>
                <a:solidFill>
                  <a:schemeClr val="accent3"/>
                </a:solidFill>
              </a:rPr>
              <a:t>(Fármacos tópicos, gotas para ojos)</a:t>
            </a:r>
          </a:p>
          <a:p>
            <a:pPr marR="23495">
              <a:lnSpc>
                <a:spcPct val="115000"/>
              </a:lnSpc>
              <a:buNone/>
              <a:tabLst>
                <a:tab pos="184150" algn="l"/>
              </a:tabLst>
            </a:pPr>
            <a:endParaRPr lang="es-ES" sz="2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84DA281-7AAF-4236-AE3E-9563475D7EB9}"/>
              </a:ext>
            </a:extLst>
          </p:cNvPr>
          <p:cNvSpPr/>
          <p:nvPr/>
        </p:nvSpPr>
        <p:spPr>
          <a:xfrm>
            <a:off x="539750" y="1760399"/>
            <a:ext cx="77597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Se aplica directamente sobre la piel o mucosas (ocular, nasal, vaginal).</a:t>
            </a:r>
          </a:p>
          <a:p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Ventajas: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Acción localizada; mínimas reacciones sistémicas.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Desventajas: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Limitada penetración; algunos fármacos no atraviesan bien la piel.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Ejemplo: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Cremas con corticoides, gotas oftálmicas.</a:t>
            </a:r>
          </a:p>
        </p:txBody>
      </p:sp>
      <p:pic>
        <p:nvPicPr>
          <p:cNvPr id="1026" name="Picture 2" descr="Canesten Triple Acción Crema 15g Tratamiento pie de atleta | Cane">
            <a:extLst>
              <a:ext uri="{FF2B5EF4-FFF2-40B4-BE49-F238E27FC236}">
                <a16:creationId xmlns:a16="http://schemas.microsoft.com/office/drawing/2014/main" id="{5E87A0ED-A66F-471E-9EB0-B6F408A81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718" y="4006776"/>
            <a:ext cx="4461217" cy="234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03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1D5C518-A4CA-4AC9-A0AD-CE4F0E318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z="2000" b="1" smtClean="0">
                <a:solidFill>
                  <a:schemeClr val="tx1"/>
                </a:solidFill>
              </a:rPr>
              <a:t>11</a:t>
            </a:fld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5" name="Imagen 4" descr="Resultado de imagen para uam iztapalapa logo">
            <a:extLst>
              <a:ext uri="{FF2B5EF4-FFF2-40B4-BE49-F238E27FC236}">
                <a16:creationId xmlns:a16="http://schemas.microsoft.com/office/drawing/2014/main" id="{AC0A823F-AED4-4909-A0E4-13DEF3CB7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8" t="15160" r="4417" b="14066"/>
          <a:stretch>
            <a:fillRect/>
          </a:stretch>
        </p:blipFill>
        <p:spPr bwMode="auto">
          <a:xfrm>
            <a:off x="698500" y="263525"/>
            <a:ext cx="38735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ector recto 10">
            <a:extLst>
              <a:ext uri="{FF2B5EF4-FFF2-40B4-BE49-F238E27FC236}">
                <a16:creationId xmlns:a16="http://schemas.microsoft.com/office/drawing/2014/main" id="{217F9655-6B30-4382-9D3E-3268EC5E26A4}"/>
              </a:ext>
            </a:extLst>
          </p:cNvPr>
          <p:cNvCxnSpPr>
            <a:cxnSpLocks/>
          </p:cNvCxnSpPr>
          <p:nvPr/>
        </p:nvCxnSpPr>
        <p:spPr>
          <a:xfrm>
            <a:off x="539750" y="860425"/>
            <a:ext cx="7777163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7" name="Picture 16" descr="A green and black logo&#10;&#10;Description automatically generated">
            <a:extLst>
              <a:ext uri="{FF2B5EF4-FFF2-40B4-BE49-F238E27FC236}">
                <a16:creationId xmlns:a16="http://schemas.microsoft.com/office/drawing/2014/main" id="{74D28859-C059-4CC8-83E0-3C80D9319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363" y="112713"/>
            <a:ext cx="10810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7D776459-DB2F-4101-8FC6-5EEA96468A03}"/>
              </a:ext>
            </a:extLst>
          </p:cNvPr>
          <p:cNvSpPr txBox="1"/>
          <p:nvPr/>
        </p:nvSpPr>
        <p:spPr>
          <a:xfrm>
            <a:off x="557213" y="937361"/>
            <a:ext cx="7759700" cy="49212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R="23495" algn="ctr">
              <a:lnSpc>
                <a:spcPct val="115000"/>
              </a:lnSpc>
              <a:buNone/>
              <a:tabLst>
                <a:tab pos="184150" algn="l"/>
              </a:tabLst>
            </a:pPr>
            <a:r>
              <a:rPr lang="es-ES" sz="2400" b="1" dirty="0">
                <a:ln/>
                <a:solidFill>
                  <a:schemeClr val="accent3"/>
                </a:solidFill>
              </a:rPr>
              <a:t>Inyección </a:t>
            </a:r>
            <a:endParaRPr lang="es-MX" sz="2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B8E88F7-55D6-41E2-9F9D-4795516BDEA0}"/>
              </a:ext>
            </a:extLst>
          </p:cNvPr>
          <p:cNvSpPr txBox="1"/>
          <p:nvPr/>
        </p:nvSpPr>
        <p:spPr>
          <a:xfrm>
            <a:off x="454042" y="3017606"/>
            <a:ext cx="794857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Utilizada para fármacos que son pobremente absorbidos oralmente (v. gr. morfina) </a:t>
            </a:r>
          </a:p>
          <a:p>
            <a:pPr marL="285750" indent="-285750">
              <a:buFont typeface="Arial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Fármacos inyectados pueden dañar el área de inyección provocando inflamación localizada e irritación</a:t>
            </a:r>
          </a:p>
          <a:p>
            <a:pPr marL="285750" indent="-285750">
              <a:buFont typeface="Arial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No existen membranas celulares que cruzar a fin de alcanzar el torrente sanguíneo – distribución rápida y efecto inmediato</a:t>
            </a:r>
          </a:p>
          <a:p>
            <a:pPr marL="285750" indent="-285750">
              <a:buFont typeface="Arial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No hay </a:t>
            </a:r>
            <a:r>
              <a:rPr lang="es-ES" b="1" i="1" dirty="0">
                <a:latin typeface="Arial" panose="020B0604020202020204" pitchFamily="34" charset="0"/>
                <a:cs typeface="Arial" panose="020B0604020202020204" pitchFamily="34" charset="0"/>
              </a:rPr>
              <a:t>efecto de primer paso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por el hígado</a:t>
            </a:r>
          </a:p>
          <a:p>
            <a:pPr marL="285750" indent="-285750">
              <a:buFont typeface="Arial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Alto riesgo de toxicidad o sobredosis</a:t>
            </a:r>
          </a:p>
          <a:p>
            <a:pPr marL="285750" indent="-285750">
              <a:buFont typeface="Arial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Más difícil de contrarrestar los efectos tóxicos</a:t>
            </a:r>
          </a:p>
        </p:txBody>
      </p:sp>
      <p:pic>
        <p:nvPicPr>
          <p:cNvPr id="2051" name="Picture 3" descr="prevenir las infecciones del VIH ...">
            <a:extLst>
              <a:ext uri="{FF2B5EF4-FFF2-40B4-BE49-F238E27FC236}">
                <a16:creationId xmlns:a16="http://schemas.microsoft.com/office/drawing/2014/main" id="{12A6A5E2-02E2-4870-A683-D92E302A0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357" y="4883120"/>
            <a:ext cx="2264379" cy="150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E2E54745-A86E-4E7F-8544-5E7798BB8C82}"/>
              </a:ext>
            </a:extLst>
          </p:cNvPr>
          <p:cNvSpPr/>
          <p:nvPr/>
        </p:nvSpPr>
        <p:spPr>
          <a:xfrm>
            <a:off x="539750" y="1525611"/>
            <a:ext cx="79345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Es el más rápido, pero también el más riesgoso. </a:t>
            </a:r>
            <a:endParaRPr lang="es-E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de biodisponibilidad</a:t>
            </a:r>
          </a:p>
        </p:txBody>
      </p:sp>
    </p:spTree>
    <p:extLst>
      <p:ext uri="{BB962C8B-B14F-4D97-AF65-F5344CB8AC3E}">
        <p14:creationId xmlns:p14="http://schemas.microsoft.com/office/powerpoint/2010/main" val="123245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49C9EFD-B014-4D09-B083-893590945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z="2000" b="1" smtClean="0">
                <a:solidFill>
                  <a:schemeClr val="tx1"/>
                </a:solidFill>
              </a:rPr>
              <a:t>12</a:t>
            </a:fld>
            <a:endParaRPr lang="en-US" sz="2000" b="1">
              <a:solidFill>
                <a:schemeClr val="tx1"/>
              </a:solidFill>
            </a:endParaRPr>
          </a:p>
        </p:txBody>
      </p:sp>
      <p:pic>
        <p:nvPicPr>
          <p:cNvPr id="7" name="Imagen 6" descr="Resultado de imagen para uam iztapalapa logo">
            <a:extLst>
              <a:ext uri="{FF2B5EF4-FFF2-40B4-BE49-F238E27FC236}">
                <a16:creationId xmlns:a16="http://schemas.microsoft.com/office/drawing/2014/main" id="{6D8AC204-88BE-4631-A14B-1D38DE588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8" t="15160" r="4417" b="14066"/>
          <a:stretch>
            <a:fillRect/>
          </a:stretch>
        </p:blipFill>
        <p:spPr bwMode="auto">
          <a:xfrm>
            <a:off x="698500" y="263525"/>
            <a:ext cx="38735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ector recto 10">
            <a:extLst>
              <a:ext uri="{FF2B5EF4-FFF2-40B4-BE49-F238E27FC236}">
                <a16:creationId xmlns:a16="http://schemas.microsoft.com/office/drawing/2014/main" id="{4F5DA95E-B01D-434E-95DC-312D56E767DC}"/>
              </a:ext>
            </a:extLst>
          </p:cNvPr>
          <p:cNvCxnSpPr>
            <a:cxnSpLocks/>
          </p:cNvCxnSpPr>
          <p:nvPr/>
        </p:nvCxnSpPr>
        <p:spPr>
          <a:xfrm>
            <a:off x="539750" y="860425"/>
            <a:ext cx="7777163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16" descr="A green and black logo&#10;&#10;Description automatically generated">
            <a:extLst>
              <a:ext uri="{FF2B5EF4-FFF2-40B4-BE49-F238E27FC236}">
                <a16:creationId xmlns:a16="http://schemas.microsoft.com/office/drawing/2014/main" id="{A5166E13-AADC-4AD0-905C-8855364B3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363" y="112713"/>
            <a:ext cx="10810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">
            <a:extLst>
              <a:ext uri="{FF2B5EF4-FFF2-40B4-BE49-F238E27FC236}">
                <a16:creationId xmlns:a16="http://schemas.microsoft.com/office/drawing/2014/main" id="{E56FFA52-3A30-47C0-9E6E-DB6A5751F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418" y="1947338"/>
            <a:ext cx="7777163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Subcutánea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(SC):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Bajo la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piel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;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absorción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moderadamente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lenta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Ejemplo</a:t>
            </a:r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  <a:r>
              <a:rPr kumimoji="0" lang="en-US" altLang="en-US" sz="1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insulina</a:t>
            </a:r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Intramuscular (IM):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Dentro del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músculo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;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absorción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más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rápida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Ejemplo</a:t>
            </a:r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  <a:r>
              <a:rPr kumimoji="0" lang="en-US" altLang="en-US" sz="1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vacunas</a:t>
            </a:r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Intratecal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el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líquido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cefalorraquídeo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a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través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 la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médula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espinal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Ejemplo</a:t>
            </a:r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  <a:r>
              <a:rPr kumimoji="0" lang="en-US" altLang="en-US" sz="1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anestesia</a:t>
            </a:r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espinal</a:t>
            </a:r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Intravenosa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(IV):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Directamente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la vena;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efecto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inmediato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Ejemplo</a:t>
            </a:r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  <a:r>
              <a:rPr kumimoji="0" lang="en-US" altLang="en-US" sz="1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antibióticos</a:t>
            </a:r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</a:t>
            </a:r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hospitales</a:t>
            </a:r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EAFC208-6C83-4D1E-8EF3-ACDDF8758E78}"/>
              </a:ext>
            </a:extLst>
          </p:cNvPr>
          <p:cNvSpPr txBox="1"/>
          <p:nvPr/>
        </p:nvSpPr>
        <p:spPr>
          <a:xfrm>
            <a:off x="557213" y="937361"/>
            <a:ext cx="7759700" cy="49212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R="23495" algn="ctr">
              <a:lnSpc>
                <a:spcPct val="115000"/>
              </a:lnSpc>
              <a:buNone/>
              <a:tabLst>
                <a:tab pos="184150" algn="l"/>
              </a:tabLst>
            </a:pPr>
            <a:r>
              <a:rPr lang="es-ES" sz="2400" b="1" dirty="0">
                <a:ln/>
                <a:solidFill>
                  <a:schemeClr val="accent3"/>
                </a:solidFill>
              </a:rPr>
              <a:t>Inyección </a:t>
            </a:r>
            <a:endParaRPr lang="es-MX" sz="24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821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Resultado de imagen para uam iztapalapa logo">
            <a:extLst>
              <a:ext uri="{FF2B5EF4-FFF2-40B4-BE49-F238E27FC236}">
                <a16:creationId xmlns:a16="http://schemas.microsoft.com/office/drawing/2014/main" id="{27D0604E-1897-40D3-AE2B-57A32295D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8" t="15160" r="4417" b="14066"/>
          <a:stretch>
            <a:fillRect/>
          </a:stretch>
        </p:blipFill>
        <p:spPr bwMode="auto">
          <a:xfrm>
            <a:off x="698500" y="263525"/>
            <a:ext cx="38735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ector recto 10">
            <a:extLst>
              <a:ext uri="{FF2B5EF4-FFF2-40B4-BE49-F238E27FC236}">
                <a16:creationId xmlns:a16="http://schemas.microsoft.com/office/drawing/2014/main" id="{32A67317-95D3-4FBC-BD65-5C2323482EEB}"/>
              </a:ext>
            </a:extLst>
          </p:cNvPr>
          <p:cNvCxnSpPr>
            <a:cxnSpLocks/>
          </p:cNvCxnSpPr>
          <p:nvPr/>
        </p:nvCxnSpPr>
        <p:spPr>
          <a:xfrm>
            <a:off x="539750" y="860425"/>
            <a:ext cx="7777163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7" name="Picture 16" descr="A green and black logo&#10;&#10;Description automatically generated">
            <a:extLst>
              <a:ext uri="{FF2B5EF4-FFF2-40B4-BE49-F238E27FC236}">
                <a16:creationId xmlns:a16="http://schemas.microsoft.com/office/drawing/2014/main" id="{9AF92979-ED7C-4277-AF51-DEBF75BBF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363" y="112713"/>
            <a:ext cx="10810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418F17AC-1029-6C54-3163-853BB911EAA3}"/>
              </a:ext>
            </a:extLst>
          </p:cNvPr>
          <p:cNvSpPr/>
          <p:nvPr/>
        </p:nvSpPr>
        <p:spPr>
          <a:xfrm>
            <a:off x="557213" y="1063105"/>
            <a:ext cx="77597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latin typeface="Arial" panose="020B0604020202020204" pitchFamily="34" charset="0"/>
                <a:cs typeface="Arial" panose="020B0604020202020204" pitchFamily="34" charset="0"/>
              </a:rPr>
              <a:t>Fase farmacodinámica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</a:rPr>
              <a:t>La </a:t>
            </a:r>
            <a:r>
              <a:rPr lang="en-US" altLang="en-US" dirty="0" err="1">
                <a:latin typeface="Arial" panose="020B0604020202020204" pitchFamily="34" charset="0"/>
              </a:rPr>
              <a:t>farmacodinámica</a:t>
            </a:r>
            <a:r>
              <a:rPr lang="en-US" altLang="en-US" dirty="0">
                <a:latin typeface="Arial" panose="020B0604020202020204" pitchFamily="34" charset="0"/>
              </a:rPr>
              <a:t> es la </a:t>
            </a:r>
            <a:r>
              <a:rPr lang="en-US" altLang="en-US" dirty="0" err="1">
                <a:latin typeface="Arial" panose="020B0604020202020204" pitchFamily="34" charset="0"/>
              </a:rPr>
              <a:t>rama</a:t>
            </a:r>
            <a:r>
              <a:rPr lang="en-US" altLang="en-US" dirty="0">
                <a:latin typeface="Arial" panose="020B0604020202020204" pitchFamily="34" charset="0"/>
              </a:rPr>
              <a:t> de la </a:t>
            </a:r>
            <a:r>
              <a:rPr lang="en-US" altLang="en-US" dirty="0" err="1">
                <a:latin typeface="Arial" panose="020B0604020202020204" pitchFamily="34" charset="0"/>
              </a:rPr>
              <a:t>farmacología</a:t>
            </a:r>
            <a:r>
              <a:rPr lang="en-US" altLang="en-US" dirty="0">
                <a:latin typeface="Arial" panose="020B0604020202020204" pitchFamily="34" charset="0"/>
              </a:rPr>
              <a:t> que </a:t>
            </a:r>
            <a:r>
              <a:rPr lang="en-US" altLang="en-US" dirty="0" err="1">
                <a:latin typeface="Arial" panose="020B0604020202020204" pitchFamily="34" charset="0"/>
              </a:rPr>
              <a:t>estudia</a:t>
            </a:r>
            <a:r>
              <a:rPr lang="en-US" altLang="en-US" dirty="0">
                <a:latin typeface="Arial" panose="020B0604020202020204" pitchFamily="34" charset="0"/>
              </a:rPr>
              <a:t> los </a:t>
            </a:r>
            <a:r>
              <a:rPr lang="en-US" altLang="en-US" dirty="0" err="1">
                <a:latin typeface="Arial" panose="020B0604020202020204" pitchFamily="34" charset="0"/>
              </a:rPr>
              <a:t>efectos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bioquímicos</a:t>
            </a:r>
            <a:r>
              <a:rPr lang="en-US" altLang="en-US" dirty="0">
                <a:latin typeface="Arial" panose="020B0604020202020204" pitchFamily="34" charset="0"/>
              </a:rPr>
              <a:t> y </a:t>
            </a:r>
            <a:r>
              <a:rPr lang="en-US" altLang="en-US" dirty="0" err="1">
                <a:latin typeface="Arial" panose="020B0604020202020204" pitchFamily="34" charset="0"/>
              </a:rPr>
              <a:t>fisiológicos</a:t>
            </a:r>
            <a:r>
              <a:rPr lang="en-US" altLang="en-US" dirty="0">
                <a:latin typeface="Arial" panose="020B0604020202020204" pitchFamily="34" charset="0"/>
              </a:rPr>
              <a:t> de los </a:t>
            </a:r>
            <a:r>
              <a:rPr lang="en-US" altLang="en-US" dirty="0" err="1">
                <a:latin typeface="Arial" panose="020B0604020202020204" pitchFamily="34" charset="0"/>
              </a:rPr>
              <a:t>fármacos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sobre</a:t>
            </a:r>
            <a:r>
              <a:rPr lang="en-US" altLang="en-US" dirty="0">
                <a:latin typeface="Arial" panose="020B0604020202020204" pitchFamily="34" charset="0"/>
              </a:rPr>
              <a:t> el </a:t>
            </a:r>
            <a:r>
              <a:rPr lang="en-US" altLang="en-US" dirty="0" err="1">
                <a:latin typeface="Arial" panose="020B0604020202020204" pitchFamily="34" charset="0"/>
              </a:rPr>
              <a:t>organismo</a:t>
            </a:r>
            <a:r>
              <a:rPr lang="en-US" altLang="en-US" dirty="0">
                <a:latin typeface="Arial" panose="020B0604020202020204" pitchFamily="34" charset="0"/>
              </a:rPr>
              <a:t>, </a:t>
            </a:r>
            <a:r>
              <a:rPr lang="en-US" altLang="en-US" dirty="0" err="1">
                <a:latin typeface="Arial" panose="020B0604020202020204" pitchFamily="34" charset="0"/>
              </a:rPr>
              <a:t>así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como</a:t>
            </a:r>
            <a:r>
              <a:rPr lang="en-US" altLang="en-US" dirty="0">
                <a:latin typeface="Arial" panose="020B0604020202020204" pitchFamily="34" charset="0"/>
              </a:rPr>
              <a:t> los </a:t>
            </a:r>
            <a:r>
              <a:rPr lang="en-US" altLang="en-US" dirty="0" err="1">
                <a:latin typeface="Arial" panose="020B0604020202020204" pitchFamily="34" charset="0"/>
              </a:rPr>
              <a:t>mecanismos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moleculares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mediante</a:t>
            </a:r>
            <a:r>
              <a:rPr lang="en-US" altLang="en-US" dirty="0">
                <a:latin typeface="Arial" panose="020B0604020202020204" pitchFamily="34" charset="0"/>
              </a:rPr>
              <a:t> los </a:t>
            </a:r>
            <a:r>
              <a:rPr lang="en-US" altLang="en-US" dirty="0" err="1">
                <a:latin typeface="Arial" panose="020B0604020202020204" pitchFamily="34" charset="0"/>
              </a:rPr>
              <a:t>cuales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esos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efectos</a:t>
            </a:r>
            <a:r>
              <a:rPr lang="en-US" altLang="en-US" dirty="0">
                <a:latin typeface="Arial" panose="020B0604020202020204" pitchFamily="34" charset="0"/>
              </a:rPr>
              <a:t> se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producen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 Se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centra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responder a la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pregunta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: “¿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le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hace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fármaco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cuerpo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?”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¿Dónde ocurre?</a:t>
            </a:r>
          </a:p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En el tejido blanco o diana terapéutica, como el sistema nervioso, pulmones, corazón, células tumorales, etc.</a:t>
            </a:r>
          </a:p>
          <a:p>
            <a:pPr algn="ctr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Objetivo: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conocer la interacción del fármaco a nivel molecular y las consecuencias de dichas interacciones. </a:t>
            </a:r>
            <a:endParaRPr lang="es-E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F560A0A-7177-48D0-ADD7-9B60C4B0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z="1800" b="1" smtClean="0">
                <a:solidFill>
                  <a:schemeClr val="tx1"/>
                </a:solidFill>
              </a:rPr>
              <a:t>13</a:t>
            </a:fld>
            <a:endParaRPr lang="en-US" sz="1800" b="1">
              <a:solidFill>
                <a:schemeClr val="tx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FFB964D-BF18-46E1-9BEA-9C2EB8C7BCA6}"/>
              </a:ext>
            </a:extLst>
          </p:cNvPr>
          <p:cNvSpPr txBox="1"/>
          <p:nvPr/>
        </p:nvSpPr>
        <p:spPr>
          <a:xfrm>
            <a:off x="734447" y="5663340"/>
            <a:ext cx="813043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sz="2000" dirty="0"/>
              <a:t>DOSIS</a:t>
            </a:r>
            <a:endParaRPr lang="en-US" sz="20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E382115-251F-40A7-94B4-776D4789255E}"/>
              </a:ext>
            </a:extLst>
          </p:cNvPr>
          <p:cNvSpPr txBox="1"/>
          <p:nvPr/>
        </p:nvSpPr>
        <p:spPr>
          <a:xfrm>
            <a:off x="2335248" y="5468720"/>
            <a:ext cx="3091423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s-MX" sz="2000" b="1" dirty="0"/>
              <a:t>CONCENTRACIÓN</a:t>
            </a:r>
          </a:p>
          <a:p>
            <a:pPr algn="ctr"/>
            <a:r>
              <a:rPr lang="es-MX" sz="2000" b="1" dirty="0"/>
              <a:t>EN EL PLASMA SANGUINEO</a:t>
            </a:r>
            <a:endParaRPr lang="en-US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E3386E9-3516-47F8-9F0B-C55829278D85}"/>
              </a:ext>
            </a:extLst>
          </p:cNvPr>
          <p:cNvSpPr txBox="1"/>
          <p:nvPr/>
        </p:nvSpPr>
        <p:spPr>
          <a:xfrm>
            <a:off x="6228008" y="5518020"/>
            <a:ext cx="2088905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s-MX" sz="2000" b="1" dirty="0"/>
              <a:t>EFECTO </a:t>
            </a:r>
          </a:p>
          <a:p>
            <a:pPr algn="ctr"/>
            <a:r>
              <a:rPr lang="es-MX" sz="2000" b="1" dirty="0"/>
              <a:t>FARMACOLÓGICO</a:t>
            </a:r>
            <a:endParaRPr lang="en-US" sz="2000" b="1" dirty="0"/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CBF08BC3-A512-494C-AA03-11BB91E7E3D6}"/>
              </a:ext>
            </a:extLst>
          </p:cNvPr>
          <p:cNvSpPr/>
          <p:nvPr/>
        </p:nvSpPr>
        <p:spPr>
          <a:xfrm>
            <a:off x="1703649" y="5718490"/>
            <a:ext cx="475440" cy="2512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C643FED7-4555-4E8A-AFC3-0EA9545EA929}"/>
              </a:ext>
            </a:extLst>
          </p:cNvPr>
          <p:cNvSpPr/>
          <p:nvPr/>
        </p:nvSpPr>
        <p:spPr>
          <a:xfrm>
            <a:off x="5582830" y="5737783"/>
            <a:ext cx="475440" cy="2512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B80615F-7B0A-4473-B3FC-BC74DC560F06}"/>
              </a:ext>
            </a:extLst>
          </p:cNvPr>
          <p:cNvSpPr txBox="1"/>
          <p:nvPr/>
        </p:nvSpPr>
        <p:spPr>
          <a:xfrm>
            <a:off x="1140968" y="4959103"/>
            <a:ext cx="1734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Farmacocinética</a:t>
            </a:r>
            <a:endParaRPr lang="en-US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564BE91-7C71-4F4E-BE2C-8C53C9ABC339}"/>
              </a:ext>
            </a:extLst>
          </p:cNvPr>
          <p:cNvSpPr txBox="1"/>
          <p:nvPr/>
        </p:nvSpPr>
        <p:spPr>
          <a:xfrm>
            <a:off x="4965219" y="4968944"/>
            <a:ext cx="1868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Farmacodinámica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035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Resultado de imagen para uam iztapalapa logo">
            <a:extLst>
              <a:ext uri="{FF2B5EF4-FFF2-40B4-BE49-F238E27FC236}">
                <a16:creationId xmlns:a16="http://schemas.microsoft.com/office/drawing/2014/main" id="{A34CA378-66CD-8783-D33C-C606A4D5B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8" t="15160" r="4417" b="14066"/>
          <a:stretch>
            <a:fillRect/>
          </a:stretch>
        </p:blipFill>
        <p:spPr bwMode="auto">
          <a:xfrm>
            <a:off x="698500" y="263525"/>
            <a:ext cx="38735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ector recto 10">
            <a:extLst>
              <a:ext uri="{FF2B5EF4-FFF2-40B4-BE49-F238E27FC236}">
                <a16:creationId xmlns:a16="http://schemas.microsoft.com/office/drawing/2014/main" id="{8B668159-25C5-F427-DAE5-F1C69D9B3C4F}"/>
              </a:ext>
            </a:extLst>
          </p:cNvPr>
          <p:cNvCxnSpPr>
            <a:cxnSpLocks/>
          </p:cNvCxnSpPr>
          <p:nvPr/>
        </p:nvCxnSpPr>
        <p:spPr>
          <a:xfrm>
            <a:off x="539750" y="860425"/>
            <a:ext cx="7777163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8" name="Picture 16" descr="A green and black logo&#10;&#10;Description automatically generated">
            <a:extLst>
              <a:ext uri="{FF2B5EF4-FFF2-40B4-BE49-F238E27FC236}">
                <a16:creationId xmlns:a16="http://schemas.microsoft.com/office/drawing/2014/main" id="{8B7EA615-C983-F5CA-3476-D5F644214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363" y="112713"/>
            <a:ext cx="10810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93181AA-5D81-5A56-7E78-27BDE7EA6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z="2000" b="1" smtClean="0">
                <a:solidFill>
                  <a:schemeClr val="tx1"/>
                </a:solidFill>
              </a:rPr>
              <a:t>14</a:t>
            </a:fld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2186E23-CF0F-408F-B838-51AAC0303DAB}"/>
              </a:ext>
            </a:extLst>
          </p:cNvPr>
          <p:cNvSpPr/>
          <p:nvPr/>
        </p:nvSpPr>
        <p:spPr>
          <a:xfrm>
            <a:off x="522287" y="1133516"/>
            <a:ext cx="7794626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n/>
                <a:solidFill>
                  <a:schemeClr val="accent3"/>
                </a:solidFill>
              </a:rPr>
              <a:t>Mecanismo de acción (</a:t>
            </a:r>
            <a:r>
              <a:rPr lang="es-MX" sz="2400" b="1" dirty="0" err="1">
                <a:ln/>
                <a:solidFill>
                  <a:schemeClr val="accent3"/>
                </a:solidFill>
              </a:rPr>
              <a:t>MdA</a:t>
            </a:r>
            <a:r>
              <a:rPr lang="es-MX" sz="2400" b="1" dirty="0">
                <a:ln/>
                <a:solidFill>
                  <a:schemeClr val="accent3"/>
                </a:solidFill>
              </a:rPr>
              <a:t>)</a:t>
            </a:r>
          </a:p>
          <a:p>
            <a:endParaRPr lang="es-MX" sz="2400" b="1" dirty="0">
              <a:ln/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Es la forma específica en la que un fármaco actúa para producir un efecto. Puede incluir: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Unión a receptores celulares (más común)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Inhibición enzimática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Modulación de canales iónicos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Interacción física o química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FF1B29AD-C56F-4898-AC2B-8497C4E79ECD}"/>
              </a:ext>
            </a:extLst>
          </p:cNvPr>
          <p:cNvSpPr/>
          <p:nvPr/>
        </p:nvSpPr>
        <p:spPr>
          <a:xfrm>
            <a:off x="553329" y="4176595"/>
            <a:ext cx="77946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Receptor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Sitio de union de un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fármaco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macromolécula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celular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la que se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fármaco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ejercer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acción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Unión por enlaces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químicos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normalmente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uniones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reversibles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efecto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farmacológico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 produce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interacción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unión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selectiva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fármaco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receptor,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situado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membrana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 interior de las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células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7301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Resultado de imagen para uam iztapalapa logo">
            <a:extLst>
              <a:ext uri="{FF2B5EF4-FFF2-40B4-BE49-F238E27FC236}">
                <a16:creationId xmlns:a16="http://schemas.microsoft.com/office/drawing/2014/main" id="{A34CA378-66CD-8783-D33C-C606A4D5B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8" t="15160" r="4417" b="14066"/>
          <a:stretch>
            <a:fillRect/>
          </a:stretch>
        </p:blipFill>
        <p:spPr bwMode="auto">
          <a:xfrm>
            <a:off x="698500" y="263525"/>
            <a:ext cx="38735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ector recto 10">
            <a:extLst>
              <a:ext uri="{FF2B5EF4-FFF2-40B4-BE49-F238E27FC236}">
                <a16:creationId xmlns:a16="http://schemas.microsoft.com/office/drawing/2014/main" id="{8B668159-25C5-F427-DAE5-F1C69D9B3C4F}"/>
              </a:ext>
            </a:extLst>
          </p:cNvPr>
          <p:cNvCxnSpPr>
            <a:cxnSpLocks/>
          </p:cNvCxnSpPr>
          <p:nvPr/>
        </p:nvCxnSpPr>
        <p:spPr>
          <a:xfrm>
            <a:off x="539750" y="860425"/>
            <a:ext cx="7777163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8" name="Picture 16" descr="A green and black logo&#10;&#10;Description automatically generated">
            <a:extLst>
              <a:ext uri="{FF2B5EF4-FFF2-40B4-BE49-F238E27FC236}">
                <a16:creationId xmlns:a16="http://schemas.microsoft.com/office/drawing/2014/main" id="{8B7EA615-C983-F5CA-3476-D5F644214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363" y="112713"/>
            <a:ext cx="10810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93181AA-5D81-5A56-7E78-27BDE7EA6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1FF6DA9-008F-8B48-92A6-B652298478BF}" type="slidenum">
              <a:rPr lang="en-US" sz="2000" b="1" smtClean="0">
                <a:solidFill>
                  <a:schemeClr val="tx1"/>
                </a:solidFill>
              </a:rPr>
              <a:t>15</a:t>
            </a:fld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BEDCB49-0E79-4DC3-B355-9112C2C8EE54}"/>
              </a:ext>
            </a:extLst>
          </p:cNvPr>
          <p:cNvSpPr/>
          <p:nvPr/>
        </p:nvSpPr>
        <p:spPr>
          <a:xfrm>
            <a:off x="539749" y="1099016"/>
            <a:ext cx="54012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>
                <a:ln/>
                <a:solidFill>
                  <a:schemeClr val="accent3"/>
                </a:solidFill>
              </a:rPr>
              <a:t>Mecanismo de acción (</a:t>
            </a:r>
            <a:r>
              <a:rPr lang="es-MX" sz="2400" b="1" dirty="0" err="1">
                <a:ln/>
                <a:solidFill>
                  <a:schemeClr val="accent3"/>
                </a:solidFill>
              </a:rPr>
              <a:t>MdA</a:t>
            </a:r>
            <a:r>
              <a:rPr lang="es-MX" sz="2400" b="1" dirty="0">
                <a:ln/>
                <a:solidFill>
                  <a:schemeClr val="accent3"/>
                </a:solidFill>
              </a:rPr>
              <a:t>): Receptores</a:t>
            </a:r>
          </a:p>
        </p:txBody>
      </p:sp>
      <p:grpSp>
        <p:nvGrpSpPr>
          <p:cNvPr id="10" name="Group 81">
            <a:extLst>
              <a:ext uri="{FF2B5EF4-FFF2-40B4-BE49-F238E27FC236}">
                <a16:creationId xmlns:a16="http://schemas.microsoft.com/office/drawing/2014/main" id="{76700813-77C7-4F46-9059-D5649D827D05}"/>
              </a:ext>
            </a:extLst>
          </p:cNvPr>
          <p:cNvGrpSpPr>
            <a:grpSpLocks/>
          </p:cNvGrpSpPr>
          <p:nvPr/>
        </p:nvGrpSpPr>
        <p:grpSpPr bwMode="auto">
          <a:xfrm>
            <a:off x="4608586" y="3584575"/>
            <a:ext cx="2778125" cy="3009900"/>
            <a:chOff x="2976" y="1128"/>
            <a:chExt cx="1750" cy="1896"/>
          </a:xfrm>
        </p:grpSpPr>
        <p:grpSp>
          <p:nvGrpSpPr>
            <p:cNvPr id="11" name="Group 76">
              <a:extLst>
                <a:ext uri="{FF2B5EF4-FFF2-40B4-BE49-F238E27FC236}">
                  <a16:creationId xmlns:a16="http://schemas.microsoft.com/office/drawing/2014/main" id="{25E7149A-507B-477D-A7C3-FAC76A1269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30" y="1128"/>
              <a:ext cx="1296" cy="1896"/>
              <a:chOff x="3430" y="1128"/>
              <a:chExt cx="1296" cy="1896"/>
            </a:xfrm>
          </p:grpSpPr>
          <p:sp>
            <p:nvSpPr>
              <p:cNvPr id="13" name="AutoShape 5">
                <a:extLst>
                  <a:ext uri="{FF2B5EF4-FFF2-40B4-BE49-F238E27FC236}">
                    <a16:creationId xmlns:a16="http://schemas.microsoft.com/office/drawing/2014/main" id="{44C616BD-6EAF-4454-8716-FD2F330587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0" y="2160"/>
                <a:ext cx="1296" cy="864"/>
              </a:xfrm>
              <a:prstGeom prst="roundRect">
                <a:avLst>
                  <a:gd name="adj" fmla="val 50000"/>
                </a:avLst>
              </a:prstGeom>
              <a:solidFill>
                <a:srgbClr val="0099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" name="AutoShape 6">
                <a:extLst>
                  <a:ext uri="{FF2B5EF4-FFF2-40B4-BE49-F238E27FC236}">
                    <a16:creationId xmlns:a16="http://schemas.microsoft.com/office/drawing/2014/main" id="{C2CE7653-B962-4600-85F4-D93BB5B658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4" y="2208"/>
                <a:ext cx="1152" cy="7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15" name="Group 7">
                <a:extLst>
                  <a:ext uri="{FF2B5EF4-FFF2-40B4-BE49-F238E27FC236}">
                    <a16:creationId xmlns:a16="http://schemas.microsoft.com/office/drawing/2014/main" id="{5418AF25-D392-4BE0-AAE7-2DE6E5476D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16" y="2630"/>
                <a:ext cx="152" cy="152"/>
                <a:chOff x="1720" y="2652"/>
                <a:chExt cx="152" cy="152"/>
              </a:xfrm>
            </p:grpSpPr>
            <p:sp>
              <p:nvSpPr>
                <p:cNvPr id="31" name="Oval 8">
                  <a:extLst>
                    <a:ext uri="{FF2B5EF4-FFF2-40B4-BE49-F238E27FC236}">
                      <a16:creationId xmlns:a16="http://schemas.microsoft.com/office/drawing/2014/main" id="{9BCCD0D7-1D8C-4114-87B5-C9C6BC646F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20" y="2652"/>
                  <a:ext cx="152" cy="15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4747"/>
                    </a:gs>
                    <a:gs pos="100000">
                      <a:srgbClr val="009999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2" name="Oval 9">
                  <a:extLst>
                    <a:ext uri="{FF2B5EF4-FFF2-40B4-BE49-F238E27FC236}">
                      <a16:creationId xmlns:a16="http://schemas.microsoft.com/office/drawing/2014/main" id="{27ECBEB0-D6A1-4B13-87CD-7E21D81A31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20" y="2652"/>
                  <a:ext cx="136" cy="13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4747"/>
                    </a:gs>
                    <a:gs pos="100000">
                      <a:srgbClr val="009999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3" name="Oval 10">
                  <a:extLst>
                    <a:ext uri="{FF2B5EF4-FFF2-40B4-BE49-F238E27FC236}">
                      <a16:creationId xmlns:a16="http://schemas.microsoft.com/office/drawing/2014/main" id="{3D2EDE5C-1CBB-4632-AEB7-801CD2EEC4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28" y="2660"/>
                  <a:ext cx="120" cy="12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4747"/>
                    </a:gs>
                    <a:gs pos="100000">
                      <a:srgbClr val="009999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4" name="Oval 11">
                  <a:extLst>
                    <a:ext uri="{FF2B5EF4-FFF2-40B4-BE49-F238E27FC236}">
                      <a16:creationId xmlns:a16="http://schemas.microsoft.com/office/drawing/2014/main" id="{084A3CB1-3742-45DE-9D97-A9DECADD3A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28" y="2660"/>
                  <a:ext cx="104" cy="10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4747"/>
                    </a:gs>
                    <a:gs pos="100000">
                      <a:srgbClr val="009999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5" name="Oval 12">
                  <a:extLst>
                    <a:ext uri="{FF2B5EF4-FFF2-40B4-BE49-F238E27FC236}">
                      <a16:creationId xmlns:a16="http://schemas.microsoft.com/office/drawing/2014/main" id="{60C80676-7D7E-489B-9CD6-10115F992B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36" y="2668"/>
                  <a:ext cx="88" cy="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4747"/>
                    </a:gs>
                    <a:gs pos="100000">
                      <a:srgbClr val="009999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6" name="Oval 13">
                  <a:extLst>
                    <a:ext uri="{FF2B5EF4-FFF2-40B4-BE49-F238E27FC236}">
                      <a16:creationId xmlns:a16="http://schemas.microsoft.com/office/drawing/2014/main" id="{D7964DC3-2FF1-43D6-83D8-E4AA2FE444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36" y="2668"/>
                  <a:ext cx="72" cy="7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4747"/>
                    </a:gs>
                    <a:gs pos="100000">
                      <a:srgbClr val="009999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7" name="Oval 14">
                  <a:extLst>
                    <a:ext uri="{FF2B5EF4-FFF2-40B4-BE49-F238E27FC236}">
                      <a16:creationId xmlns:a16="http://schemas.microsoft.com/office/drawing/2014/main" id="{4243D2AB-6F13-4A32-B4D1-BE73BB9648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36" y="2668"/>
                  <a:ext cx="72" cy="7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4747"/>
                    </a:gs>
                    <a:gs pos="100000">
                      <a:srgbClr val="009999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8" name="Oval 15">
                  <a:extLst>
                    <a:ext uri="{FF2B5EF4-FFF2-40B4-BE49-F238E27FC236}">
                      <a16:creationId xmlns:a16="http://schemas.microsoft.com/office/drawing/2014/main" id="{4DF90F30-F258-4510-B4B6-460D1D64AB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36" y="2668"/>
                  <a:ext cx="56" cy="5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4747"/>
                    </a:gs>
                    <a:gs pos="100000">
                      <a:srgbClr val="009999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9" name="Oval 16">
                  <a:extLst>
                    <a:ext uri="{FF2B5EF4-FFF2-40B4-BE49-F238E27FC236}">
                      <a16:creationId xmlns:a16="http://schemas.microsoft.com/office/drawing/2014/main" id="{4C464E3F-0A3A-4A77-BCFB-8CAF7465B1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44" y="2676"/>
                  <a:ext cx="40" cy="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4747"/>
                    </a:gs>
                    <a:gs pos="100000">
                      <a:srgbClr val="009999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0" name="Oval 17">
                  <a:extLst>
                    <a:ext uri="{FF2B5EF4-FFF2-40B4-BE49-F238E27FC236}">
                      <a16:creationId xmlns:a16="http://schemas.microsoft.com/office/drawing/2014/main" id="{B59021E4-C1CC-4484-82AE-5166260408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20" y="2652"/>
                  <a:ext cx="152" cy="15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4747"/>
                    </a:gs>
                    <a:gs pos="100000">
                      <a:srgbClr val="009999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16" name="Rectangle 18">
                <a:extLst>
                  <a:ext uri="{FF2B5EF4-FFF2-40B4-BE49-F238E27FC236}">
                    <a16:creationId xmlns:a16="http://schemas.microsoft.com/office/drawing/2014/main" id="{0EB4A2C8-2AD4-4C6C-A97B-1D9D30045C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0" y="2850"/>
                <a:ext cx="161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GB" altLang="en-US" sz="1200">
                    <a:solidFill>
                      <a:srgbClr val="000000"/>
                    </a:solidFill>
                  </a:rPr>
                  <a:t>Cell</a:t>
                </a:r>
                <a:endParaRPr lang="en-GB" altLang="en-US"/>
              </a:p>
            </p:txBody>
          </p:sp>
          <p:sp>
            <p:nvSpPr>
              <p:cNvPr id="17" name="Rectangle 59">
                <a:extLst>
                  <a:ext uri="{FF2B5EF4-FFF2-40B4-BE49-F238E27FC236}">
                    <a16:creationId xmlns:a16="http://schemas.microsoft.com/office/drawing/2014/main" id="{07819D3E-36D3-4408-8919-E2B1B83D59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2" y="1248"/>
                <a:ext cx="76" cy="21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" name="Oval 60">
                <a:extLst>
                  <a:ext uri="{FF2B5EF4-FFF2-40B4-BE49-F238E27FC236}">
                    <a16:creationId xmlns:a16="http://schemas.microsoft.com/office/drawing/2014/main" id="{DD092E0D-444E-4495-8BEF-F2E882710A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16" y="1452"/>
                <a:ext cx="304" cy="3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" name="Oval 61">
                <a:extLst>
                  <a:ext uri="{FF2B5EF4-FFF2-40B4-BE49-F238E27FC236}">
                    <a16:creationId xmlns:a16="http://schemas.microsoft.com/office/drawing/2014/main" id="{201930BB-9A28-47BF-A6D0-BE63E8BD01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6" y="1532"/>
                <a:ext cx="136" cy="13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" name="Rectangle 62">
                <a:extLst>
                  <a:ext uri="{FF2B5EF4-FFF2-40B4-BE49-F238E27FC236}">
                    <a16:creationId xmlns:a16="http://schemas.microsoft.com/office/drawing/2014/main" id="{DF343EFB-FD60-4230-9363-EBC27499CE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6" y="1128"/>
                <a:ext cx="235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GB" altLang="en-US" sz="1200">
                    <a:solidFill>
                      <a:srgbClr val="000000"/>
                    </a:solidFill>
                  </a:rPr>
                  <a:t>Nerve</a:t>
                </a:r>
                <a:endParaRPr lang="en-GB" altLang="en-US"/>
              </a:p>
            </p:txBody>
          </p:sp>
          <p:sp>
            <p:nvSpPr>
              <p:cNvPr id="21" name="Freeform 63">
                <a:extLst>
                  <a:ext uri="{FF2B5EF4-FFF2-40B4-BE49-F238E27FC236}">
                    <a16:creationId xmlns:a16="http://schemas.microsoft.com/office/drawing/2014/main" id="{9CE1B343-2CB3-4608-A276-EFB4131C84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2" y="1570"/>
                <a:ext cx="100" cy="64"/>
              </a:xfrm>
              <a:custGeom>
                <a:avLst/>
                <a:gdLst>
                  <a:gd name="T0" fmla="*/ 0 w 448"/>
                  <a:gd name="T1" fmla="*/ 0 h 320"/>
                  <a:gd name="T2" fmla="*/ 0 w 448"/>
                  <a:gd name="T3" fmla="*/ 0 h 320"/>
                  <a:gd name="T4" fmla="*/ 0 w 448"/>
                  <a:gd name="T5" fmla="*/ 0 h 320"/>
                  <a:gd name="T6" fmla="*/ 0 w 448"/>
                  <a:gd name="T7" fmla="*/ 0 h 320"/>
                  <a:gd name="T8" fmla="*/ 0 w 448"/>
                  <a:gd name="T9" fmla="*/ 0 h 320"/>
                  <a:gd name="T10" fmla="*/ 0 w 448"/>
                  <a:gd name="T11" fmla="*/ 0 h 320"/>
                  <a:gd name="T12" fmla="*/ 0 w 448"/>
                  <a:gd name="T13" fmla="*/ 0 h 320"/>
                  <a:gd name="T14" fmla="*/ 0 w 448"/>
                  <a:gd name="T15" fmla="*/ 0 h 320"/>
                  <a:gd name="T16" fmla="*/ 0 w 448"/>
                  <a:gd name="T17" fmla="*/ 0 h 3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48"/>
                  <a:gd name="T28" fmla="*/ 0 h 320"/>
                  <a:gd name="T29" fmla="*/ 448 w 448"/>
                  <a:gd name="T30" fmla="*/ 320 h 3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48" h="320">
                    <a:moveTo>
                      <a:pt x="0" y="0"/>
                    </a:moveTo>
                    <a:lnTo>
                      <a:pt x="448" y="0"/>
                    </a:lnTo>
                    <a:lnTo>
                      <a:pt x="448" y="118"/>
                    </a:lnTo>
                    <a:lnTo>
                      <a:pt x="306" y="118"/>
                    </a:lnTo>
                    <a:lnTo>
                      <a:pt x="306" y="320"/>
                    </a:lnTo>
                    <a:lnTo>
                      <a:pt x="152" y="320"/>
                    </a:lnTo>
                    <a:lnTo>
                      <a:pt x="152" y="118"/>
                    </a:lnTo>
                    <a:lnTo>
                      <a:pt x="0" y="1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Rectangle 64">
                <a:extLst>
                  <a:ext uri="{FF2B5EF4-FFF2-40B4-BE49-F238E27FC236}">
                    <a16:creationId xmlns:a16="http://schemas.microsoft.com/office/drawing/2014/main" id="{EE30B998-3D2D-4A9D-8D4F-BDA1F031C4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6" y="1420"/>
                <a:ext cx="70" cy="6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" name="Rectangle 65">
                <a:extLst>
                  <a:ext uri="{FF2B5EF4-FFF2-40B4-BE49-F238E27FC236}">
                    <a16:creationId xmlns:a16="http://schemas.microsoft.com/office/drawing/2014/main" id="{6043CA6D-412A-415D-B1AE-AF98954218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6" y="1244"/>
                <a:ext cx="70" cy="6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24" name="Group 69">
                <a:extLst>
                  <a:ext uri="{FF2B5EF4-FFF2-40B4-BE49-F238E27FC236}">
                    <a16:creationId xmlns:a16="http://schemas.microsoft.com/office/drawing/2014/main" id="{9307F42C-E97B-4CB8-B4F8-761BFA1DAB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76" y="2076"/>
                <a:ext cx="158" cy="131"/>
                <a:chOff x="3216" y="3456"/>
                <a:chExt cx="638" cy="530"/>
              </a:xfrm>
            </p:grpSpPr>
            <p:sp>
              <p:nvSpPr>
                <p:cNvPr id="25" name="Oval 70">
                  <a:extLst>
                    <a:ext uri="{FF2B5EF4-FFF2-40B4-BE49-F238E27FC236}">
                      <a16:creationId xmlns:a16="http://schemas.microsoft.com/office/drawing/2014/main" id="{5AD2F1B4-E92C-4CF9-8E55-F16D022A99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3570"/>
                  <a:ext cx="638" cy="41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6" name="Rectangle 71">
                  <a:extLst>
                    <a:ext uri="{FF2B5EF4-FFF2-40B4-BE49-F238E27FC236}">
                      <a16:creationId xmlns:a16="http://schemas.microsoft.com/office/drawing/2014/main" id="{DADF4863-7DFD-46C3-8424-BE68A63940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46" y="3550"/>
                  <a:ext cx="192" cy="24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7" name="Line 72">
                  <a:extLst>
                    <a:ext uri="{FF2B5EF4-FFF2-40B4-BE49-F238E27FC236}">
                      <a16:creationId xmlns:a16="http://schemas.microsoft.com/office/drawing/2014/main" id="{0D0AE7F5-B967-4AF0-BA3A-900F7AA4F6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46" y="3578"/>
                  <a:ext cx="0" cy="21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" name="Line 73">
                  <a:extLst>
                    <a:ext uri="{FF2B5EF4-FFF2-40B4-BE49-F238E27FC236}">
                      <a16:creationId xmlns:a16="http://schemas.microsoft.com/office/drawing/2014/main" id="{FB495211-1C13-4C90-8DE4-AE78CC7D9D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46" y="3792"/>
                  <a:ext cx="19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" name="Line 74">
                  <a:extLst>
                    <a:ext uri="{FF2B5EF4-FFF2-40B4-BE49-F238E27FC236}">
                      <a16:creationId xmlns:a16="http://schemas.microsoft.com/office/drawing/2014/main" id="{1468A9E6-B4C8-44FB-9521-8CB096506F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636" y="3580"/>
                  <a:ext cx="0" cy="2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" name="Freeform 75">
                  <a:extLst>
                    <a:ext uri="{FF2B5EF4-FFF2-40B4-BE49-F238E27FC236}">
                      <a16:creationId xmlns:a16="http://schemas.microsoft.com/office/drawing/2014/main" id="{006D75D7-CE9B-4836-BA8E-C1884DB697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10" y="3456"/>
                  <a:ext cx="448" cy="320"/>
                </a:xfrm>
                <a:custGeom>
                  <a:avLst/>
                  <a:gdLst>
                    <a:gd name="T0" fmla="*/ 0 w 448"/>
                    <a:gd name="T1" fmla="*/ 0 h 320"/>
                    <a:gd name="T2" fmla="*/ 448 w 448"/>
                    <a:gd name="T3" fmla="*/ 0 h 320"/>
                    <a:gd name="T4" fmla="*/ 448 w 448"/>
                    <a:gd name="T5" fmla="*/ 118 h 320"/>
                    <a:gd name="T6" fmla="*/ 306 w 448"/>
                    <a:gd name="T7" fmla="*/ 118 h 320"/>
                    <a:gd name="T8" fmla="*/ 306 w 448"/>
                    <a:gd name="T9" fmla="*/ 320 h 320"/>
                    <a:gd name="T10" fmla="*/ 152 w 448"/>
                    <a:gd name="T11" fmla="*/ 320 h 320"/>
                    <a:gd name="T12" fmla="*/ 152 w 448"/>
                    <a:gd name="T13" fmla="*/ 118 h 320"/>
                    <a:gd name="T14" fmla="*/ 0 w 448"/>
                    <a:gd name="T15" fmla="*/ 118 h 320"/>
                    <a:gd name="T16" fmla="*/ 0 w 448"/>
                    <a:gd name="T17" fmla="*/ 0 h 32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48"/>
                    <a:gd name="T28" fmla="*/ 0 h 320"/>
                    <a:gd name="T29" fmla="*/ 448 w 448"/>
                    <a:gd name="T30" fmla="*/ 320 h 32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48" h="320">
                      <a:moveTo>
                        <a:pt x="0" y="0"/>
                      </a:moveTo>
                      <a:lnTo>
                        <a:pt x="448" y="0"/>
                      </a:lnTo>
                      <a:lnTo>
                        <a:pt x="448" y="118"/>
                      </a:lnTo>
                      <a:lnTo>
                        <a:pt x="306" y="118"/>
                      </a:lnTo>
                      <a:lnTo>
                        <a:pt x="306" y="320"/>
                      </a:lnTo>
                      <a:lnTo>
                        <a:pt x="152" y="320"/>
                      </a:lnTo>
                      <a:lnTo>
                        <a:pt x="152" y="118"/>
                      </a:lnTo>
                      <a:lnTo>
                        <a:pt x="0" y="1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2" name="Line 80">
              <a:extLst>
                <a:ext uri="{FF2B5EF4-FFF2-40B4-BE49-F238E27FC236}">
                  <a16:creationId xmlns:a16="http://schemas.microsoft.com/office/drawing/2014/main" id="{9D8506C9-C0E6-4A76-9866-F97F45F9FA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259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" name="Group 78">
            <a:extLst>
              <a:ext uri="{FF2B5EF4-FFF2-40B4-BE49-F238E27FC236}">
                <a16:creationId xmlns:a16="http://schemas.microsoft.com/office/drawing/2014/main" id="{1F721EB8-0707-42E9-A82F-BEA1805CDCDF}"/>
              </a:ext>
            </a:extLst>
          </p:cNvPr>
          <p:cNvGrpSpPr>
            <a:grpSpLocks/>
          </p:cNvGrpSpPr>
          <p:nvPr/>
        </p:nvGrpSpPr>
        <p:grpSpPr bwMode="auto">
          <a:xfrm>
            <a:off x="3160786" y="3698875"/>
            <a:ext cx="946150" cy="1219200"/>
            <a:chOff x="2096" y="1244"/>
            <a:chExt cx="596" cy="768"/>
          </a:xfrm>
        </p:grpSpPr>
        <p:sp>
          <p:nvSpPr>
            <p:cNvPr id="42" name="Freeform 30">
              <a:extLst>
                <a:ext uri="{FF2B5EF4-FFF2-40B4-BE49-F238E27FC236}">
                  <a16:creationId xmlns:a16="http://schemas.microsoft.com/office/drawing/2014/main" id="{C41E31D9-78F2-4E70-8D47-7C7AD82D4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6" y="1948"/>
              <a:ext cx="100" cy="64"/>
            </a:xfrm>
            <a:custGeom>
              <a:avLst/>
              <a:gdLst>
                <a:gd name="T0" fmla="*/ 0 w 448"/>
                <a:gd name="T1" fmla="*/ 0 h 320"/>
                <a:gd name="T2" fmla="*/ 0 w 448"/>
                <a:gd name="T3" fmla="*/ 0 h 320"/>
                <a:gd name="T4" fmla="*/ 0 w 448"/>
                <a:gd name="T5" fmla="*/ 0 h 320"/>
                <a:gd name="T6" fmla="*/ 0 w 448"/>
                <a:gd name="T7" fmla="*/ 0 h 320"/>
                <a:gd name="T8" fmla="*/ 0 w 448"/>
                <a:gd name="T9" fmla="*/ 0 h 320"/>
                <a:gd name="T10" fmla="*/ 0 w 448"/>
                <a:gd name="T11" fmla="*/ 0 h 320"/>
                <a:gd name="T12" fmla="*/ 0 w 448"/>
                <a:gd name="T13" fmla="*/ 0 h 320"/>
                <a:gd name="T14" fmla="*/ 0 w 448"/>
                <a:gd name="T15" fmla="*/ 0 h 320"/>
                <a:gd name="T16" fmla="*/ 0 w 448"/>
                <a:gd name="T17" fmla="*/ 0 h 3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48"/>
                <a:gd name="T28" fmla="*/ 0 h 320"/>
                <a:gd name="T29" fmla="*/ 448 w 448"/>
                <a:gd name="T30" fmla="*/ 320 h 3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48" h="320">
                  <a:moveTo>
                    <a:pt x="0" y="0"/>
                  </a:moveTo>
                  <a:lnTo>
                    <a:pt x="448" y="0"/>
                  </a:lnTo>
                  <a:lnTo>
                    <a:pt x="448" y="118"/>
                  </a:lnTo>
                  <a:lnTo>
                    <a:pt x="306" y="118"/>
                  </a:lnTo>
                  <a:lnTo>
                    <a:pt x="306" y="320"/>
                  </a:lnTo>
                  <a:lnTo>
                    <a:pt x="152" y="320"/>
                  </a:lnTo>
                  <a:lnTo>
                    <a:pt x="152" y="118"/>
                  </a:lnTo>
                  <a:lnTo>
                    <a:pt x="0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47">
              <a:extLst>
                <a:ext uri="{FF2B5EF4-FFF2-40B4-BE49-F238E27FC236}">
                  <a16:creationId xmlns:a16="http://schemas.microsoft.com/office/drawing/2014/main" id="{62C2BF71-1393-43A9-97F3-BE6FE7B3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" y="1872"/>
              <a:ext cx="41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altLang="en-US" sz="1200">
                  <a:solidFill>
                    <a:srgbClr val="000000"/>
                  </a:solidFill>
                </a:rPr>
                <a:t>Messenger</a:t>
              </a:r>
              <a:endParaRPr lang="en-GB" altLang="en-US"/>
            </a:p>
          </p:txBody>
        </p:sp>
        <p:sp>
          <p:nvSpPr>
            <p:cNvPr id="44" name="Rectangle 48">
              <a:extLst>
                <a:ext uri="{FF2B5EF4-FFF2-40B4-BE49-F238E27FC236}">
                  <a16:creationId xmlns:a16="http://schemas.microsoft.com/office/drawing/2014/main" id="{D97CE6BF-6034-48DD-BFB0-8CBC96A69E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6" y="1312"/>
              <a:ext cx="24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altLang="en-US" sz="1200">
                  <a:solidFill>
                    <a:srgbClr val="000000"/>
                  </a:solidFill>
                </a:rPr>
                <a:t>Signal</a:t>
              </a:r>
              <a:endParaRPr lang="en-GB" altLang="en-US"/>
            </a:p>
          </p:txBody>
        </p:sp>
        <p:sp>
          <p:nvSpPr>
            <p:cNvPr id="45" name="Line 55">
              <a:extLst>
                <a:ext uri="{FF2B5EF4-FFF2-40B4-BE49-F238E27FC236}">
                  <a16:creationId xmlns:a16="http://schemas.microsoft.com/office/drawing/2014/main" id="{C7D20BFD-BE84-40E3-9BB1-2FCFD60347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0" y="17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56">
              <a:extLst>
                <a:ext uri="{FF2B5EF4-FFF2-40B4-BE49-F238E27FC236}">
                  <a16:creationId xmlns:a16="http://schemas.microsoft.com/office/drawing/2014/main" id="{1F88851B-5743-4743-8B7F-A839A522C7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0" y="1244"/>
              <a:ext cx="0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" name="Group 79">
            <a:extLst>
              <a:ext uri="{FF2B5EF4-FFF2-40B4-BE49-F238E27FC236}">
                <a16:creationId xmlns:a16="http://schemas.microsoft.com/office/drawing/2014/main" id="{F2611AEA-1FC3-4817-B612-D0BA6749A448}"/>
              </a:ext>
            </a:extLst>
          </p:cNvPr>
          <p:cNvGrpSpPr>
            <a:grpSpLocks/>
          </p:cNvGrpSpPr>
          <p:nvPr/>
        </p:nvGrpSpPr>
        <p:grpSpPr bwMode="auto">
          <a:xfrm>
            <a:off x="1541536" y="3571875"/>
            <a:ext cx="2835275" cy="3057525"/>
            <a:chOff x="1044" y="1120"/>
            <a:chExt cx="1786" cy="1926"/>
          </a:xfrm>
        </p:grpSpPr>
        <p:sp>
          <p:nvSpPr>
            <p:cNvPr id="48" name="AutoShape 19">
              <a:extLst>
                <a:ext uri="{FF2B5EF4-FFF2-40B4-BE49-F238E27FC236}">
                  <a16:creationId xmlns:a16="http://schemas.microsoft.com/office/drawing/2014/main" id="{DC67B14D-E155-48AE-A2E7-CDB30A4CD5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4" y="2182"/>
              <a:ext cx="1296" cy="864"/>
            </a:xfrm>
            <a:prstGeom prst="roundRect">
              <a:avLst>
                <a:gd name="adj" fmla="val 50000"/>
              </a:avLst>
            </a:prstGeom>
            <a:solidFill>
              <a:srgbClr val="00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9" name="AutoShape 20">
              <a:extLst>
                <a:ext uri="{FF2B5EF4-FFF2-40B4-BE49-F238E27FC236}">
                  <a16:creationId xmlns:a16="http://schemas.microsoft.com/office/drawing/2014/main" id="{8B61648A-E2AF-4F82-9736-1E7A5C911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8" y="2230"/>
              <a:ext cx="1152" cy="768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0" name="Oval 22">
              <a:extLst>
                <a:ext uri="{FF2B5EF4-FFF2-40B4-BE49-F238E27FC236}">
                  <a16:creationId xmlns:a16="http://schemas.microsoft.com/office/drawing/2014/main" id="{2E175F0F-061B-45D9-8384-02E55E5F83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8" y="2134"/>
              <a:ext cx="152" cy="9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" name="AutoShape 23">
              <a:extLst>
                <a:ext uri="{FF2B5EF4-FFF2-40B4-BE49-F238E27FC236}">
                  <a16:creationId xmlns:a16="http://schemas.microsoft.com/office/drawing/2014/main" id="{C9D088DB-013C-4865-968D-69A5B83F00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6" y="2137"/>
              <a:ext cx="57" cy="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47 w 21600"/>
                <a:gd name="T13" fmla="*/ 4320 h 21600"/>
                <a:gd name="T14" fmla="*/ 17053 w 21600"/>
                <a:gd name="T15" fmla="*/ 1728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24">
              <a:extLst>
                <a:ext uri="{FF2B5EF4-FFF2-40B4-BE49-F238E27FC236}">
                  <a16:creationId xmlns:a16="http://schemas.microsoft.com/office/drawing/2014/main" id="{84D7B4D4-4CE1-450A-B5C6-D462B9EE6A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36" y="2137"/>
              <a:ext cx="15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25">
              <a:extLst>
                <a:ext uri="{FF2B5EF4-FFF2-40B4-BE49-F238E27FC236}">
                  <a16:creationId xmlns:a16="http://schemas.microsoft.com/office/drawing/2014/main" id="{3D77D6B1-E730-4953-9EFE-3DC5B868C7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1" y="2182"/>
              <a:ext cx="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Line 26">
              <a:extLst>
                <a:ext uri="{FF2B5EF4-FFF2-40B4-BE49-F238E27FC236}">
                  <a16:creationId xmlns:a16="http://schemas.microsoft.com/office/drawing/2014/main" id="{53D72EB8-4340-4752-B376-64110DB4DF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79" y="2137"/>
              <a:ext cx="14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Rectangle 27">
              <a:extLst>
                <a:ext uri="{FF2B5EF4-FFF2-40B4-BE49-F238E27FC236}">
                  <a16:creationId xmlns:a16="http://schemas.microsoft.com/office/drawing/2014/main" id="{2D3048A6-E26C-4B74-9B25-5C40A9FC24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8" y="2128"/>
              <a:ext cx="54" cy="11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6" name="Rectangle 28">
              <a:extLst>
                <a:ext uri="{FF2B5EF4-FFF2-40B4-BE49-F238E27FC236}">
                  <a16:creationId xmlns:a16="http://schemas.microsoft.com/office/drawing/2014/main" id="{4333F1A9-9CEF-454F-A2F0-B077F7B14E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0" y="1240"/>
              <a:ext cx="76" cy="21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" name="Oval 29">
              <a:extLst>
                <a:ext uri="{FF2B5EF4-FFF2-40B4-BE49-F238E27FC236}">
                  <a16:creationId xmlns:a16="http://schemas.microsoft.com/office/drawing/2014/main" id="{EC6AD144-20F0-4252-B9C8-6A06658486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4" y="1444"/>
              <a:ext cx="304" cy="31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58" name="Group 31">
              <a:extLst>
                <a:ext uri="{FF2B5EF4-FFF2-40B4-BE49-F238E27FC236}">
                  <a16:creationId xmlns:a16="http://schemas.microsoft.com/office/drawing/2014/main" id="{ABB14CB7-12D4-4A3A-8BEC-427A8CC61C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0" y="2652"/>
              <a:ext cx="152" cy="152"/>
              <a:chOff x="1720" y="2652"/>
              <a:chExt cx="152" cy="152"/>
            </a:xfrm>
          </p:grpSpPr>
          <p:sp>
            <p:nvSpPr>
              <p:cNvPr id="71" name="Oval 32">
                <a:extLst>
                  <a:ext uri="{FF2B5EF4-FFF2-40B4-BE49-F238E27FC236}">
                    <a16:creationId xmlns:a16="http://schemas.microsoft.com/office/drawing/2014/main" id="{588E27F5-9C2D-44EB-AA8C-D31881C395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0" y="2652"/>
                <a:ext cx="152" cy="152"/>
              </a:xfrm>
              <a:prstGeom prst="ellipse">
                <a:avLst/>
              </a:prstGeom>
              <a:gradFill rotWithShape="0">
                <a:gsLst>
                  <a:gs pos="0">
                    <a:srgbClr val="004747"/>
                  </a:gs>
                  <a:gs pos="100000">
                    <a:srgbClr val="009999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2" name="Oval 33">
                <a:extLst>
                  <a:ext uri="{FF2B5EF4-FFF2-40B4-BE49-F238E27FC236}">
                    <a16:creationId xmlns:a16="http://schemas.microsoft.com/office/drawing/2014/main" id="{2B38AD05-CE10-43EC-B192-339560D68F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0" y="2652"/>
                <a:ext cx="136" cy="136"/>
              </a:xfrm>
              <a:prstGeom prst="ellipse">
                <a:avLst/>
              </a:prstGeom>
              <a:gradFill rotWithShape="0">
                <a:gsLst>
                  <a:gs pos="0">
                    <a:srgbClr val="004747"/>
                  </a:gs>
                  <a:gs pos="100000">
                    <a:srgbClr val="009999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3" name="Oval 34">
                <a:extLst>
                  <a:ext uri="{FF2B5EF4-FFF2-40B4-BE49-F238E27FC236}">
                    <a16:creationId xmlns:a16="http://schemas.microsoft.com/office/drawing/2014/main" id="{78654AE6-3C5D-4E6F-91AA-E046F1D795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2660"/>
                <a:ext cx="120" cy="120"/>
              </a:xfrm>
              <a:prstGeom prst="ellipse">
                <a:avLst/>
              </a:prstGeom>
              <a:gradFill rotWithShape="0">
                <a:gsLst>
                  <a:gs pos="0">
                    <a:srgbClr val="004747"/>
                  </a:gs>
                  <a:gs pos="100000">
                    <a:srgbClr val="009999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4" name="Oval 35">
                <a:extLst>
                  <a:ext uri="{FF2B5EF4-FFF2-40B4-BE49-F238E27FC236}">
                    <a16:creationId xmlns:a16="http://schemas.microsoft.com/office/drawing/2014/main" id="{94F3DC2E-7CFC-43FE-A04D-126EC77730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2660"/>
                <a:ext cx="104" cy="104"/>
              </a:xfrm>
              <a:prstGeom prst="ellipse">
                <a:avLst/>
              </a:prstGeom>
              <a:gradFill rotWithShape="0">
                <a:gsLst>
                  <a:gs pos="0">
                    <a:srgbClr val="004747"/>
                  </a:gs>
                  <a:gs pos="100000">
                    <a:srgbClr val="009999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5" name="Oval 36">
                <a:extLst>
                  <a:ext uri="{FF2B5EF4-FFF2-40B4-BE49-F238E27FC236}">
                    <a16:creationId xmlns:a16="http://schemas.microsoft.com/office/drawing/2014/main" id="{B1E83DE1-FE05-4E00-A606-973B2357B1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6" y="2668"/>
                <a:ext cx="88" cy="88"/>
              </a:xfrm>
              <a:prstGeom prst="ellipse">
                <a:avLst/>
              </a:prstGeom>
              <a:gradFill rotWithShape="0">
                <a:gsLst>
                  <a:gs pos="0">
                    <a:srgbClr val="004747"/>
                  </a:gs>
                  <a:gs pos="100000">
                    <a:srgbClr val="009999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6" name="Oval 37">
                <a:extLst>
                  <a:ext uri="{FF2B5EF4-FFF2-40B4-BE49-F238E27FC236}">
                    <a16:creationId xmlns:a16="http://schemas.microsoft.com/office/drawing/2014/main" id="{C0E73820-3414-4469-AF7B-EFD9BC5EF9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6" y="2668"/>
                <a:ext cx="72" cy="72"/>
              </a:xfrm>
              <a:prstGeom prst="ellipse">
                <a:avLst/>
              </a:prstGeom>
              <a:gradFill rotWithShape="0">
                <a:gsLst>
                  <a:gs pos="0">
                    <a:srgbClr val="004747"/>
                  </a:gs>
                  <a:gs pos="100000">
                    <a:srgbClr val="009999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7" name="Oval 38">
                <a:extLst>
                  <a:ext uri="{FF2B5EF4-FFF2-40B4-BE49-F238E27FC236}">
                    <a16:creationId xmlns:a16="http://schemas.microsoft.com/office/drawing/2014/main" id="{B6054F32-4397-425E-9E63-F96847D639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6" y="2668"/>
                <a:ext cx="72" cy="72"/>
              </a:xfrm>
              <a:prstGeom prst="ellipse">
                <a:avLst/>
              </a:prstGeom>
              <a:gradFill rotWithShape="0">
                <a:gsLst>
                  <a:gs pos="0">
                    <a:srgbClr val="004747"/>
                  </a:gs>
                  <a:gs pos="100000">
                    <a:srgbClr val="009999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8" name="Oval 39">
                <a:extLst>
                  <a:ext uri="{FF2B5EF4-FFF2-40B4-BE49-F238E27FC236}">
                    <a16:creationId xmlns:a16="http://schemas.microsoft.com/office/drawing/2014/main" id="{C09648AA-8E92-497F-8C16-45F8E5910E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6" y="2668"/>
                <a:ext cx="56" cy="56"/>
              </a:xfrm>
              <a:prstGeom prst="ellipse">
                <a:avLst/>
              </a:prstGeom>
              <a:gradFill rotWithShape="0">
                <a:gsLst>
                  <a:gs pos="0">
                    <a:srgbClr val="004747"/>
                  </a:gs>
                  <a:gs pos="100000">
                    <a:srgbClr val="009999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9" name="Oval 40">
                <a:extLst>
                  <a:ext uri="{FF2B5EF4-FFF2-40B4-BE49-F238E27FC236}">
                    <a16:creationId xmlns:a16="http://schemas.microsoft.com/office/drawing/2014/main" id="{37FF5BC0-C748-4429-8CF1-B2760E42A8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4" y="2676"/>
                <a:ext cx="40" cy="40"/>
              </a:xfrm>
              <a:prstGeom prst="ellipse">
                <a:avLst/>
              </a:prstGeom>
              <a:gradFill rotWithShape="0">
                <a:gsLst>
                  <a:gs pos="0">
                    <a:srgbClr val="004747"/>
                  </a:gs>
                  <a:gs pos="100000">
                    <a:srgbClr val="009999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0" name="Oval 41">
                <a:extLst>
                  <a:ext uri="{FF2B5EF4-FFF2-40B4-BE49-F238E27FC236}">
                    <a16:creationId xmlns:a16="http://schemas.microsoft.com/office/drawing/2014/main" id="{5017E5DA-9981-4174-9B43-0CC70F1F0B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0" y="2652"/>
                <a:ext cx="152" cy="152"/>
              </a:xfrm>
              <a:prstGeom prst="ellipse">
                <a:avLst/>
              </a:prstGeom>
              <a:gradFill rotWithShape="0">
                <a:gsLst>
                  <a:gs pos="0">
                    <a:srgbClr val="004747"/>
                  </a:gs>
                  <a:gs pos="100000">
                    <a:srgbClr val="009999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59" name="Oval 42">
              <a:extLst>
                <a:ext uri="{FF2B5EF4-FFF2-40B4-BE49-F238E27FC236}">
                  <a16:creationId xmlns:a16="http://schemas.microsoft.com/office/drawing/2014/main" id="{AFDD0E86-DB11-4852-A452-5306316BF5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524"/>
              <a:ext cx="136" cy="13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0" name="Line 43">
              <a:extLst>
                <a:ext uri="{FF2B5EF4-FFF2-40B4-BE49-F238E27FC236}">
                  <a16:creationId xmlns:a16="http://schemas.microsoft.com/office/drawing/2014/main" id="{15ABE34D-1FD1-43D2-BA7E-0E65534653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76" y="2708"/>
              <a:ext cx="416" cy="1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44">
              <a:extLst>
                <a:ext uri="{FF2B5EF4-FFF2-40B4-BE49-F238E27FC236}">
                  <a16:creationId xmlns:a16="http://schemas.microsoft.com/office/drawing/2014/main" id="{EC599046-20DC-41DA-96CA-AA8CA8CD21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12" y="2044"/>
              <a:ext cx="376" cy="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Rectangle 46">
              <a:extLst>
                <a:ext uri="{FF2B5EF4-FFF2-40B4-BE49-F238E27FC236}">
                  <a16:creationId xmlns:a16="http://schemas.microsoft.com/office/drawing/2014/main" id="{BD756F6A-9EF2-459E-8BE1-0B896A9E11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6" y="1992"/>
              <a:ext cx="3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altLang="en-US" sz="1200">
                  <a:solidFill>
                    <a:srgbClr val="000000"/>
                  </a:solidFill>
                </a:rPr>
                <a:t>Receptor</a:t>
              </a:r>
              <a:endParaRPr lang="en-GB" altLang="en-US"/>
            </a:p>
          </p:txBody>
        </p:sp>
        <p:sp>
          <p:nvSpPr>
            <p:cNvPr id="63" name="Rectangle 49">
              <a:extLst>
                <a:ext uri="{FF2B5EF4-FFF2-40B4-BE49-F238E27FC236}">
                  <a16:creationId xmlns:a16="http://schemas.microsoft.com/office/drawing/2014/main" id="{BCF3CB2A-52DB-4A14-BC73-00419FDB3F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4" y="1120"/>
              <a:ext cx="23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altLang="en-US" sz="1200" dirty="0">
                  <a:solidFill>
                    <a:srgbClr val="000000"/>
                  </a:solidFill>
                </a:rPr>
                <a:t>Nerve</a:t>
              </a:r>
              <a:endParaRPr lang="en-GB" altLang="en-US" dirty="0"/>
            </a:p>
          </p:txBody>
        </p:sp>
        <p:sp>
          <p:nvSpPr>
            <p:cNvPr id="64" name="Rectangle 50">
              <a:extLst>
                <a:ext uri="{FF2B5EF4-FFF2-40B4-BE49-F238E27FC236}">
                  <a16:creationId xmlns:a16="http://schemas.microsoft.com/office/drawing/2014/main" id="{8A74E62D-1E6D-4217-A800-8E2FED4F57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4" y="2800"/>
              <a:ext cx="31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altLang="en-US" sz="1200">
                  <a:solidFill>
                    <a:srgbClr val="000000"/>
                  </a:solidFill>
                </a:rPr>
                <a:t>Nucleus</a:t>
              </a:r>
              <a:endParaRPr lang="en-GB" altLang="en-US"/>
            </a:p>
          </p:txBody>
        </p:sp>
        <p:sp>
          <p:nvSpPr>
            <p:cNvPr id="65" name="Rectangle 51">
              <a:extLst>
                <a:ext uri="{FF2B5EF4-FFF2-40B4-BE49-F238E27FC236}">
                  <a16:creationId xmlns:a16="http://schemas.microsoft.com/office/drawing/2014/main" id="{201045C1-280A-4442-8DBB-01380E76CF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4" y="2872"/>
              <a:ext cx="16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altLang="en-US" sz="1200">
                  <a:solidFill>
                    <a:srgbClr val="000000"/>
                  </a:solidFill>
                </a:rPr>
                <a:t>Cell</a:t>
              </a:r>
              <a:endParaRPr lang="en-GB" altLang="en-US"/>
            </a:p>
          </p:txBody>
        </p:sp>
        <p:sp>
          <p:nvSpPr>
            <p:cNvPr id="66" name="Freeform 52">
              <a:extLst>
                <a:ext uri="{FF2B5EF4-FFF2-40B4-BE49-F238E27FC236}">
                  <a16:creationId xmlns:a16="http://schemas.microsoft.com/office/drawing/2014/main" id="{581EEB08-5715-4F53-B2E8-4E90F2F10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0" y="1562"/>
              <a:ext cx="100" cy="64"/>
            </a:xfrm>
            <a:custGeom>
              <a:avLst/>
              <a:gdLst>
                <a:gd name="T0" fmla="*/ 0 w 448"/>
                <a:gd name="T1" fmla="*/ 0 h 320"/>
                <a:gd name="T2" fmla="*/ 0 w 448"/>
                <a:gd name="T3" fmla="*/ 0 h 320"/>
                <a:gd name="T4" fmla="*/ 0 w 448"/>
                <a:gd name="T5" fmla="*/ 0 h 320"/>
                <a:gd name="T6" fmla="*/ 0 w 448"/>
                <a:gd name="T7" fmla="*/ 0 h 320"/>
                <a:gd name="T8" fmla="*/ 0 w 448"/>
                <a:gd name="T9" fmla="*/ 0 h 320"/>
                <a:gd name="T10" fmla="*/ 0 w 448"/>
                <a:gd name="T11" fmla="*/ 0 h 320"/>
                <a:gd name="T12" fmla="*/ 0 w 448"/>
                <a:gd name="T13" fmla="*/ 0 h 320"/>
                <a:gd name="T14" fmla="*/ 0 w 448"/>
                <a:gd name="T15" fmla="*/ 0 h 320"/>
                <a:gd name="T16" fmla="*/ 0 w 448"/>
                <a:gd name="T17" fmla="*/ 0 h 3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48"/>
                <a:gd name="T28" fmla="*/ 0 h 320"/>
                <a:gd name="T29" fmla="*/ 448 w 448"/>
                <a:gd name="T30" fmla="*/ 320 h 3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48" h="320">
                  <a:moveTo>
                    <a:pt x="0" y="0"/>
                  </a:moveTo>
                  <a:lnTo>
                    <a:pt x="448" y="0"/>
                  </a:lnTo>
                  <a:lnTo>
                    <a:pt x="448" y="118"/>
                  </a:lnTo>
                  <a:lnTo>
                    <a:pt x="306" y="118"/>
                  </a:lnTo>
                  <a:lnTo>
                    <a:pt x="306" y="320"/>
                  </a:lnTo>
                  <a:lnTo>
                    <a:pt x="152" y="320"/>
                  </a:lnTo>
                  <a:lnTo>
                    <a:pt x="152" y="118"/>
                  </a:lnTo>
                  <a:lnTo>
                    <a:pt x="0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Oval 53">
              <a:extLst>
                <a:ext uri="{FF2B5EF4-FFF2-40B4-BE49-F238E27FC236}">
                  <a16:creationId xmlns:a16="http://schemas.microsoft.com/office/drawing/2014/main" id="{C1457652-5B97-4FAE-863C-6E9FBD4590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4" y="1720"/>
              <a:ext cx="68" cy="6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8" name="Freeform 54">
              <a:extLst>
                <a:ext uri="{FF2B5EF4-FFF2-40B4-BE49-F238E27FC236}">
                  <a16:creationId xmlns:a16="http://schemas.microsoft.com/office/drawing/2014/main" id="{7C3CE1DC-4866-4A15-AD0B-D0F213EB7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2" y="1742"/>
              <a:ext cx="100" cy="56"/>
            </a:xfrm>
            <a:custGeom>
              <a:avLst/>
              <a:gdLst>
                <a:gd name="T0" fmla="*/ 0 w 100"/>
                <a:gd name="T1" fmla="*/ 18 h 56"/>
                <a:gd name="T2" fmla="*/ 24 w 100"/>
                <a:gd name="T3" fmla="*/ 4 h 56"/>
                <a:gd name="T4" fmla="*/ 72 w 100"/>
                <a:gd name="T5" fmla="*/ 0 h 56"/>
                <a:gd name="T6" fmla="*/ 78 w 100"/>
                <a:gd name="T7" fmla="*/ 12 h 56"/>
                <a:gd name="T8" fmla="*/ 100 w 100"/>
                <a:gd name="T9" fmla="*/ 20 h 56"/>
                <a:gd name="T10" fmla="*/ 40 w 100"/>
                <a:gd name="T11" fmla="*/ 56 h 56"/>
                <a:gd name="T12" fmla="*/ 0 w 100"/>
                <a:gd name="T13" fmla="*/ 18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0"/>
                <a:gd name="T22" fmla="*/ 0 h 56"/>
                <a:gd name="T23" fmla="*/ 100 w 100"/>
                <a:gd name="T24" fmla="*/ 56 h 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0" h="56">
                  <a:moveTo>
                    <a:pt x="0" y="18"/>
                  </a:moveTo>
                  <a:lnTo>
                    <a:pt x="24" y="4"/>
                  </a:lnTo>
                  <a:lnTo>
                    <a:pt x="72" y="0"/>
                  </a:lnTo>
                  <a:lnTo>
                    <a:pt x="78" y="12"/>
                  </a:lnTo>
                  <a:lnTo>
                    <a:pt x="100" y="20"/>
                  </a:lnTo>
                  <a:lnTo>
                    <a:pt x="40" y="5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Rectangle 57">
              <a:extLst>
                <a:ext uri="{FF2B5EF4-FFF2-40B4-BE49-F238E27FC236}">
                  <a16:creationId xmlns:a16="http://schemas.microsoft.com/office/drawing/2014/main" id="{FB8204BA-5FAD-47B5-BC7D-6E7A9A62B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4" y="1412"/>
              <a:ext cx="70" cy="6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0" name="Rectangle 58">
              <a:extLst>
                <a:ext uri="{FF2B5EF4-FFF2-40B4-BE49-F238E27FC236}">
                  <a16:creationId xmlns:a16="http://schemas.microsoft.com/office/drawing/2014/main" id="{8E42C3F3-F954-4C4A-B9B9-D8E8CB27D6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4" y="1236"/>
              <a:ext cx="70" cy="6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81" name="Group 77">
            <a:extLst>
              <a:ext uri="{FF2B5EF4-FFF2-40B4-BE49-F238E27FC236}">
                <a16:creationId xmlns:a16="http://schemas.microsoft.com/office/drawing/2014/main" id="{87A59245-DD0A-4B7F-A312-6FAF0A4F3E9E}"/>
              </a:ext>
            </a:extLst>
          </p:cNvPr>
          <p:cNvGrpSpPr>
            <a:grpSpLocks/>
          </p:cNvGrpSpPr>
          <p:nvPr/>
        </p:nvGrpSpPr>
        <p:grpSpPr bwMode="auto">
          <a:xfrm>
            <a:off x="5869061" y="5222875"/>
            <a:ext cx="1365250" cy="919163"/>
            <a:chOff x="3770" y="2160"/>
            <a:chExt cx="860" cy="579"/>
          </a:xfrm>
        </p:grpSpPr>
        <p:sp>
          <p:nvSpPr>
            <p:cNvPr id="82" name="Rectangle 45">
              <a:extLst>
                <a:ext uri="{FF2B5EF4-FFF2-40B4-BE49-F238E27FC236}">
                  <a16:creationId xmlns:a16="http://schemas.microsoft.com/office/drawing/2014/main" id="{7A289724-6472-427E-8125-AE379A33D7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2" y="2624"/>
              <a:ext cx="36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altLang="en-US" sz="1200">
                  <a:solidFill>
                    <a:srgbClr val="000000"/>
                  </a:solidFill>
                </a:rPr>
                <a:t>Response</a:t>
              </a:r>
              <a:endParaRPr lang="en-GB" altLang="en-US"/>
            </a:p>
          </p:txBody>
        </p:sp>
        <p:sp>
          <p:nvSpPr>
            <p:cNvPr id="83" name="Freeform 66">
              <a:extLst>
                <a:ext uri="{FF2B5EF4-FFF2-40B4-BE49-F238E27FC236}">
                  <a16:creationId xmlns:a16="http://schemas.microsoft.com/office/drawing/2014/main" id="{C91DEE90-083B-4400-8A74-B93CA21F3F9A}"/>
                </a:ext>
              </a:extLst>
            </p:cNvPr>
            <p:cNvSpPr>
              <a:spLocks/>
            </p:cNvSpPr>
            <p:nvPr/>
          </p:nvSpPr>
          <p:spPr bwMode="auto">
            <a:xfrm rot="-2261922">
              <a:off x="4224" y="2160"/>
              <a:ext cx="48" cy="480"/>
            </a:xfrm>
            <a:custGeom>
              <a:avLst/>
              <a:gdLst>
                <a:gd name="T0" fmla="*/ 48 w 48"/>
                <a:gd name="T1" fmla="*/ 0 h 480"/>
                <a:gd name="T2" fmla="*/ 3 w 48"/>
                <a:gd name="T3" fmla="*/ 29 h 480"/>
                <a:gd name="T4" fmla="*/ 48 w 48"/>
                <a:gd name="T5" fmla="*/ 59 h 480"/>
                <a:gd name="T6" fmla="*/ 3 w 48"/>
                <a:gd name="T7" fmla="*/ 88 h 480"/>
                <a:gd name="T8" fmla="*/ 48 w 48"/>
                <a:gd name="T9" fmla="*/ 117 h 480"/>
                <a:gd name="T10" fmla="*/ 3 w 48"/>
                <a:gd name="T11" fmla="*/ 146 h 480"/>
                <a:gd name="T12" fmla="*/ 48 w 48"/>
                <a:gd name="T13" fmla="*/ 176 h 480"/>
                <a:gd name="T14" fmla="*/ 3 w 48"/>
                <a:gd name="T15" fmla="*/ 205 h 480"/>
                <a:gd name="T16" fmla="*/ 48 w 48"/>
                <a:gd name="T17" fmla="*/ 234 h 480"/>
                <a:gd name="T18" fmla="*/ 3 w 48"/>
                <a:gd name="T19" fmla="*/ 264 h 480"/>
                <a:gd name="T20" fmla="*/ 48 w 48"/>
                <a:gd name="T21" fmla="*/ 293 h 480"/>
                <a:gd name="T22" fmla="*/ 3 w 48"/>
                <a:gd name="T23" fmla="*/ 322 h 480"/>
                <a:gd name="T24" fmla="*/ 48 w 48"/>
                <a:gd name="T25" fmla="*/ 351 h 480"/>
                <a:gd name="T26" fmla="*/ 3 w 48"/>
                <a:gd name="T27" fmla="*/ 381 h 480"/>
                <a:gd name="T28" fmla="*/ 29 w 48"/>
                <a:gd name="T29" fmla="*/ 395 h 480"/>
                <a:gd name="T30" fmla="*/ 28 w 48"/>
                <a:gd name="T31" fmla="*/ 480 h 48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8"/>
                <a:gd name="T49" fmla="*/ 0 h 480"/>
                <a:gd name="T50" fmla="*/ 48 w 48"/>
                <a:gd name="T51" fmla="*/ 480 h 48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8" h="480">
                  <a:moveTo>
                    <a:pt x="48" y="0"/>
                  </a:moveTo>
                  <a:cubicBezTo>
                    <a:pt x="25" y="10"/>
                    <a:pt x="3" y="20"/>
                    <a:pt x="3" y="29"/>
                  </a:cubicBezTo>
                  <a:cubicBezTo>
                    <a:pt x="3" y="39"/>
                    <a:pt x="48" y="49"/>
                    <a:pt x="48" y="59"/>
                  </a:cubicBezTo>
                  <a:cubicBezTo>
                    <a:pt x="48" y="68"/>
                    <a:pt x="3" y="78"/>
                    <a:pt x="3" y="88"/>
                  </a:cubicBezTo>
                  <a:cubicBezTo>
                    <a:pt x="3" y="98"/>
                    <a:pt x="48" y="107"/>
                    <a:pt x="48" y="117"/>
                  </a:cubicBezTo>
                  <a:cubicBezTo>
                    <a:pt x="48" y="127"/>
                    <a:pt x="3" y="137"/>
                    <a:pt x="3" y="146"/>
                  </a:cubicBezTo>
                  <a:cubicBezTo>
                    <a:pt x="3" y="156"/>
                    <a:pt x="48" y="166"/>
                    <a:pt x="48" y="176"/>
                  </a:cubicBezTo>
                  <a:cubicBezTo>
                    <a:pt x="48" y="185"/>
                    <a:pt x="3" y="195"/>
                    <a:pt x="3" y="205"/>
                  </a:cubicBezTo>
                  <a:cubicBezTo>
                    <a:pt x="3" y="215"/>
                    <a:pt x="48" y="225"/>
                    <a:pt x="48" y="234"/>
                  </a:cubicBezTo>
                  <a:cubicBezTo>
                    <a:pt x="48" y="244"/>
                    <a:pt x="3" y="254"/>
                    <a:pt x="3" y="264"/>
                  </a:cubicBezTo>
                  <a:cubicBezTo>
                    <a:pt x="3" y="273"/>
                    <a:pt x="48" y="283"/>
                    <a:pt x="48" y="293"/>
                  </a:cubicBezTo>
                  <a:cubicBezTo>
                    <a:pt x="48" y="303"/>
                    <a:pt x="3" y="312"/>
                    <a:pt x="3" y="322"/>
                  </a:cubicBezTo>
                  <a:cubicBezTo>
                    <a:pt x="3" y="332"/>
                    <a:pt x="48" y="342"/>
                    <a:pt x="48" y="351"/>
                  </a:cubicBezTo>
                  <a:cubicBezTo>
                    <a:pt x="48" y="361"/>
                    <a:pt x="7" y="373"/>
                    <a:pt x="3" y="381"/>
                  </a:cubicBezTo>
                  <a:cubicBezTo>
                    <a:pt x="0" y="387"/>
                    <a:pt x="24" y="378"/>
                    <a:pt x="29" y="395"/>
                  </a:cubicBezTo>
                  <a:cubicBezTo>
                    <a:pt x="33" y="411"/>
                    <a:pt x="28" y="462"/>
                    <a:pt x="28" y="4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Freeform 67">
              <a:extLst>
                <a:ext uri="{FF2B5EF4-FFF2-40B4-BE49-F238E27FC236}">
                  <a16:creationId xmlns:a16="http://schemas.microsoft.com/office/drawing/2014/main" id="{08AF6353-C4A9-49CE-892F-9CD6E1182648}"/>
                </a:ext>
              </a:extLst>
            </p:cNvPr>
            <p:cNvSpPr>
              <a:spLocks/>
            </p:cNvSpPr>
            <p:nvPr/>
          </p:nvSpPr>
          <p:spPr bwMode="auto">
            <a:xfrm rot="1963602">
              <a:off x="3862" y="2164"/>
              <a:ext cx="48" cy="480"/>
            </a:xfrm>
            <a:custGeom>
              <a:avLst/>
              <a:gdLst>
                <a:gd name="T0" fmla="*/ 48 w 48"/>
                <a:gd name="T1" fmla="*/ 0 h 480"/>
                <a:gd name="T2" fmla="*/ 3 w 48"/>
                <a:gd name="T3" fmla="*/ 29 h 480"/>
                <a:gd name="T4" fmla="*/ 48 w 48"/>
                <a:gd name="T5" fmla="*/ 59 h 480"/>
                <a:gd name="T6" fmla="*/ 3 w 48"/>
                <a:gd name="T7" fmla="*/ 88 h 480"/>
                <a:gd name="T8" fmla="*/ 48 w 48"/>
                <a:gd name="T9" fmla="*/ 117 h 480"/>
                <a:gd name="T10" fmla="*/ 3 w 48"/>
                <a:gd name="T11" fmla="*/ 146 h 480"/>
                <a:gd name="T12" fmla="*/ 48 w 48"/>
                <a:gd name="T13" fmla="*/ 176 h 480"/>
                <a:gd name="T14" fmla="*/ 3 w 48"/>
                <a:gd name="T15" fmla="*/ 205 h 480"/>
                <a:gd name="T16" fmla="*/ 48 w 48"/>
                <a:gd name="T17" fmla="*/ 234 h 480"/>
                <a:gd name="T18" fmla="*/ 3 w 48"/>
                <a:gd name="T19" fmla="*/ 264 h 480"/>
                <a:gd name="T20" fmla="*/ 48 w 48"/>
                <a:gd name="T21" fmla="*/ 293 h 480"/>
                <a:gd name="T22" fmla="*/ 3 w 48"/>
                <a:gd name="T23" fmla="*/ 322 h 480"/>
                <a:gd name="T24" fmla="*/ 48 w 48"/>
                <a:gd name="T25" fmla="*/ 351 h 480"/>
                <a:gd name="T26" fmla="*/ 3 w 48"/>
                <a:gd name="T27" fmla="*/ 381 h 480"/>
                <a:gd name="T28" fmla="*/ 29 w 48"/>
                <a:gd name="T29" fmla="*/ 395 h 480"/>
                <a:gd name="T30" fmla="*/ 28 w 48"/>
                <a:gd name="T31" fmla="*/ 480 h 48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8"/>
                <a:gd name="T49" fmla="*/ 0 h 480"/>
                <a:gd name="T50" fmla="*/ 48 w 48"/>
                <a:gd name="T51" fmla="*/ 480 h 48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8" h="480">
                  <a:moveTo>
                    <a:pt x="48" y="0"/>
                  </a:moveTo>
                  <a:cubicBezTo>
                    <a:pt x="25" y="10"/>
                    <a:pt x="3" y="20"/>
                    <a:pt x="3" y="29"/>
                  </a:cubicBezTo>
                  <a:cubicBezTo>
                    <a:pt x="3" y="39"/>
                    <a:pt x="48" y="49"/>
                    <a:pt x="48" y="59"/>
                  </a:cubicBezTo>
                  <a:cubicBezTo>
                    <a:pt x="48" y="68"/>
                    <a:pt x="3" y="78"/>
                    <a:pt x="3" y="88"/>
                  </a:cubicBezTo>
                  <a:cubicBezTo>
                    <a:pt x="3" y="98"/>
                    <a:pt x="48" y="107"/>
                    <a:pt x="48" y="117"/>
                  </a:cubicBezTo>
                  <a:cubicBezTo>
                    <a:pt x="48" y="127"/>
                    <a:pt x="3" y="137"/>
                    <a:pt x="3" y="146"/>
                  </a:cubicBezTo>
                  <a:cubicBezTo>
                    <a:pt x="3" y="156"/>
                    <a:pt x="48" y="166"/>
                    <a:pt x="48" y="176"/>
                  </a:cubicBezTo>
                  <a:cubicBezTo>
                    <a:pt x="48" y="185"/>
                    <a:pt x="3" y="195"/>
                    <a:pt x="3" y="205"/>
                  </a:cubicBezTo>
                  <a:cubicBezTo>
                    <a:pt x="3" y="215"/>
                    <a:pt x="48" y="225"/>
                    <a:pt x="48" y="234"/>
                  </a:cubicBezTo>
                  <a:cubicBezTo>
                    <a:pt x="48" y="244"/>
                    <a:pt x="3" y="254"/>
                    <a:pt x="3" y="264"/>
                  </a:cubicBezTo>
                  <a:cubicBezTo>
                    <a:pt x="3" y="273"/>
                    <a:pt x="48" y="283"/>
                    <a:pt x="48" y="293"/>
                  </a:cubicBezTo>
                  <a:cubicBezTo>
                    <a:pt x="48" y="303"/>
                    <a:pt x="3" y="312"/>
                    <a:pt x="3" y="322"/>
                  </a:cubicBezTo>
                  <a:cubicBezTo>
                    <a:pt x="3" y="332"/>
                    <a:pt x="48" y="342"/>
                    <a:pt x="48" y="351"/>
                  </a:cubicBezTo>
                  <a:cubicBezTo>
                    <a:pt x="48" y="361"/>
                    <a:pt x="7" y="373"/>
                    <a:pt x="3" y="381"/>
                  </a:cubicBezTo>
                  <a:cubicBezTo>
                    <a:pt x="0" y="387"/>
                    <a:pt x="24" y="378"/>
                    <a:pt x="29" y="395"/>
                  </a:cubicBezTo>
                  <a:cubicBezTo>
                    <a:pt x="33" y="411"/>
                    <a:pt x="28" y="462"/>
                    <a:pt x="28" y="4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Freeform 68">
              <a:extLst>
                <a:ext uri="{FF2B5EF4-FFF2-40B4-BE49-F238E27FC236}">
                  <a16:creationId xmlns:a16="http://schemas.microsoft.com/office/drawing/2014/main" id="{B4872478-7B5B-4B62-83A5-9871978908BD}"/>
                </a:ext>
              </a:extLst>
            </p:cNvPr>
            <p:cNvSpPr>
              <a:spLocks/>
            </p:cNvSpPr>
            <p:nvPr/>
          </p:nvSpPr>
          <p:spPr bwMode="auto">
            <a:xfrm rot="-5500000">
              <a:off x="3986" y="2470"/>
              <a:ext cx="48" cy="480"/>
            </a:xfrm>
            <a:custGeom>
              <a:avLst/>
              <a:gdLst>
                <a:gd name="T0" fmla="*/ 48 w 48"/>
                <a:gd name="T1" fmla="*/ 0 h 480"/>
                <a:gd name="T2" fmla="*/ 3 w 48"/>
                <a:gd name="T3" fmla="*/ 29 h 480"/>
                <a:gd name="T4" fmla="*/ 48 w 48"/>
                <a:gd name="T5" fmla="*/ 59 h 480"/>
                <a:gd name="T6" fmla="*/ 3 w 48"/>
                <a:gd name="T7" fmla="*/ 88 h 480"/>
                <a:gd name="T8" fmla="*/ 48 w 48"/>
                <a:gd name="T9" fmla="*/ 117 h 480"/>
                <a:gd name="T10" fmla="*/ 3 w 48"/>
                <a:gd name="T11" fmla="*/ 146 h 480"/>
                <a:gd name="T12" fmla="*/ 48 w 48"/>
                <a:gd name="T13" fmla="*/ 176 h 480"/>
                <a:gd name="T14" fmla="*/ 3 w 48"/>
                <a:gd name="T15" fmla="*/ 205 h 480"/>
                <a:gd name="T16" fmla="*/ 48 w 48"/>
                <a:gd name="T17" fmla="*/ 234 h 480"/>
                <a:gd name="T18" fmla="*/ 3 w 48"/>
                <a:gd name="T19" fmla="*/ 264 h 480"/>
                <a:gd name="T20" fmla="*/ 48 w 48"/>
                <a:gd name="T21" fmla="*/ 293 h 480"/>
                <a:gd name="T22" fmla="*/ 3 w 48"/>
                <a:gd name="T23" fmla="*/ 322 h 480"/>
                <a:gd name="T24" fmla="*/ 48 w 48"/>
                <a:gd name="T25" fmla="*/ 351 h 480"/>
                <a:gd name="T26" fmla="*/ 3 w 48"/>
                <a:gd name="T27" fmla="*/ 381 h 480"/>
                <a:gd name="T28" fmla="*/ 29 w 48"/>
                <a:gd name="T29" fmla="*/ 395 h 480"/>
                <a:gd name="T30" fmla="*/ 28 w 48"/>
                <a:gd name="T31" fmla="*/ 480 h 48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8"/>
                <a:gd name="T49" fmla="*/ 0 h 480"/>
                <a:gd name="T50" fmla="*/ 48 w 48"/>
                <a:gd name="T51" fmla="*/ 480 h 48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8" h="480">
                  <a:moveTo>
                    <a:pt x="48" y="0"/>
                  </a:moveTo>
                  <a:cubicBezTo>
                    <a:pt x="25" y="10"/>
                    <a:pt x="3" y="20"/>
                    <a:pt x="3" y="29"/>
                  </a:cubicBezTo>
                  <a:cubicBezTo>
                    <a:pt x="3" y="39"/>
                    <a:pt x="48" y="49"/>
                    <a:pt x="48" y="59"/>
                  </a:cubicBezTo>
                  <a:cubicBezTo>
                    <a:pt x="48" y="68"/>
                    <a:pt x="3" y="78"/>
                    <a:pt x="3" y="88"/>
                  </a:cubicBezTo>
                  <a:cubicBezTo>
                    <a:pt x="3" y="98"/>
                    <a:pt x="48" y="107"/>
                    <a:pt x="48" y="117"/>
                  </a:cubicBezTo>
                  <a:cubicBezTo>
                    <a:pt x="48" y="127"/>
                    <a:pt x="3" y="137"/>
                    <a:pt x="3" y="146"/>
                  </a:cubicBezTo>
                  <a:cubicBezTo>
                    <a:pt x="3" y="156"/>
                    <a:pt x="48" y="166"/>
                    <a:pt x="48" y="176"/>
                  </a:cubicBezTo>
                  <a:cubicBezTo>
                    <a:pt x="48" y="185"/>
                    <a:pt x="3" y="195"/>
                    <a:pt x="3" y="205"/>
                  </a:cubicBezTo>
                  <a:cubicBezTo>
                    <a:pt x="3" y="215"/>
                    <a:pt x="48" y="225"/>
                    <a:pt x="48" y="234"/>
                  </a:cubicBezTo>
                  <a:cubicBezTo>
                    <a:pt x="48" y="244"/>
                    <a:pt x="3" y="254"/>
                    <a:pt x="3" y="264"/>
                  </a:cubicBezTo>
                  <a:cubicBezTo>
                    <a:pt x="3" y="273"/>
                    <a:pt x="48" y="283"/>
                    <a:pt x="48" y="293"/>
                  </a:cubicBezTo>
                  <a:cubicBezTo>
                    <a:pt x="48" y="303"/>
                    <a:pt x="3" y="312"/>
                    <a:pt x="3" y="322"/>
                  </a:cubicBezTo>
                  <a:cubicBezTo>
                    <a:pt x="3" y="332"/>
                    <a:pt x="48" y="342"/>
                    <a:pt x="48" y="351"/>
                  </a:cubicBezTo>
                  <a:cubicBezTo>
                    <a:pt x="48" y="361"/>
                    <a:pt x="7" y="373"/>
                    <a:pt x="3" y="381"/>
                  </a:cubicBezTo>
                  <a:cubicBezTo>
                    <a:pt x="0" y="387"/>
                    <a:pt x="24" y="378"/>
                    <a:pt x="29" y="395"/>
                  </a:cubicBezTo>
                  <a:cubicBezTo>
                    <a:pt x="33" y="411"/>
                    <a:pt x="28" y="462"/>
                    <a:pt x="28" y="4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" name="Rectángulo 4">
            <a:extLst>
              <a:ext uri="{FF2B5EF4-FFF2-40B4-BE49-F238E27FC236}">
                <a16:creationId xmlns:a16="http://schemas.microsoft.com/office/drawing/2014/main" id="{39379A38-10F4-4D24-811F-6EE42998CA98}"/>
              </a:ext>
            </a:extLst>
          </p:cNvPr>
          <p:cNvSpPr/>
          <p:nvPr/>
        </p:nvSpPr>
        <p:spPr>
          <a:xfrm>
            <a:off x="539750" y="1624672"/>
            <a:ext cx="77597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 err="1">
                <a:latin typeface="Arial" panose="020B0604020202020204" pitchFamily="34" charset="0"/>
              </a:rPr>
              <a:t>Ubicados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principalmente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en</a:t>
            </a:r>
            <a:r>
              <a:rPr lang="en-US" altLang="en-US" dirty="0">
                <a:latin typeface="Arial" panose="020B0604020202020204" pitchFamily="34" charset="0"/>
              </a:rPr>
              <a:t> la </a:t>
            </a:r>
            <a:r>
              <a:rPr lang="en-US" altLang="en-US" dirty="0" err="1">
                <a:latin typeface="Arial" panose="020B0604020202020204" pitchFamily="34" charset="0"/>
              </a:rPr>
              <a:t>membrana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celular</a:t>
            </a:r>
            <a:endParaRPr lang="en-US" altLang="en-US" dirty="0">
              <a:latin typeface="Arial" panose="020B0604020202020204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 err="1">
                <a:latin typeface="Arial" panose="020B0604020202020204" pitchFamily="34" charset="0"/>
              </a:rPr>
              <a:t>Reciben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mensajes</a:t>
            </a:r>
            <a:r>
              <a:rPr lang="en-US" altLang="en-US" dirty="0">
                <a:latin typeface="Arial" panose="020B0604020202020204" pitchFamily="34" charset="0"/>
              </a:rPr>
              <a:t> de </a:t>
            </a:r>
            <a:r>
              <a:rPr lang="en-US" altLang="en-US" dirty="0" err="1">
                <a:latin typeface="Arial" panose="020B0604020202020204" pitchFamily="34" charset="0"/>
              </a:rPr>
              <a:t>mensajeros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químicos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provenientes</a:t>
            </a:r>
            <a:r>
              <a:rPr lang="en-US" altLang="en-US" dirty="0">
                <a:latin typeface="Arial" panose="020B0604020202020204" pitchFamily="34" charset="0"/>
              </a:rPr>
              <a:t> de </a:t>
            </a:r>
            <a:r>
              <a:rPr lang="en-US" altLang="en-US" dirty="0" err="1">
                <a:latin typeface="Arial" panose="020B0604020202020204" pitchFamily="34" charset="0"/>
              </a:rPr>
              <a:t>otras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células</a:t>
            </a:r>
            <a:endParaRPr lang="en-US" altLang="en-US" dirty="0">
              <a:latin typeface="Arial" panose="020B0604020202020204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 err="1">
                <a:latin typeface="Arial" panose="020B0604020202020204" pitchFamily="34" charset="0"/>
              </a:rPr>
              <a:t>Transmiten</a:t>
            </a:r>
            <a:r>
              <a:rPr lang="en-US" altLang="en-US" dirty="0">
                <a:latin typeface="Arial" panose="020B0604020202020204" pitchFamily="34" charset="0"/>
              </a:rPr>
              <a:t> un </a:t>
            </a:r>
            <a:r>
              <a:rPr lang="en-US" altLang="en-US" dirty="0" err="1">
                <a:latin typeface="Arial" panose="020B0604020202020204" pitchFamily="34" charset="0"/>
              </a:rPr>
              <a:t>mensaje</a:t>
            </a:r>
            <a:r>
              <a:rPr lang="en-US" altLang="en-US" dirty="0">
                <a:latin typeface="Arial" panose="020B0604020202020204" pitchFamily="34" charset="0"/>
              </a:rPr>
              <a:t> al interior de la </a:t>
            </a:r>
            <a:r>
              <a:rPr lang="en-US" altLang="en-US" dirty="0" err="1">
                <a:latin typeface="Arial" panose="020B0604020202020204" pitchFamily="34" charset="0"/>
              </a:rPr>
              <a:t>célula</a:t>
            </a:r>
            <a:r>
              <a:rPr lang="en-US" altLang="en-US" dirty="0">
                <a:latin typeface="Arial" panose="020B0604020202020204" pitchFamily="34" charset="0"/>
              </a:rPr>
              <a:t>, lo que genera un </a:t>
            </a:r>
            <a:r>
              <a:rPr lang="en-US" altLang="en-US" dirty="0" err="1">
                <a:latin typeface="Arial" panose="020B0604020202020204" pitchFamily="34" charset="0"/>
              </a:rPr>
              <a:t>efecto</a:t>
            </a:r>
            <a:endParaRPr lang="en-US" altLang="en-US" dirty="0">
              <a:latin typeface="Arial" panose="020B0604020202020204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unión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fármaco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-receptor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específica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Pequeños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cambios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estructura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fármaco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puede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lugar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cambios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efecto</a:t>
            </a: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64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C2E45A3-8CBB-48A2-A15C-AA62AE6A1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z="2000" b="1" smtClean="0">
                <a:solidFill>
                  <a:schemeClr val="tx1"/>
                </a:solidFill>
              </a:rPr>
              <a:t>16</a:t>
            </a:fld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6" name="Imagen 5" descr="Resultado de imagen para uam iztapalapa logo">
            <a:extLst>
              <a:ext uri="{FF2B5EF4-FFF2-40B4-BE49-F238E27FC236}">
                <a16:creationId xmlns:a16="http://schemas.microsoft.com/office/drawing/2014/main" id="{87803B17-0220-4460-85D6-9C2CACF63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8" t="15160" r="4417" b="14066"/>
          <a:stretch>
            <a:fillRect/>
          </a:stretch>
        </p:blipFill>
        <p:spPr bwMode="auto">
          <a:xfrm>
            <a:off x="698500" y="263525"/>
            <a:ext cx="38735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ector recto 10">
            <a:extLst>
              <a:ext uri="{FF2B5EF4-FFF2-40B4-BE49-F238E27FC236}">
                <a16:creationId xmlns:a16="http://schemas.microsoft.com/office/drawing/2014/main" id="{437DE7EC-B954-4B18-B0D8-E9145D7E22F2}"/>
              </a:ext>
            </a:extLst>
          </p:cNvPr>
          <p:cNvCxnSpPr>
            <a:cxnSpLocks/>
          </p:cNvCxnSpPr>
          <p:nvPr/>
        </p:nvCxnSpPr>
        <p:spPr>
          <a:xfrm>
            <a:off x="539750" y="860425"/>
            <a:ext cx="7777163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8" name="Picture 16" descr="A green and black logo&#10;&#10;Description automatically generated">
            <a:extLst>
              <a:ext uri="{FF2B5EF4-FFF2-40B4-BE49-F238E27FC236}">
                <a16:creationId xmlns:a16="http://schemas.microsoft.com/office/drawing/2014/main" id="{970E7782-D53E-43D0-94E1-2B70CCC9A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363" y="112713"/>
            <a:ext cx="10810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8E058FF5-E7AD-4E1F-A8B6-CA5DDF1B2819}"/>
              </a:ext>
            </a:extLst>
          </p:cNvPr>
          <p:cNvSpPr/>
          <p:nvPr/>
        </p:nvSpPr>
        <p:spPr>
          <a:xfrm>
            <a:off x="539749" y="1099016"/>
            <a:ext cx="6664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>
                <a:ln/>
                <a:solidFill>
                  <a:schemeClr val="accent3"/>
                </a:solidFill>
              </a:rPr>
              <a:t>Mecanismo de acción (</a:t>
            </a:r>
            <a:r>
              <a:rPr lang="es-MX" sz="2400" b="1" dirty="0" err="1">
                <a:ln/>
                <a:solidFill>
                  <a:schemeClr val="accent3"/>
                </a:solidFill>
              </a:rPr>
              <a:t>MdA</a:t>
            </a:r>
            <a:r>
              <a:rPr lang="es-MX" sz="2400" b="1" dirty="0">
                <a:ln/>
                <a:solidFill>
                  <a:schemeClr val="accent3"/>
                </a:solidFill>
              </a:rPr>
              <a:t>): mensajeros químicos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4F973F5-B062-410C-8256-4B6BD079902F}"/>
              </a:ext>
            </a:extLst>
          </p:cNvPr>
          <p:cNvSpPr/>
          <p:nvPr/>
        </p:nvSpPr>
        <p:spPr>
          <a:xfrm>
            <a:off x="514520" y="1737598"/>
            <a:ext cx="777716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Neurotransmisor:</a:t>
            </a:r>
            <a:b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Sustancia química liberada desde el extremo de una neurona que viaja a través de una sinapsis para unirse a un receptor en una célula objetivo, como una célula muscular u otra neurona.</a:t>
            </a:r>
            <a:b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Generalmente tiene una vida corta y es responsable de transmitir mensajes entre células individuales.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Hormona:</a:t>
            </a:r>
            <a:b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Sustancia química liberada por una célula o glándula que viaja cierta distancia para unirse a receptores en células objetivo distribuidas por todo el cuerpo.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Nota:</a:t>
            </a:r>
            <a:b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Los mensajeros químicos "activan" los receptores 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sin experimentar una reacción química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ellos mismos.</a:t>
            </a:r>
          </a:p>
        </p:txBody>
      </p:sp>
    </p:spTree>
    <p:extLst>
      <p:ext uri="{BB962C8B-B14F-4D97-AF65-F5344CB8AC3E}">
        <p14:creationId xmlns:p14="http://schemas.microsoft.com/office/powerpoint/2010/main" val="1467701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9E4FF9A-7DD4-45D4-89D9-F21D7C251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z="2000" b="1" smtClean="0">
                <a:solidFill>
                  <a:schemeClr val="tx1"/>
                </a:solidFill>
              </a:rPr>
              <a:t>17</a:t>
            </a:fld>
            <a:endParaRPr lang="en-US" sz="2000" b="1">
              <a:solidFill>
                <a:schemeClr val="tx1"/>
              </a:solidFill>
            </a:endParaRPr>
          </a:p>
        </p:txBody>
      </p:sp>
      <p:pic>
        <p:nvPicPr>
          <p:cNvPr id="6" name="Imagen 5" descr="Resultado de imagen para uam iztapalapa logo">
            <a:extLst>
              <a:ext uri="{FF2B5EF4-FFF2-40B4-BE49-F238E27FC236}">
                <a16:creationId xmlns:a16="http://schemas.microsoft.com/office/drawing/2014/main" id="{54C0F28C-BF15-410C-BD45-1AC40666F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8" t="15160" r="4417" b="14066"/>
          <a:stretch>
            <a:fillRect/>
          </a:stretch>
        </p:blipFill>
        <p:spPr bwMode="auto">
          <a:xfrm>
            <a:off x="698500" y="263525"/>
            <a:ext cx="38735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ector recto 10">
            <a:extLst>
              <a:ext uri="{FF2B5EF4-FFF2-40B4-BE49-F238E27FC236}">
                <a16:creationId xmlns:a16="http://schemas.microsoft.com/office/drawing/2014/main" id="{2464983F-9C6C-4606-A5D4-8235EFE2A467}"/>
              </a:ext>
            </a:extLst>
          </p:cNvPr>
          <p:cNvCxnSpPr>
            <a:cxnSpLocks/>
          </p:cNvCxnSpPr>
          <p:nvPr/>
        </p:nvCxnSpPr>
        <p:spPr>
          <a:xfrm>
            <a:off x="525236" y="860425"/>
            <a:ext cx="7777163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8" name="Picture 16" descr="A green and black logo&#10;&#10;Description automatically generated">
            <a:extLst>
              <a:ext uri="{FF2B5EF4-FFF2-40B4-BE49-F238E27FC236}">
                <a16:creationId xmlns:a16="http://schemas.microsoft.com/office/drawing/2014/main" id="{F642695B-5114-4D8D-977A-44A30A9ED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363" y="112713"/>
            <a:ext cx="10810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3F42E22C-2713-4AD8-824D-41D9A527C4B8}"/>
              </a:ext>
            </a:extLst>
          </p:cNvPr>
          <p:cNvSpPr>
            <a:spLocks noChangeArrowheads="1"/>
          </p:cNvSpPr>
          <p:nvPr/>
        </p:nvSpPr>
        <p:spPr bwMode="auto">
          <a:xfrm rot="5386261">
            <a:off x="6761163" y="4452938"/>
            <a:ext cx="120650" cy="339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" name="Oval 6">
            <a:extLst>
              <a:ext uri="{FF2B5EF4-FFF2-40B4-BE49-F238E27FC236}">
                <a16:creationId xmlns:a16="http://schemas.microsoft.com/office/drawing/2014/main" id="{E71B0B70-3B9A-4115-A2EB-DAD240C5BAE0}"/>
              </a:ext>
            </a:extLst>
          </p:cNvPr>
          <p:cNvSpPr>
            <a:spLocks noChangeArrowheads="1"/>
          </p:cNvSpPr>
          <p:nvPr/>
        </p:nvSpPr>
        <p:spPr bwMode="auto">
          <a:xfrm rot="5386261">
            <a:off x="6178550" y="4373563"/>
            <a:ext cx="482600" cy="49530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3" name="Oval 7">
            <a:extLst>
              <a:ext uri="{FF2B5EF4-FFF2-40B4-BE49-F238E27FC236}">
                <a16:creationId xmlns:a16="http://schemas.microsoft.com/office/drawing/2014/main" id="{8E4D82A6-6A66-442A-8C2F-F197F1D6119F}"/>
              </a:ext>
            </a:extLst>
          </p:cNvPr>
          <p:cNvSpPr>
            <a:spLocks noChangeArrowheads="1"/>
          </p:cNvSpPr>
          <p:nvPr/>
        </p:nvSpPr>
        <p:spPr bwMode="auto">
          <a:xfrm rot="5386261">
            <a:off x="6324600" y="4506913"/>
            <a:ext cx="2159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4" name="Oval 8">
            <a:extLst>
              <a:ext uri="{FF2B5EF4-FFF2-40B4-BE49-F238E27FC236}">
                <a16:creationId xmlns:a16="http://schemas.microsoft.com/office/drawing/2014/main" id="{61F46CFA-6042-4D32-AE38-A1B8406FF154}"/>
              </a:ext>
            </a:extLst>
          </p:cNvPr>
          <p:cNvSpPr>
            <a:spLocks noChangeArrowheads="1"/>
          </p:cNvSpPr>
          <p:nvPr/>
        </p:nvSpPr>
        <p:spPr bwMode="auto">
          <a:xfrm rot="5386261">
            <a:off x="6127750" y="4576763"/>
            <a:ext cx="107950" cy="9525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5" name="Freeform 9">
            <a:extLst>
              <a:ext uri="{FF2B5EF4-FFF2-40B4-BE49-F238E27FC236}">
                <a16:creationId xmlns:a16="http://schemas.microsoft.com/office/drawing/2014/main" id="{31C95480-EE7C-4A39-A9EE-56D641FE63FE}"/>
              </a:ext>
            </a:extLst>
          </p:cNvPr>
          <p:cNvSpPr>
            <a:spLocks/>
          </p:cNvSpPr>
          <p:nvPr/>
        </p:nvSpPr>
        <p:spPr bwMode="auto">
          <a:xfrm rot="5386261">
            <a:off x="6070600" y="4587876"/>
            <a:ext cx="158750" cy="88900"/>
          </a:xfrm>
          <a:custGeom>
            <a:avLst/>
            <a:gdLst>
              <a:gd name="T0" fmla="*/ 0 w 100"/>
              <a:gd name="T1" fmla="*/ 2147483647 h 56"/>
              <a:gd name="T2" fmla="*/ 2147483647 w 100"/>
              <a:gd name="T3" fmla="*/ 2147483647 h 56"/>
              <a:gd name="T4" fmla="*/ 2147483647 w 100"/>
              <a:gd name="T5" fmla="*/ 0 h 56"/>
              <a:gd name="T6" fmla="*/ 2147483647 w 100"/>
              <a:gd name="T7" fmla="*/ 2147483647 h 56"/>
              <a:gd name="T8" fmla="*/ 2147483647 w 100"/>
              <a:gd name="T9" fmla="*/ 2147483647 h 56"/>
              <a:gd name="T10" fmla="*/ 2147483647 w 100"/>
              <a:gd name="T11" fmla="*/ 2147483647 h 56"/>
              <a:gd name="T12" fmla="*/ 0 w 100"/>
              <a:gd name="T13" fmla="*/ 2147483647 h 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0"/>
              <a:gd name="T22" fmla="*/ 0 h 56"/>
              <a:gd name="T23" fmla="*/ 100 w 100"/>
              <a:gd name="T24" fmla="*/ 56 h 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0" h="56">
                <a:moveTo>
                  <a:pt x="0" y="18"/>
                </a:moveTo>
                <a:lnTo>
                  <a:pt x="24" y="4"/>
                </a:lnTo>
                <a:lnTo>
                  <a:pt x="72" y="0"/>
                </a:lnTo>
                <a:lnTo>
                  <a:pt x="78" y="12"/>
                </a:lnTo>
                <a:lnTo>
                  <a:pt x="100" y="20"/>
                </a:lnTo>
                <a:lnTo>
                  <a:pt x="40" y="56"/>
                </a:lnTo>
                <a:lnTo>
                  <a:pt x="0" y="18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8F8FAE96-823C-422F-9F11-5FF1A5EFAD7A}"/>
              </a:ext>
            </a:extLst>
          </p:cNvPr>
          <p:cNvSpPr>
            <a:spLocks noChangeArrowheads="1"/>
          </p:cNvSpPr>
          <p:nvPr/>
        </p:nvSpPr>
        <p:spPr bwMode="auto">
          <a:xfrm rot="5386261">
            <a:off x="6613525" y="4575176"/>
            <a:ext cx="111125" cy="984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C5545E9A-4A5B-43EA-BD23-A68D57017570}"/>
              </a:ext>
            </a:extLst>
          </p:cNvPr>
          <p:cNvSpPr>
            <a:spLocks noChangeArrowheads="1"/>
          </p:cNvSpPr>
          <p:nvPr/>
        </p:nvSpPr>
        <p:spPr bwMode="auto">
          <a:xfrm rot="5386261">
            <a:off x="6892925" y="4575176"/>
            <a:ext cx="111125" cy="984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" name="AutoShape 14">
            <a:extLst>
              <a:ext uri="{FF2B5EF4-FFF2-40B4-BE49-F238E27FC236}">
                <a16:creationId xmlns:a16="http://schemas.microsoft.com/office/drawing/2014/main" id="{18D34496-C296-4A21-93BE-9AD84BEE0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922713"/>
            <a:ext cx="2057400" cy="1371600"/>
          </a:xfrm>
          <a:prstGeom prst="roundRect">
            <a:avLst>
              <a:gd name="adj" fmla="val 50000"/>
            </a:avLst>
          </a:prstGeom>
          <a:solidFill>
            <a:srgbClr val="00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9" name="AutoShape 15">
            <a:extLst>
              <a:ext uri="{FF2B5EF4-FFF2-40B4-BE49-F238E27FC236}">
                <a16:creationId xmlns:a16="http://schemas.microsoft.com/office/drawing/2014/main" id="{2EC65945-F6AC-492B-ADEC-B7711B20D8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6475" y="3998913"/>
            <a:ext cx="1828800" cy="12192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B67A9F1B-5DDC-4042-9D71-A53A2998D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8475" y="3846513"/>
            <a:ext cx="241300" cy="1571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1" name="AutoShape 18">
            <a:extLst>
              <a:ext uri="{FF2B5EF4-FFF2-40B4-BE49-F238E27FC236}">
                <a16:creationId xmlns:a16="http://schemas.microsoft.com/office/drawing/2014/main" id="{27D59EB4-B70A-470A-A9B6-4CA322B42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4675" y="3851276"/>
            <a:ext cx="90488" cy="71437"/>
          </a:xfrm>
          <a:custGeom>
            <a:avLst/>
            <a:gdLst>
              <a:gd name="T0" fmla="*/ 102161036 w 21600"/>
              <a:gd name="T1" fmla="*/ 14133351 h 21600"/>
              <a:gd name="T2" fmla="*/ 58377772 w 21600"/>
              <a:gd name="T3" fmla="*/ 28266374 h 21600"/>
              <a:gd name="T4" fmla="*/ 14594508 w 21600"/>
              <a:gd name="T5" fmla="*/ 14133351 h 21600"/>
              <a:gd name="T6" fmla="*/ 5837777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19">
            <a:extLst>
              <a:ext uri="{FF2B5EF4-FFF2-40B4-BE49-F238E27FC236}">
                <a16:creationId xmlns:a16="http://schemas.microsoft.com/office/drawing/2014/main" id="{9F5E64F5-3A05-4BB2-993E-667399AA352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4675" y="3851276"/>
            <a:ext cx="23813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20">
            <a:extLst>
              <a:ext uri="{FF2B5EF4-FFF2-40B4-BE49-F238E27FC236}">
                <a16:creationId xmlns:a16="http://schemas.microsoft.com/office/drawing/2014/main" id="{1BC6D70F-2961-4136-A5E4-9010097DC818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8488" y="3922713"/>
            <a:ext cx="44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21">
            <a:extLst>
              <a:ext uri="{FF2B5EF4-FFF2-40B4-BE49-F238E27FC236}">
                <a16:creationId xmlns:a16="http://schemas.microsoft.com/office/drawing/2014/main" id="{03621319-06D4-48B6-99C9-3650095ECF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52938" y="3851276"/>
            <a:ext cx="22225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22">
            <a:extLst>
              <a:ext uri="{FF2B5EF4-FFF2-40B4-BE49-F238E27FC236}">
                <a16:creationId xmlns:a16="http://schemas.microsoft.com/office/drawing/2014/main" id="{378F82B5-3460-4D60-9298-3C127B436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7850" y="3836988"/>
            <a:ext cx="85725" cy="174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26" name="Group 24">
            <a:extLst>
              <a:ext uri="{FF2B5EF4-FFF2-40B4-BE49-F238E27FC236}">
                <a16:creationId xmlns:a16="http://schemas.microsoft.com/office/drawing/2014/main" id="{F3AF3A7E-FE17-43D8-A837-037DA8A895B7}"/>
              </a:ext>
            </a:extLst>
          </p:cNvPr>
          <p:cNvGrpSpPr>
            <a:grpSpLocks/>
          </p:cNvGrpSpPr>
          <p:nvPr/>
        </p:nvGrpSpPr>
        <p:grpSpPr bwMode="auto">
          <a:xfrm>
            <a:off x="3724275" y="4668838"/>
            <a:ext cx="241300" cy="241300"/>
            <a:chOff x="1720" y="2652"/>
            <a:chExt cx="152" cy="152"/>
          </a:xfrm>
        </p:grpSpPr>
        <p:sp>
          <p:nvSpPr>
            <p:cNvPr id="27" name="Oval 25">
              <a:extLst>
                <a:ext uri="{FF2B5EF4-FFF2-40B4-BE49-F238E27FC236}">
                  <a16:creationId xmlns:a16="http://schemas.microsoft.com/office/drawing/2014/main" id="{31ECD2B6-31C0-44B8-B802-4E9DC218E7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0" y="2652"/>
              <a:ext cx="152" cy="152"/>
            </a:xfrm>
            <a:prstGeom prst="ellipse">
              <a:avLst/>
            </a:prstGeom>
            <a:gradFill rotWithShape="0">
              <a:gsLst>
                <a:gs pos="0">
                  <a:srgbClr val="004747"/>
                </a:gs>
                <a:gs pos="100000">
                  <a:srgbClr val="009999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" name="Oval 26">
              <a:extLst>
                <a:ext uri="{FF2B5EF4-FFF2-40B4-BE49-F238E27FC236}">
                  <a16:creationId xmlns:a16="http://schemas.microsoft.com/office/drawing/2014/main" id="{4B4F3CB9-67B7-4F40-8564-3D39599CFA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0" y="2652"/>
              <a:ext cx="136" cy="136"/>
            </a:xfrm>
            <a:prstGeom prst="ellipse">
              <a:avLst/>
            </a:prstGeom>
            <a:gradFill rotWithShape="0">
              <a:gsLst>
                <a:gs pos="0">
                  <a:srgbClr val="004747"/>
                </a:gs>
                <a:gs pos="100000">
                  <a:srgbClr val="009999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9" name="Oval 27">
              <a:extLst>
                <a:ext uri="{FF2B5EF4-FFF2-40B4-BE49-F238E27FC236}">
                  <a16:creationId xmlns:a16="http://schemas.microsoft.com/office/drawing/2014/main" id="{2C5DA818-8EE7-4F39-924A-F2ED92ADA5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2660"/>
              <a:ext cx="120" cy="120"/>
            </a:xfrm>
            <a:prstGeom prst="ellipse">
              <a:avLst/>
            </a:prstGeom>
            <a:gradFill rotWithShape="0">
              <a:gsLst>
                <a:gs pos="0">
                  <a:srgbClr val="004747"/>
                </a:gs>
                <a:gs pos="100000">
                  <a:srgbClr val="009999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" name="Oval 28">
              <a:extLst>
                <a:ext uri="{FF2B5EF4-FFF2-40B4-BE49-F238E27FC236}">
                  <a16:creationId xmlns:a16="http://schemas.microsoft.com/office/drawing/2014/main" id="{A198A2D9-1C9A-4613-9DC7-F9D7E31FA3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2660"/>
              <a:ext cx="104" cy="104"/>
            </a:xfrm>
            <a:prstGeom prst="ellipse">
              <a:avLst/>
            </a:prstGeom>
            <a:gradFill rotWithShape="0">
              <a:gsLst>
                <a:gs pos="0">
                  <a:srgbClr val="004747"/>
                </a:gs>
                <a:gs pos="100000">
                  <a:srgbClr val="009999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" name="Oval 29">
              <a:extLst>
                <a:ext uri="{FF2B5EF4-FFF2-40B4-BE49-F238E27FC236}">
                  <a16:creationId xmlns:a16="http://schemas.microsoft.com/office/drawing/2014/main" id="{ECDCE6A0-7CBF-4B32-BD90-A8DBAD2D7C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2668"/>
              <a:ext cx="88" cy="88"/>
            </a:xfrm>
            <a:prstGeom prst="ellipse">
              <a:avLst/>
            </a:prstGeom>
            <a:gradFill rotWithShape="0">
              <a:gsLst>
                <a:gs pos="0">
                  <a:srgbClr val="004747"/>
                </a:gs>
                <a:gs pos="100000">
                  <a:srgbClr val="009999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" name="Oval 30">
              <a:extLst>
                <a:ext uri="{FF2B5EF4-FFF2-40B4-BE49-F238E27FC236}">
                  <a16:creationId xmlns:a16="http://schemas.microsoft.com/office/drawing/2014/main" id="{A3AEEB72-3B18-4D41-AD7E-046A21775D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2668"/>
              <a:ext cx="72" cy="72"/>
            </a:xfrm>
            <a:prstGeom prst="ellipse">
              <a:avLst/>
            </a:prstGeom>
            <a:gradFill rotWithShape="0">
              <a:gsLst>
                <a:gs pos="0">
                  <a:srgbClr val="004747"/>
                </a:gs>
                <a:gs pos="100000">
                  <a:srgbClr val="009999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3" name="Oval 31">
              <a:extLst>
                <a:ext uri="{FF2B5EF4-FFF2-40B4-BE49-F238E27FC236}">
                  <a16:creationId xmlns:a16="http://schemas.microsoft.com/office/drawing/2014/main" id="{C40F3C19-FD49-4783-B2CF-9E77AB9E53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2668"/>
              <a:ext cx="72" cy="72"/>
            </a:xfrm>
            <a:prstGeom prst="ellipse">
              <a:avLst/>
            </a:prstGeom>
            <a:gradFill rotWithShape="0">
              <a:gsLst>
                <a:gs pos="0">
                  <a:srgbClr val="004747"/>
                </a:gs>
                <a:gs pos="100000">
                  <a:srgbClr val="009999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" name="Oval 32">
              <a:extLst>
                <a:ext uri="{FF2B5EF4-FFF2-40B4-BE49-F238E27FC236}">
                  <a16:creationId xmlns:a16="http://schemas.microsoft.com/office/drawing/2014/main" id="{192A9F12-149B-4BF5-8504-4EA7FFBD5E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2668"/>
              <a:ext cx="56" cy="56"/>
            </a:xfrm>
            <a:prstGeom prst="ellipse">
              <a:avLst/>
            </a:prstGeom>
            <a:gradFill rotWithShape="0">
              <a:gsLst>
                <a:gs pos="0">
                  <a:srgbClr val="004747"/>
                </a:gs>
                <a:gs pos="100000">
                  <a:srgbClr val="009999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5" name="Oval 33">
              <a:extLst>
                <a:ext uri="{FF2B5EF4-FFF2-40B4-BE49-F238E27FC236}">
                  <a16:creationId xmlns:a16="http://schemas.microsoft.com/office/drawing/2014/main" id="{AE57E208-ED01-4377-A6BD-1865D4566F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676"/>
              <a:ext cx="40" cy="40"/>
            </a:xfrm>
            <a:prstGeom prst="ellipse">
              <a:avLst/>
            </a:prstGeom>
            <a:gradFill rotWithShape="0">
              <a:gsLst>
                <a:gs pos="0">
                  <a:srgbClr val="004747"/>
                </a:gs>
                <a:gs pos="100000">
                  <a:srgbClr val="009999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6" name="Oval 34">
              <a:extLst>
                <a:ext uri="{FF2B5EF4-FFF2-40B4-BE49-F238E27FC236}">
                  <a16:creationId xmlns:a16="http://schemas.microsoft.com/office/drawing/2014/main" id="{A78A9D0C-952E-4996-ABD5-27C2C3F722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0" y="2652"/>
              <a:ext cx="152" cy="152"/>
            </a:xfrm>
            <a:prstGeom prst="ellipse">
              <a:avLst/>
            </a:prstGeom>
            <a:gradFill rotWithShape="0">
              <a:gsLst>
                <a:gs pos="0">
                  <a:srgbClr val="004747"/>
                </a:gs>
                <a:gs pos="100000">
                  <a:srgbClr val="009999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37" name="Rectangle 35">
            <a:extLst>
              <a:ext uri="{FF2B5EF4-FFF2-40B4-BE49-F238E27FC236}">
                <a16:creationId xmlns:a16="http://schemas.microsoft.com/office/drawing/2014/main" id="{BC8EA740-8FC9-4AA6-B967-171A9C610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7525" y="2427288"/>
            <a:ext cx="120650" cy="339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8" name="Oval 36">
            <a:extLst>
              <a:ext uri="{FF2B5EF4-FFF2-40B4-BE49-F238E27FC236}">
                <a16:creationId xmlns:a16="http://schemas.microsoft.com/office/drawing/2014/main" id="{F7F832F3-2A6E-48CF-8B7C-BCC3931BB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75" y="2751138"/>
            <a:ext cx="482600" cy="49530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9" name="Oval 37">
            <a:extLst>
              <a:ext uri="{FF2B5EF4-FFF2-40B4-BE49-F238E27FC236}">
                <a16:creationId xmlns:a16="http://schemas.microsoft.com/office/drawing/2014/main" id="{674DBF4C-7B16-4A1E-8BD4-B8F8A3D05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0375" y="2878138"/>
            <a:ext cx="2159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0" name="Rectangle 38">
            <a:extLst>
              <a:ext uri="{FF2B5EF4-FFF2-40B4-BE49-F238E27FC236}">
                <a16:creationId xmlns:a16="http://schemas.microsoft.com/office/drawing/2014/main" id="{504C93E8-A4DF-4BB7-9CF5-A407037AD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1625" y="2236788"/>
            <a:ext cx="4873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200">
                <a:solidFill>
                  <a:srgbClr val="000000"/>
                </a:solidFill>
              </a:rPr>
              <a:t>Nerve 1</a:t>
            </a:r>
            <a:endParaRPr lang="en-GB" altLang="en-US"/>
          </a:p>
        </p:txBody>
      </p:sp>
      <p:sp>
        <p:nvSpPr>
          <p:cNvPr id="41" name="Freeform 39">
            <a:extLst>
              <a:ext uri="{FF2B5EF4-FFF2-40B4-BE49-F238E27FC236}">
                <a16:creationId xmlns:a16="http://schemas.microsoft.com/office/drawing/2014/main" id="{0F9976A6-92CA-4CAA-B8FA-92EDFFCA9EB2}"/>
              </a:ext>
            </a:extLst>
          </p:cNvPr>
          <p:cNvSpPr>
            <a:spLocks/>
          </p:cNvSpPr>
          <p:nvPr/>
        </p:nvSpPr>
        <p:spPr bwMode="auto">
          <a:xfrm>
            <a:off x="4295775" y="2938463"/>
            <a:ext cx="158750" cy="101600"/>
          </a:xfrm>
          <a:custGeom>
            <a:avLst/>
            <a:gdLst>
              <a:gd name="T0" fmla="*/ 0 w 448"/>
              <a:gd name="T1" fmla="*/ 0 h 320"/>
              <a:gd name="T2" fmla="*/ 2147483647 w 448"/>
              <a:gd name="T3" fmla="*/ 0 h 320"/>
              <a:gd name="T4" fmla="*/ 2147483647 w 448"/>
              <a:gd name="T5" fmla="*/ 2147483647 h 320"/>
              <a:gd name="T6" fmla="*/ 2147483647 w 448"/>
              <a:gd name="T7" fmla="*/ 2147483647 h 320"/>
              <a:gd name="T8" fmla="*/ 2147483647 w 448"/>
              <a:gd name="T9" fmla="*/ 2147483647 h 320"/>
              <a:gd name="T10" fmla="*/ 2147483647 w 448"/>
              <a:gd name="T11" fmla="*/ 2147483647 h 320"/>
              <a:gd name="T12" fmla="*/ 2147483647 w 448"/>
              <a:gd name="T13" fmla="*/ 2147483647 h 320"/>
              <a:gd name="T14" fmla="*/ 0 w 448"/>
              <a:gd name="T15" fmla="*/ 2147483647 h 320"/>
              <a:gd name="T16" fmla="*/ 0 w 448"/>
              <a:gd name="T17" fmla="*/ 0 h 32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48"/>
              <a:gd name="T28" fmla="*/ 0 h 320"/>
              <a:gd name="T29" fmla="*/ 448 w 448"/>
              <a:gd name="T30" fmla="*/ 320 h 32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48" h="320">
                <a:moveTo>
                  <a:pt x="0" y="0"/>
                </a:moveTo>
                <a:lnTo>
                  <a:pt x="448" y="0"/>
                </a:lnTo>
                <a:lnTo>
                  <a:pt x="448" y="118"/>
                </a:lnTo>
                <a:lnTo>
                  <a:pt x="306" y="118"/>
                </a:lnTo>
                <a:lnTo>
                  <a:pt x="306" y="320"/>
                </a:lnTo>
                <a:lnTo>
                  <a:pt x="152" y="320"/>
                </a:lnTo>
                <a:lnTo>
                  <a:pt x="152" y="118"/>
                </a:lnTo>
                <a:lnTo>
                  <a:pt x="0" y="118"/>
                </a:lnTo>
                <a:lnTo>
                  <a:pt x="0" y="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Oval 40">
            <a:extLst>
              <a:ext uri="{FF2B5EF4-FFF2-40B4-BE49-F238E27FC236}">
                <a16:creationId xmlns:a16="http://schemas.microsoft.com/office/drawing/2014/main" id="{8863B5A2-D819-4C0A-84FF-909C9F0D4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3875" y="3189288"/>
            <a:ext cx="107950" cy="9525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3" name="Freeform 41">
            <a:extLst>
              <a:ext uri="{FF2B5EF4-FFF2-40B4-BE49-F238E27FC236}">
                <a16:creationId xmlns:a16="http://schemas.microsoft.com/office/drawing/2014/main" id="{6B506309-946C-47D4-8096-A6F52C9960E7}"/>
              </a:ext>
            </a:extLst>
          </p:cNvPr>
          <p:cNvSpPr>
            <a:spLocks/>
          </p:cNvSpPr>
          <p:nvPr/>
        </p:nvSpPr>
        <p:spPr bwMode="auto">
          <a:xfrm>
            <a:off x="4314825" y="3224213"/>
            <a:ext cx="158750" cy="88900"/>
          </a:xfrm>
          <a:custGeom>
            <a:avLst/>
            <a:gdLst>
              <a:gd name="T0" fmla="*/ 0 w 100"/>
              <a:gd name="T1" fmla="*/ 2147483647 h 56"/>
              <a:gd name="T2" fmla="*/ 2147483647 w 100"/>
              <a:gd name="T3" fmla="*/ 2147483647 h 56"/>
              <a:gd name="T4" fmla="*/ 2147483647 w 100"/>
              <a:gd name="T5" fmla="*/ 0 h 56"/>
              <a:gd name="T6" fmla="*/ 2147483647 w 100"/>
              <a:gd name="T7" fmla="*/ 2147483647 h 56"/>
              <a:gd name="T8" fmla="*/ 2147483647 w 100"/>
              <a:gd name="T9" fmla="*/ 2147483647 h 56"/>
              <a:gd name="T10" fmla="*/ 2147483647 w 100"/>
              <a:gd name="T11" fmla="*/ 2147483647 h 56"/>
              <a:gd name="T12" fmla="*/ 0 w 100"/>
              <a:gd name="T13" fmla="*/ 2147483647 h 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0"/>
              <a:gd name="T22" fmla="*/ 0 h 56"/>
              <a:gd name="T23" fmla="*/ 100 w 100"/>
              <a:gd name="T24" fmla="*/ 56 h 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0" h="56">
                <a:moveTo>
                  <a:pt x="0" y="18"/>
                </a:moveTo>
                <a:lnTo>
                  <a:pt x="24" y="4"/>
                </a:lnTo>
                <a:lnTo>
                  <a:pt x="72" y="0"/>
                </a:lnTo>
                <a:lnTo>
                  <a:pt x="78" y="12"/>
                </a:lnTo>
                <a:lnTo>
                  <a:pt x="100" y="20"/>
                </a:lnTo>
                <a:lnTo>
                  <a:pt x="40" y="56"/>
                </a:lnTo>
                <a:lnTo>
                  <a:pt x="0" y="18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59AE5E7-967B-4D71-BAE7-D80E93049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3875" y="2700338"/>
            <a:ext cx="111125" cy="984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8C2330F-9A59-4252-ADFE-823B134DE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3875" y="2420938"/>
            <a:ext cx="111125" cy="984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6" name="Oval 46">
            <a:extLst>
              <a:ext uri="{FF2B5EF4-FFF2-40B4-BE49-F238E27FC236}">
                <a16:creationId xmlns:a16="http://schemas.microsoft.com/office/drawing/2014/main" id="{1CBAA439-2102-4CAE-849B-9D1257968F7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326857" y="4561681"/>
            <a:ext cx="241300" cy="1571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7" name="Line 47">
            <a:extLst>
              <a:ext uri="{FF2B5EF4-FFF2-40B4-BE49-F238E27FC236}">
                <a16:creationId xmlns:a16="http://schemas.microsoft.com/office/drawing/2014/main" id="{9F36F098-52BD-4136-859E-C4C8778EFC9C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5463381" y="4628358"/>
            <a:ext cx="34925" cy="68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Rectangle 48">
            <a:extLst>
              <a:ext uri="{FF2B5EF4-FFF2-40B4-BE49-F238E27FC236}">
                <a16:creationId xmlns:a16="http://schemas.microsoft.com/office/drawing/2014/main" id="{6A7E5642-A27D-42D1-8523-F2A5341AF55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493544" y="4633119"/>
            <a:ext cx="85725" cy="174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9" name="AutoShape 49">
            <a:extLst>
              <a:ext uri="{FF2B5EF4-FFF2-40B4-BE49-F238E27FC236}">
                <a16:creationId xmlns:a16="http://schemas.microsoft.com/office/drawing/2014/main" id="{0EDBADA0-679C-4D4F-A29C-7E0BB81C9A4C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451475" y="4605338"/>
            <a:ext cx="76200" cy="762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0" name="Line 50">
            <a:extLst>
              <a:ext uri="{FF2B5EF4-FFF2-40B4-BE49-F238E27FC236}">
                <a16:creationId xmlns:a16="http://schemas.microsoft.com/office/drawing/2014/main" id="{7C31C54F-C760-437C-855F-B38133612D53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462588" y="4586288"/>
            <a:ext cx="46038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51">
            <a:extLst>
              <a:ext uri="{FF2B5EF4-FFF2-40B4-BE49-F238E27FC236}">
                <a16:creationId xmlns:a16="http://schemas.microsoft.com/office/drawing/2014/main" id="{2D0E065D-2A05-48F5-BF8B-43B9CED78F1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521325" y="4643438"/>
            <a:ext cx="3175" cy="730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Oval 53">
            <a:extLst>
              <a:ext uri="{FF2B5EF4-FFF2-40B4-BE49-F238E27FC236}">
                <a16:creationId xmlns:a16="http://schemas.microsoft.com/office/drawing/2014/main" id="{33395072-F36A-4AE8-87DC-FEC4D15E5735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3355182" y="4498181"/>
            <a:ext cx="241300" cy="1571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3" name="Rectangle 54">
            <a:extLst>
              <a:ext uri="{FF2B5EF4-FFF2-40B4-BE49-F238E27FC236}">
                <a16:creationId xmlns:a16="http://schemas.microsoft.com/office/drawing/2014/main" id="{3CA0605D-BF41-4BDC-B6CB-FA84E0D5DA13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3344069" y="4569619"/>
            <a:ext cx="85725" cy="174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4" name="Line 55">
            <a:extLst>
              <a:ext uri="{FF2B5EF4-FFF2-40B4-BE49-F238E27FC236}">
                <a16:creationId xmlns:a16="http://schemas.microsoft.com/office/drawing/2014/main" id="{E3EF3EA2-40F3-42B2-A6A6-20367769AEB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98838" y="4579938"/>
            <a:ext cx="3175" cy="730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56">
            <a:extLst>
              <a:ext uri="{FF2B5EF4-FFF2-40B4-BE49-F238E27FC236}">
                <a16:creationId xmlns:a16="http://schemas.microsoft.com/office/drawing/2014/main" id="{3E47D242-463C-41F8-A801-0E4C2F3F2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0900" y="4538663"/>
            <a:ext cx="76200" cy="762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6" name="Line 57">
            <a:extLst>
              <a:ext uri="{FF2B5EF4-FFF2-40B4-BE49-F238E27FC236}">
                <a16:creationId xmlns:a16="http://schemas.microsoft.com/office/drawing/2014/main" id="{35884DAB-1355-499B-88E2-5E9F18E11DD6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3600" y="4538663"/>
            <a:ext cx="60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58">
            <a:extLst>
              <a:ext uri="{FF2B5EF4-FFF2-40B4-BE49-F238E27FC236}">
                <a16:creationId xmlns:a16="http://schemas.microsoft.com/office/drawing/2014/main" id="{ECF5E5F2-5A98-4B02-9735-10EF650B59D7}"/>
              </a:ext>
            </a:extLst>
          </p:cNvPr>
          <p:cNvSpPr>
            <a:spLocks noChangeShapeType="1"/>
          </p:cNvSpPr>
          <p:nvPr/>
        </p:nvSpPr>
        <p:spPr bwMode="auto">
          <a:xfrm>
            <a:off x="3463925" y="4538663"/>
            <a:ext cx="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59">
            <a:extLst>
              <a:ext uri="{FF2B5EF4-FFF2-40B4-BE49-F238E27FC236}">
                <a16:creationId xmlns:a16="http://schemas.microsoft.com/office/drawing/2014/main" id="{A5B54D75-7D27-4041-8FEC-CA48CA02F32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00425" y="4611688"/>
            <a:ext cx="63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Freeform 60">
            <a:extLst>
              <a:ext uri="{FF2B5EF4-FFF2-40B4-BE49-F238E27FC236}">
                <a16:creationId xmlns:a16="http://schemas.microsoft.com/office/drawing/2014/main" id="{A6130C77-8CEB-4084-A289-2508DBBE08A3}"/>
              </a:ext>
            </a:extLst>
          </p:cNvPr>
          <p:cNvSpPr>
            <a:spLocks/>
          </p:cNvSpPr>
          <p:nvPr/>
        </p:nvSpPr>
        <p:spPr bwMode="auto">
          <a:xfrm>
            <a:off x="6356350" y="4541838"/>
            <a:ext cx="114300" cy="134938"/>
          </a:xfrm>
          <a:custGeom>
            <a:avLst/>
            <a:gdLst>
              <a:gd name="T0" fmla="*/ 2147483647 w 364"/>
              <a:gd name="T1" fmla="*/ 0 h 384"/>
              <a:gd name="T2" fmla="*/ 2147483647 w 364"/>
              <a:gd name="T3" fmla="*/ 2147483647 h 384"/>
              <a:gd name="T4" fmla="*/ 2147483647 w 364"/>
              <a:gd name="T5" fmla="*/ 2147483647 h 384"/>
              <a:gd name="T6" fmla="*/ 2147483647 w 364"/>
              <a:gd name="T7" fmla="*/ 2147483647 h 384"/>
              <a:gd name="T8" fmla="*/ 2147483647 w 364"/>
              <a:gd name="T9" fmla="*/ 2147483647 h 384"/>
              <a:gd name="T10" fmla="*/ 2147483647 w 364"/>
              <a:gd name="T11" fmla="*/ 2147483647 h 384"/>
              <a:gd name="T12" fmla="*/ 2147483647 w 364"/>
              <a:gd name="T13" fmla="*/ 2147483647 h 384"/>
              <a:gd name="T14" fmla="*/ 2147483647 w 364"/>
              <a:gd name="T15" fmla="*/ 2147483647 h 384"/>
              <a:gd name="T16" fmla="*/ 2147483647 w 364"/>
              <a:gd name="T17" fmla="*/ 0 h 384"/>
              <a:gd name="T18" fmla="*/ 2147483647 w 364"/>
              <a:gd name="T19" fmla="*/ 0 h 38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64"/>
              <a:gd name="T31" fmla="*/ 0 h 384"/>
              <a:gd name="T32" fmla="*/ 364 w 364"/>
              <a:gd name="T33" fmla="*/ 384 h 38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64" h="384">
                <a:moveTo>
                  <a:pt x="363" y="0"/>
                </a:moveTo>
                <a:lnTo>
                  <a:pt x="364" y="384"/>
                </a:lnTo>
                <a:lnTo>
                  <a:pt x="240" y="384"/>
                </a:lnTo>
                <a:lnTo>
                  <a:pt x="240" y="262"/>
                </a:lnTo>
                <a:lnTo>
                  <a:pt x="58" y="261"/>
                </a:lnTo>
                <a:cubicBezTo>
                  <a:pt x="18" y="251"/>
                  <a:pt x="1" y="225"/>
                  <a:pt x="2" y="203"/>
                </a:cubicBezTo>
                <a:cubicBezTo>
                  <a:pt x="0" y="165"/>
                  <a:pt x="13" y="139"/>
                  <a:pt x="60" y="129"/>
                </a:cubicBezTo>
                <a:lnTo>
                  <a:pt x="239" y="130"/>
                </a:lnTo>
                <a:lnTo>
                  <a:pt x="239" y="0"/>
                </a:lnTo>
                <a:lnTo>
                  <a:pt x="363" y="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Rectangle 62">
            <a:extLst>
              <a:ext uri="{FF2B5EF4-FFF2-40B4-BE49-F238E27FC236}">
                <a16:creationId xmlns:a16="http://schemas.microsoft.com/office/drawing/2014/main" id="{49D27BF7-FA0D-431F-87BE-7CD472B52C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4532313"/>
            <a:ext cx="4873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200">
                <a:solidFill>
                  <a:srgbClr val="000000"/>
                </a:solidFill>
              </a:rPr>
              <a:t>Nerve 2</a:t>
            </a:r>
            <a:endParaRPr lang="en-GB" altLang="en-US"/>
          </a:p>
        </p:txBody>
      </p:sp>
      <p:grpSp>
        <p:nvGrpSpPr>
          <p:cNvPr id="61" name="Group 70">
            <a:extLst>
              <a:ext uri="{FF2B5EF4-FFF2-40B4-BE49-F238E27FC236}">
                <a16:creationId xmlns:a16="http://schemas.microsoft.com/office/drawing/2014/main" id="{EC510A0A-F489-4029-A756-91D121CB7EC1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3227388"/>
            <a:ext cx="4133850" cy="1671638"/>
            <a:chOff x="1632" y="1626"/>
            <a:chExt cx="2604" cy="1053"/>
          </a:xfrm>
        </p:grpSpPr>
        <p:sp>
          <p:nvSpPr>
            <p:cNvPr id="62" name="Line 10">
              <a:extLst>
                <a:ext uri="{FF2B5EF4-FFF2-40B4-BE49-F238E27FC236}">
                  <a16:creationId xmlns:a16="http://schemas.microsoft.com/office/drawing/2014/main" id="{1DEE0D7D-E436-421F-89C8-20B7FFF8913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386261">
              <a:off x="4158" y="2431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Freeform 13">
              <a:extLst>
                <a:ext uri="{FF2B5EF4-FFF2-40B4-BE49-F238E27FC236}">
                  <a16:creationId xmlns:a16="http://schemas.microsoft.com/office/drawing/2014/main" id="{0C3DC5FE-84D6-49AB-9DDA-F251A6260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476"/>
              <a:ext cx="72" cy="85"/>
            </a:xfrm>
            <a:custGeom>
              <a:avLst/>
              <a:gdLst>
                <a:gd name="T0" fmla="*/ 0 w 364"/>
                <a:gd name="T1" fmla="*/ 0 h 384"/>
                <a:gd name="T2" fmla="*/ 0 w 364"/>
                <a:gd name="T3" fmla="*/ 0 h 384"/>
                <a:gd name="T4" fmla="*/ 0 w 364"/>
                <a:gd name="T5" fmla="*/ 0 h 384"/>
                <a:gd name="T6" fmla="*/ 0 w 364"/>
                <a:gd name="T7" fmla="*/ 0 h 384"/>
                <a:gd name="T8" fmla="*/ 0 w 364"/>
                <a:gd name="T9" fmla="*/ 0 h 384"/>
                <a:gd name="T10" fmla="*/ 0 w 364"/>
                <a:gd name="T11" fmla="*/ 0 h 384"/>
                <a:gd name="T12" fmla="*/ 0 w 364"/>
                <a:gd name="T13" fmla="*/ 0 h 384"/>
                <a:gd name="T14" fmla="*/ 0 w 364"/>
                <a:gd name="T15" fmla="*/ 0 h 384"/>
                <a:gd name="T16" fmla="*/ 0 w 364"/>
                <a:gd name="T17" fmla="*/ 0 h 384"/>
                <a:gd name="T18" fmla="*/ 0 w 364"/>
                <a:gd name="T19" fmla="*/ 0 h 3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4"/>
                <a:gd name="T31" fmla="*/ 0 h 384"/>
                <a:gd name="T32" fmla="*/ 364 w 364"/>
                <a:gd name="T33" fmla="*/ 384 h 38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4" h="384">
                  <a:moveTo>
                    <a:pt x="363" y="0"/>
                  </a:moveTo>
                  <a:lnTo>
                    <a:pt x="364" y="384"/>
                  </a:lnTo>
                  <a:lnTo>
                    <a:pt x="240" y="384"/>
                  </a:lnTo>
                  <a:lnTo>
                    <a:pt x="240" y="262"/>
                  </a:lnTo>
                  <a:lnTo>
                    <a:pt x="58" y="261"/>
                  </a:lnTo>
                  <a:cubicBezTo>
                    <a:pt x="18" y="251"/>
                    <a:pt x="1" y="225"/>
                    <a:pt x="2" y="203"/>
                  </a:cubicBezTo>
                  <a:cubicBezTo>
                    <a:pt x="0" y="165"/>
                    <a:pt x="13" y="139"/>
                    <a:pt x="60" y="129"/>
                  </a:cubicBezTo>
                  <a:lnTo>
                    <a:pt x="239" y="130"/>
                  </a:lnTo>
                  <a:lnTo>
                    <a:pt x="239" y="0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Freeform 23">
              <a:extLst>
                <a:ext uri="{FF2B5EF4-FFF2-40B4-BE49-F238E27FC236}">
                  <a16:creationId xmlns:a16="http://schemas.microsoft.com/office/drawing/2014/main" id="{FBBE01D6-510F-412F-92EE-F32733F9CD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" y="1830"/>
              <a:ext cx="100" cy="64"/>
            </a:xfrm>
            <a:custGeom>
              <a:avLst/>
              <a:gdLst>
                <a:gd name="T0" fmla="*/ 0 w 448"/>
                <a:gd name="T1" fmla="*/ 0 h 320"/>
                <a:gd name="T2" fmla="*/ 0 w 448"/>
                <a:gd name="T3" fmla="*/ 0 h 320"/>
                <a:gd name="T4" fmla="*/ 0 w 448"/>
                <a:gd name="T5" fmla="*/ 0 h 320"/>
                <a:gd name="T6" fmla="*/ 0 w 448"/>
                <a:gd name="T7" fmla="*/ 0 h 320"/>
                <a:gd name="T8" fmla="*/ 0 w 448"/>
                <a:gd name="T9" fmla="*/ 0 h 320"/>
                <a:gd name="T10" fmla="*/ 0 w 448"/>
                <a:gd name="T11" fmla="*/ 0 h 320"/>
                <a:gd name="T12" fmla="*/ 0 w 448"/>
                <a:gd name="T13" fmla="*/ 0 h 320"/>
                <a:gd name="T14" fmla="*/ 0 w 448"/>
                <a:gd name="T15" fmla="*/ 0 h 320"/>
                <a:gd name="T16" fmla="*/ 0 w 448"/>
                <a:gd name="T17" fmla="*/ 0 h 3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48"/>
                <a:gd name="T28" fmla="*/ 0 h 320"/>
                <a:gd name="T29" fmla="*/ 448 w 448"/>
                <a:gd name="T30" fmla="*/ 320 h 3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48" h="320">
                  <a:moveTo>
                    <a:pt x="0" y="0"/>
                  </a:moveTo>
                  <a:lnTo>
                    <a:pt x="448" y="0"/>
                  </a:lnTo>
                  <a:lnTo>
                    <a:pt x="448" y="118"/>
                  </a:lnTo>
                  <a:lnTo>
                    <a:pt x="306" y="118"/>
                  </a:lnTo>
                  <a:lnTo>
                    <a:pt x="306" y="320"/>
                  </a:lnTo>
                  <a:lnTo>
                    <a:pt x="152" y="320"/>
                  </a:lnTo>
                  <a:lnTo>
                    <a:pt x="152" y="118"/>
                  </a:lnTo>
                  <a:lnTo>
                    <a:pt x="0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42">
              <a:extLst>
                <a:ext uri="{FF2B5EF4-FFF2-40B4-BE49-F238E27FC236}">
                  <a16:creationId xmlns:a16="http://schemas.microsoft.com/office/drawing/2014/main" id="{7783A00C-4105-4B5C-9FCC-074C4678D4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2" y="1626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Freeform 61">
              <a:extLst>
                <a:ext uri="{FF2B5EF4-FFF2-40B4-BE49-F238E27FC236}">
                  <a16:creationId xmlns:a16="http://schemas.microsoft.com/office/drawing/2014/main" id="{9766ECD2-70F6-467E-A5F1-031B60578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1" y="2432"/>
              <a:ext cx="89" cy="103"/>
            </a:xfrm>
            <a:custGeom>
              <a:avLst/>
              <a:gdLst>
                <a:gd name="T0" fmla="*/ 0 w 130"/>
                <a:gd name="T1" fmla="*/ 0 h 199"/>
                <a:gd name="T2" fmla="*/ 0 w 130"/>
                <a:gd name="T3" fmla="*/ 7 h 199"/>
                <a:gd name="T4" fmla="*/ 8 w 130"/>
                <a:gd name="T5" fmla="*/ 7 h 199"/>
                <a:gd name="T6" fmla="*/ 8 w 130"/>
                <a:gd name="T7" fmla="*/ 5 h 199"/>
                <a:gd name="T8" fmla="*/ 20 w 130"/>
                <a:gd name="T9" fmla="*/ 4 h 199"/>
                <a:gd name="T10" fmla="*/ 8 w 130"/>
                <a:gd name="T11" fmla="*/ 3 h 199"/>
                <a:gd name="T12" fmla="*/ 8 w 130"/>
                <a:gd name="T13" fmla="*/ 0 h 199"/>
                <a:gd name="T14" fmla="*/ 0 w 130"/>
                <a:gd name="T15" fmla="*/ 0 h 1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0"/>
                <a:gd name="T25" fmla="*/ 0 h 199"/>
                <a:gd name="T26" fmla="*/ 130 w 130"/>
                <a:gd name="T27" fmla="*/ 199 h 19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0" h="199">
                  <a:moveTo>
                    <a:pt x="0" y="0"/>
                  </a:moveTo>
                  <a:lnTo>
                    <a:pt x="0" y="199"/>
                  </a:lnTo>
                  <a:lnTo>
                    <a:pt x="58" y="199"/>
                  </a:lnTo>
                  <a:lnTo>
                    <a:pt x="58" y="136"/>
                  </a:lnTo>
                  <a:lnTo>
                    <a:pt x="130" y="104"/>
                  </a:lnTo>
                  <a:cubicBezTo>
                    <a:pt x="130" y="92"/>
                    <a:pt x="69" y="84"/>
                    <a:pt x="58" y="67"/>
                  </a:cubicBezTo>
                  <a:lnTo>
                    <a:pt x="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Rectangle 63">
              <a:extLst>
                <a:ext uri="{FF2B5EF4-FFF2-40B4-BE49-F238E27FC236}">
                  <a16:creationId xmlns:a16="http://schemas.microsoft.com/office/drawing/2014/main" id="{2539AEBE-0268-4D00-A84B-A8079F819D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8" y="2564"/>
              <a:ext cx="3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altLang="en-US" sz="1200">
                  <a:solidFill>
                    <a:srgbClr val="000000"/>
                  </a:solidFill>
                </a:rPr>
                <a:t>Hormone</a:t>
              </a:r>
              <a:endParaRPr lang="en-GB" altLang="en-US"/>
            </a:p>
          </p:txBody>
        </p:sp>
        <p:sp>
          <p:nvSpPr>
            <p:cNvPr id="68" name="Line 64">
              <a:extLst>
                <a:ext uri="{FF2B5EF4-FFF2-40B4-BE49-F238E27FC236}">
                  <a16:creationId xmlns:a16="http://schemas.microsoft.com/office/drawing/2014/main" id="{3E85D1ED-5C8F-4C52-922A-E31E53253B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249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" name="Rectangle 65">
            <a:extLst>
              <a:ext uri="{FF2B5EF4-FFF2-40B4-BE49-F238E27FC236}">
                <a16:creationId xmlns:a16="http://schemas.microsoft.com/office/drawing/2014/main" id="{91E1976E-F842-49F6-AA99-0EFE4471E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2100" y="4456113"/>
            <a:ext cx="406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200">
                <a:solidFill>
                  <a:srgbClr val="000000"/>
                </a:solidFill>
              </a:rPr>
              <a:t>Blood</a:t>
            </a:r>
          </a:p>
          <a:p>
            <a:r>
              <a:rPr lang="en-GB" altLang="en-US" sz="1200">
                <a:solidFill>
                  <a:srgbClr val="000000"/>
                </a:solidFill>
              </a:rPr>
              <a:t>supply</a:t>
            </a:r>
            <a:endParaRPr lang="en-GB" altLang="en-US"/>
          </a:p>
        </p:txBody>
      </p:sp>
      <p:sp>
        <p:nvSpPr>
          <p:cNvPr id="70" name="Freeform 66">
            <a:extLst>
              <a:ext uri="{FF2B5EF4-FFF2-40B4-BE49-F238E27FC236}">
                <a16:creationId xmlns:a16="http://schemas.microsoft.com/office/drawing/2014/main" id="{7A1139BD-846E-4289-BEE8-27649B0AC468}"/>
              </a:ext>
            </a:extLst>
          </p:cNvPr>
          <p:cNvSpPr>
            <a:spLocks/>
          </p:cNvSpPr>
          <p:nvPr/>
        </p:nvSpPr>
        <p:spPr bwMode="auto">
          <a:xfrm>
            <a:off x="5867400" y="5503863"/>
            <a:ext cx="158750" cy="101600"/>
          </a:xfrm>
          <a:custGeom>
            <a:avLst/>
            <a:gdLst>
              <a:gd name="T0" fmla="*/ 0 w 448"/>
              <a:gd name="T1" fmla="*/ 0 h 320"/>
              <a:gd name="T2" fmla="*/ 2147483647 w 448"/>
              <a:gd name="T3" fmla="*/ 0 h 320"/>
              <a:gd name="T4" fmla="*/ 2147483647 w 448"/>
              <a:gd name="T5" fmla="*/ 2147483647 h 320"/>
              <a:gd name="T6" fmla="*/ 2147483647 w 448"/>
              <a:gd name="T7" fmla="*/ 2147483647 h 320"/>
              <a:gd name="T8" fmla="*/ 2147483647 w 448"/>
              <a:gd name="T9" fmla="*/ 2147483647 h 320"/>
              <a:gd name="T10" fmla="*/ 2147483647 w 448"/>
              <a:gd name="T11" fmla="*/ 2147483647 h 320"/>
              <a:gd name="T12" fmla="*/ 2147483647 w 448"/>
              <a:gd name="T13" fmla="*/ 2147483647 h 320"/>
              <a:gd name="T14" fmla="*/ 0 w 448"/>
              <a:gd name="T15" fmla="*/ 2147483647 h 320"/>
              <a:gd name="T16" fmla="*/ 0 w 448"/>
              <a:gd name="T17" fmla="*/ 0 h 32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48"/>
              <a:gd name="T28" fmla="*/ 0 h 320"/>
              <a:gd name="T29" fmla="*/ 448 w 448"/>
              <a:gd name="T30" fmla="*/ 320 h 32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48" h="320">
                <a:moveTo>
                  <a:pt x="0" y="0"/>
                </a:moveTo>
                <a:lnTo>
                  <a:pt x="448" y="0"/>
                </a:lnTo>
                <a:lnTo>
                  <a:pt x="448" y="118"/>
                </a:lnTo>
                <a:lnTo>
                  <a:pt x="306" y="118"/>
                </a:lnTo>
                <a:lnTo>
                  <a:pt x="306" y="320"/>
                </a:lnTo>
                <a:lnTo>
                  <a:pt x="152" y="320"/>
                </a:lnTo>
                <a:lnTo>
                  <a:pt x="152" y="118"/>
                </a:lnTo>
                <a:lnTo>
                  <a:pt x="0" y="118"/>
                </a:lnTo>
                <a:lnTo>
                  <a:pt x="0" y="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Freeform 67">
            <a:extLst>
              <a:ext uri="{FF2B5EF4-FFF2-40B4-BE49-F238E27FC236}">
                <a16:creationId xmlns:a16="http://schemas.microsoft.com/office/drawing/2014/main" id="{B8E07C06-9CA3-46A3-BB31-E1A7D9F98794}"/>
              </a:ext>
            </a:extLst>
          </p:cNvPr>
          <p:cNvSpPr>
            <a:spLocks/>
          </p:cNvSpPr>
          <p:nvPr/>
        </p:nvSpPr>
        <p:spPr bwMode="auto">
          <a:xfrm>
            <a:off x="5867400" y="5656263"/>
            <a:ext cx="114300" cy="134938"/>
          </a:xfrm>
          <a:custGeom>
            <a:avLst/>
            <a:gdLst>
              <a:gd name="T0" fmla="*/ 2147483647 w 364"/>
              <a:gd name="T1" fmla="*/ 0 h 384"/>
              <a:gd name="T2" fmla="*/ 2147483647 w 364"/>
              <a:gd name="T3" fmla="*/ 2147483647 h 384"/>
              <a:gd name="T4" fmla="*/ 2147483647 w 364"/>
              <a:gd name="T5" fmla="*/ 2147483647 h 384"/>
              <a:gd name="T6" fmla="*/ 2147483647 w 364"/>
              <a:gd name="T7" fmla="*/ 2147483647 h 384"/>
              <a:gd name="T8" fmla="*/ 2147483647 w 364"/>
              <a:gd name="T9" fmla="*/ 2147483647 h 384"/>
              <a:gd name="T10" fmla="*/ 2147483647 w 364"/>
              <a:gd name="T11" fmla="*/ 2147483647 h 384"/>
              <a:gd name="T12" fmla="*/ 2147483647 w 364"/>
              <a:gd name="T13" fmla="*/ 2147483647 h 384"/>
              <a:gd name="T14" fmla="*/ 2147483647 w 364"/>
              <a:gd name="T15" fmla="*/ 2147483647 h 384"/>
              <a:gd name="T16" fmla="*/ 2147483647 w 364"/>
              <a:gd name="T17" fmla="*/ 0 h 384"/>
              <a:gd name="T18" fmla="*/ 2147483647 w 364"/>
              <a:gd name="T19" fmla="*/ 0 h 38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64"/>
              <a:gd name="T31" fmla="*/ 0 h 384"/>
              <a:gd name="T32" fmla="*/ 364 w 364"/>
              <a:gd name="T33" fmla="*/ 384 h 38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64" h="384">
                <a:moveTo>
                  <a:pt x="363" y="0"/>
                </a:moveTo>
                <a:lnTo>
                  <a:pt x="364" y="384"/>
                </a:lnTo>
                <a:lnTo>
                  <a:pt x="240" y="384"/>
                </a:lnTo>
                <a:lnTo>
                  <a:pt x="240" y="262"/>
                </a:lnTo>
                <a:lnTo>
                  <a:pt x="58" y="261"/>
                </a:lnTo>
                <a:cubicBezTo>
                  <a:pt x="18" y="251"/>
                  <a:pt x="1" y="225"/>
                  <a:pt x="2" y="203"/>
                </a:cubicBezTo>
                <a:cubicBezTo>
                  <a:pt x="0" y="165"/>
                  <a:pt x="13" y="139"/>
                  <a:pt x="60" y="129"/>
                </a:cubicBezTo>
                <a:lnTo>
                  <a:pt x="239" y="130"/>
                </a:lnTo>
                <a:lnTo>
                  <a:pt x="239" y="0"/>
                </a:lnTo>
                <a:lnTo>
                  <a:pt x="363" y="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AutoShape 68">
            <a:extLst>
              <a:ext uri="{FF2B5EF4-FFF2-40B4-BE49-F238E27FC236}">
                <a16:creationId xmlns:a16="http://schemas.microsoft.com/office/drawing/2014/main" id="{65FCACCA-B1D9-4F28-B07F-FED529CCB9D8}"/>
              </a:ext>
            </a:extLst>
          </p:cNvPr>
          <p:cNvSpPr>
            <a:spLocks/>
          </p:cNvSpPr>
          <p:nvPr/>
        </p:nvSpPr>
        <p:spPr bwMode="auto">
          <a:xfrm>
            <a:off x="6096000" y="5446713"/>
            <a:ext cx="76200" cy="381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3" name="Rectangle 69">
            <a:extLst>
              <a:ext uri="{FF2B5EF4-FFF2-40B4-BE49-F238E27FC236}">
                <a16:creationId xmlns:a16="http://schemas.microsoft.com/office/drawing/2014/main" id="{D9E21223-569B-44CD-9771-E6CEFB290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5522913"/>
            <a:ext cx="11033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200">
                <a:solidFill>
                  <a:srgbClr val="000000"/>
                </a:solidFill>
              </a:rPr>
              <a:t>Neurotransmitters</a:t>
            </a:r>
            <a:endParaRPr lang="en-GB" altLang="en-US"/>
          </a:p>
        </p:txBody>
      </p:sp>
      <p:sp>
        <p:nvSpPr>
          <p:cNvPr id="137" name="Rectángulo 136">
            <a:extLst>
              <a:ext uri="{FF2B5EF4-FFF2-40B4-BE49-F238E27FC236}">
                <a16:creationId xmlns:a16="http://schemas.microsoft.com/office/drawing/2014/main" id="{CD71DFAB-938C-4637-8C81-90AC681856E8}"/>
              </a:ext>
            </a:extLst>
          </p:cNvPr>
          <p:cNvSpPr/>
          <p:nvPr/>
        </p:nvSpPr>
        <p:spPr>
          <a:xfrm>
            <a:off x="539749" y="1099016"/>
            <a:ext cx="6664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>
                <a:ln/>
                <a:solidFill>
                  <a:schemeClr val="accent3"/>
                </a:solidFill>
              </a:rPr>
              <a:t>Mecanismo de acción (</a:t>
            </a:r>
            <a:r>
              <a:rPr lang="es-MX" sz="2400" b="1" dirty="0" err="1">
                <a:ln/>
                <a:solidFill>
                  <a:schemeClr val="accent3"/>
                </a:solidFill>
              </a:rPr>
              <a:t>MdA</a:t>
            </a:r>
            <a:r>
              <a:rPr lang="es-MX" sz="2400" b="1" dirty="0">
                <a:ln/>
                <a:solidFill>
                  <a:schemeClr val="accent3"/>
                </a:solidFill>
              </a:rPr>
              <a:t>): mensajeros químicos</a:t>
            </a:r>
          </a:p>
        </p:txBody>
      </p:sp>
    </p:spTree>
    <p:extLst>
      <p:ext uri="{BB962C8B-B14F-4D97-AF65-F5344CB8AC3E}">
        <p14:creationId xmlns:p14="http://schemas.microsoft.com/office/powerpoint/2010/main" val="48137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38FBB81-6D30-4477-9263-47A02DBC2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z="1800" b="1" smtClean="0">
                <a:solidFill>
                  <a:schemeClr val="tx1"/>
                </a:solidFill>
              </a:rPr>
              <a:t>18</a:t>
            </a:fld>
            <a:endParaRPr lang="en-US" sz="1800" b="1">
              <a:solidFill>
                <a:schemeClr val="tx1"/>
              </a:solidFill>
            </a:endParaRPr>
          </a:p>
        </p:txBody>
      </p:sp>
      <p:pic>
        <p:nvPicPr>
          <p:cNvPr id="6" name="Imagen 5" descr="Resultado de imagen para uam iztapalapa logo">
            <a:extLst>
              <a:ext uri="{FF2B5EF4-FFF2-40B4-BE49-F238E27FC236}">
                <a16:creationId xmlns:a16="http://schemas.microsoft.com/office/drawing/2014/main" id="{82E00565-42DE-4052-B69F-E3C39C51F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8" t="15160" r="4417" b="14066"/>
          <a:stretch>
            <a:fillRect/>
          </a:stretch>
        </p:blipFill>
        <p:spPr bwMode="auto">
          <a:xfrm>
            <a:off x="698500" y="263525"/>
            <a:ext cx="38735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ector recto 10">
            <a:extLst>
              <a:ext uri="{FF2B5EF4-FFF2-40B4-BE49-F238E27FC236}">
                <a16:creationId xmlns:a16="http://schemas.microsoft.com/office/drawing/2014/main" id="{0722AA48-58FD-4776-B548-58DDA175E76A}"/>
              </a:ext>
            </a:extLst>
          </p:cNvPr>
          <p:cNvCxnSpPr>
            <a:cxnSpLocks/>
          </p:cNvCxnSpPr>
          <p:nvPr/>
        </p:nvCxnSpPr>
        <p:spPr>
          <a:xfrm>
            <a:off x="539750" y="860425"/>
            <a:ext cx="7777163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8" name="Picture 16" descr="A green and black logo&#10;&#10;Description automatically generated">
            <a:extLst>
              <a:ext uri="{FF2B5EF4-FFF2-40B4-BE49-F238E27FC236}">
                <a16:creationId xmlns:a16="http://schemas.microsoft.com/office/drawing/2014/main" id="{466557B6-88C0-4DC6-A938-811F2B7D0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363" y="112713"/>
            <a:ext cx="10810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Rectángulo 56">
            <a:extLst>
              <a:ext uri="{FF2B5EF4-FFF2-40B4-BE49-F238E27FC236}">
                <a16:creationId xmlns:a16="http://schemas.microsoft.com/office/drawing/2014/main" id="{F14304BD-0D38-46ED-8D45-C2FB6F32D1EC}"/>
              </a:ext>
            </a:extLst>
          </p:cNvPr>
          <p:cNvSpPr/>
          <p:nvPr/>
        </p:nvSpPr>
        <p:spPr>
          <a:xfrm>
            <a:off x="457200" y="6280149"/>
            <a:ext cx="80187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Patrick, G. L. (2017). </a:t>
            </a:r>
            <a:r>
              <a:rPr lang="en-US" sz="1400" i="1" dirty="0"/>
              <a:t>An Introduction to Medicinal Chemistry</a:t>
            </a:r>
            <a:r>
              <a:rPr lang="en-US" sz="1400" dirty="0"/>
              <a:t> (6th ed.). Oxford University Press.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FFAE6F81-44B9-4BBE-A5AF-406611477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475" y="1740748"/>
            <a:ext cx="81470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Los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receptores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contienen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un sitio de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unión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(una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cavidad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hendidura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la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superficie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del receptor) que es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reconocido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por el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mensajero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químico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unión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del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mensajero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al receptor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implica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enlaces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intermoleculares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Esta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unión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provoca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un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ajuste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inducido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la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proteína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receptora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1BA6298-1B56-47F4-8463-9DBDE426F886}"/>
              </a:ext>
            </a:extLst>
          </p:cNvPr>
          <p:cNvSpPr/>
          <p:nvPr/>
        </p:nvSpPr>
        <p:spPr>
          <a:xfrm>
            <a:off x="457200" y="1134620"/>
            <a:ext cx="39066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>
                <a:ln/>
                <a:solidFill>
                  <a:schemeClr val="accent3"/>
                </a:solidFill>
              </a:rPr>
              <a:t>Mecanismo de acción (</a:t>
            </a:r>
            <a:r>
              <a:rPr lang="es-MX" sz="2400" b="1" dirty="0" err="1">
                <a:ln/>
                <a:solidFill>
                  <a:schemeClr val="accent3"/>
                </a:solidFill>
              </a:rPr>
              <a:t>MdA</a:t>
            </a:r>
            <a:r>
              <a:rPr lang="es-MX" sz="2400" b="1" dirty="0">
                <a:ln/>
                <a:solidFill>
                  <a:schemeClr val="accent3"/>
                </a:solidFill>
              </a:rPr>
              <a:t>)</a:t>
            </a:r>
          </a:p>
        </p:txBody>
      </p:sp>
      <p:sp>
        <p:nvSpPr>
          <p:cNvPr id="2" name="Rectangle 12">
            <a:extLst>
              <a:ext uri="{FF2B5EF4-FFF2-40B4-BE49-F238E27FC236}">
                <a16:creationId xmlns:a16="http://schemas.microsoft.com/office/drawing/2014/main" id="{B05077DE-37EF-2A2C-3F83-FD2BD85587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722" y="4674576"/>
            <a:ext cx="1720850" cy="268288"/>
          </a:xfrm>
          <a:prstGeom prst="rect">
            <a:avLst/>
          </a:prstGeom>
          <a:solidFill>
            <a:srgbClr val="00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64EF7760-CFEE-F6E3-C90E-E4FF04C39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722" y="4946039"/>
            <a:ext cx="1720850" cy="5730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271343C4-0676-6953-B4CA-CC0531379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6547" y="3372826"/>
            <a:ext cx="1730375" cy="21494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" name="Line 15">
            <a:extLst>
              <a:ext uri="{FF2B5EF4-FFF2-40B4-BE49-F238E27FC236}">
                <a16:creationId xmlns:a16="http://schemas.microsoft.com/office/drawing/2014/main" id="{1D9F3E1E-E6EA-F1C3-D859-716288CB3255}"/>
              </a:ext>
            </a:extLst>
          </p:cNvPr>
          <p:cNvSpPr>
            <a:spLocks noChangeShapeType="1"/>
          </p:cNvSpPr>
          <p:nvPr/>
        </p:nvSpPr>
        <p:spPr bwMode="auto">
          <a:xfrm>
            <a:off x="1346547" y="4674576"/>
            <a:ext cx="48895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6">
            <a:extLst>
              <a:ext uri="{FF2B5EF4-FFF2-40B4-BE49-F238E27FC236}">
                <a16:creationId xmlns:a16="http://schemas.microsoft.com/office/drawing/2014/main" id="{0861D6B7-5F43-E30C-CA14-60A5D516F8CF}"/>
              </a:ext>
            </a:extLst>
          </p:cNvPr>
          <p:cNvSpPr>
            <a:spLocks noChangeShapeType="1"/>
          </p:cNvSpPr>
          <p:nvPr/>
        </p:nvSpPr>
        <p:spPr bwMode="auto">
          <a:xfrm>
            <a:off x="2611785" y="4674576"/>
            <a:ext cx="44132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" name="Group 17">
            <a:extLst>
              <a:ext uri="{FF2B5EF4-FFF2-40B4-BE49-F238E27FC236}">
                <a16:creationId xmlns:a16="http://schemas.microsoft.com/office/drawing/2014/main" id="{18D9CD98-3771-5346-DD7B-89FEFF281112}"/>
              </a:ext>
            </a:extLst>
          </p:cNvPr>
          <p:cNvGrpSpPr>
            <a:grpSpLocks/>
          </p:cNvGrpSpPr>
          <p:nvPr/>
        </p:nvGrpSpPr>
        <p:grpSpPr bwMode="auto">
          <a:xfrm>
            <a:off x="1411635" y="4692039"/>
            <a:ext cx="495300" cy="255587"/>
            <a:chOff x="860" y="2320"/>
            <a:chExt cx="332" cy="171"/>
          </a:xfrm>
        </p:grpSpPr>
        <p:sp>
          <p:nvSpPr>
            <p:cNvPr id="14" name="Rectangle 18">
              <a:extLst>
                <a:ext uri="{FF2B5EF4-FFF2-40B4-BE49-F238E27FC236}">
                  <a16:creationId xmlns:a16="http://schemas.microsoft.com/office/drawing/2014/main" id="{2A24230F-D510-1E71-A71D-4BF6604CC5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0" y="2320"/>
              <a:ext cx="128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altLang="en-US" sz="900">
                  <a:solidFill>
                    <a:srgbClr val="000000"/>
                  </a:solidFill>
                </a:rPr>
                <a:t>Cell</a:t>
              </a:r>
              <a:endParaRPr lang="en-GB" altLang="en-US" sz="900"/>
            </a:p>
          </p:txBody>
        </p:sp>
        <p:sp>
          <p:nvSpPr>
            <p:cNvPr id="15" name="Rectangle 19">
              <a:extLst>
                <a:ext uri="{FF2B5EF4-FFF2-40B4-BE49-F238E27FC236}">
                  <a16:creationId xmlns:a16="http://schemas.microsoft.com/office/drawing/2014/main" id="{DE483BC5-2D64-2477-2817-384DF9B33B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0" y="2400"/>
              <a:ext cx="332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altLang="en-US" sz="900">
                  <a:solidFill>
                    <a:srgbClr val="000000"/>
                  </a:solidFill>
                </a:rPr>
                <a:t>Membrane</a:t>
              </a:r>
              <a:endParaRPr lang="en-GB" altLang="en-US" sz="900"/>
            </a:p>
          </p:txBody>
        </p:sp>
      </p:grpSp>
      <p:sp>
        <p:nvSpPr>
          <p:cNvPr id="16" name="Rectangle 20">
            <a:extLst>
              <a:ext uri="{FF2B5EF4-FFF2-40B4-BE49-F238E27FC236}">
                <a16:creationId xmlns:a16="http://schemas.microsoft.com/office/drawing/2014/main" id="{C7DE5BBF-AB1F-C9C8-F2B0-AD6ADA2FC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8860" y="5169876"/>
            <a:ext cx="1905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900">
                <a:solidFill>
                  <a:srgbClr val="000000"/>
                </a:solidFill>
              </a:rPr>
              <a:t>Cell</a:t>
            </a:r>
            <a:endParaRPr lang="en-GB" altLang="en-US" sz="900"/>
          </a:p>
        </p:txBody>
      </p:sp>
      <p:sp>
        <p:nvSpPr>
          <p:cNvPr id="17" name="Oval 24">
            <a:extLst>
              <a:ext uri="{FF2B5EF4-FFF2-40B4-BE49-F238E27FC236}">
                <a16:creationId xmlns:a16="http://schemas.microsoft.com/office/drawing/2014/main" id="{01D8F464-DCFC-B06B-AD94-44AB39CE5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635" y="4501539"/>
            <a:ext cx="736600" cy="48101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" name="AutoShape 25">
            <a:extLst>
              <a:ext uri="{FF2B5EF4-FFF2-40B4-BE49-F238E27FC236}">
                <a16:creationId xmlns:a16="http://schemas.microsoft.com/office/drawing/2014/main" id="{C4753271-D3BC-6357-7F60-1DA6357B0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1410" y="4514239"/>
            <a:ext cx="277812" cy="2222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26">
            <a:extLst>
              <a:ext uri="{FF2B5EF4-FFF2-40B4-BE49-F238E27FC236}">
                <a16:creationId xmlns:a16="http://schemas.microsoft.com/office/drawing/2014/main" id="{B60FA8A7-3702-040D-4214-47AC54DD548D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1410" y="4517414"/>
            <a:ext cx="73025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27">
            <a:extLst>
              <a:ext uri="{FF2B5EF4-FFF2-40B4-BE49-F238E27FC236}">
                <a16:creationId xmlns:a16="http://schemas.microsoft.com/office/drawing/2014/main" id="{43300583-EB79-EFAD-C263-2EA8F46FE66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24435" y="4734901"/>
            <a:ext cx="136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28">
            <a:extLst>
              <a:ext uri="{FF2B5EF4-FFF2-40B4-BE49-F238E27FC236}">
                <a16:creationId xmlns:a16="http://schemas.microsoft.com/office/drawing/2014/main" id="{3328EB54-C6CB-65A3-BF9A-B2163FB3A9F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0960" y="4517414"/>
            <a:ext cx="66675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29">
            <a:extLst>
              <a:ext uri="{FF2B5EF4-FFF2-40B4-BE49-F238E27FC236}">
                <a16:creationId xmlns:a16="http://schemas.microsoft.com/office/drawing/2014/main" id="{AAE9E5A5-98A2-E256-7A69-0585F34A5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2522" y="4471376"/>
            <a:ext cx="258763" cy="53975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3" name="Text Box 30">
            <a:extLst>
              <a:ext uri="{FF2B5EF4-FFF2-40B4-BE49-F238E27FC236}">
                <a16:creationId xmlns:a16="http://schemas.microsoft.com/office/drawing/2014/main" id="{56E0CF11-D86F-D5AA-D7EF-0A9130233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6785" y="4730139"/>
            <a:ext cx="596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900">
                <a:solidFill>
                  <a:srgbClr val="000000"/>
                </a:solidFill>
              </a:rPr>
              <a:t>Receptor</a:t>
            </a:r>
          </a:p>
        </p:txBody>
      </p:sp>
      <p:grpSp>
        <p:nvGrpSpPr>
          <p:cNvPr id="24" name="Group 69">
            <a:extLst>
              <a:ext uri="{FF2B5EF4-FFF2-40B4-BE49-F238E27FC236}">
                <a16:creationId xmlns:a16="http://schemas.microsoft.com/office/drawing/2014/main" id="{0CE56EA6-C956-BCE7-7D24-F4FC2832D210}"/>
              </a:ext>
            </a:extLst>
          </p:cNvPr>
          <p:cNvGrpSpPr>
            <a:grpSpLocks/>
          </p:cNvGrpSpPr>
          <p:nvPr/>
        </p:nvGrpSpPr>
        <p:grpSpPr bwMode="auto">
          <a:xfrm>
            <a:off x="1919635" y="3522051"/>
            <a:ext cx="555625" cy="973138"/>
            <a:chOff x="1177" y="1534"/>
            <a:chExt cx="350" cy="613"/>
          </a:xfrm>
        </p:grpSpPr>
        <p:grpSp>
          <p:nvGrpSpPr>
            <p:cNvPr id="25" name="Group 21">
              <a:extLst>
                <a:ext uri="{FF2B5EF4-FFF2-40B4-BE49-F238E27FC236}">
                  <a16:creationId xmlns:a16="http://schemas.microsoft.com/office/drawing/2014/main" id="{23B4ECE6-8AE1-C350-80CC-F543ADB722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77" y="1534"/>
              <a:ext cx="350" cy="250"/>
              <a:chOff x="672" y="432"/>
              <a:chExt cx="373" cy="266"/>
            </a:xfrm>
          </p:grpSpPr>
          <p:sp>
            <p:nvSpPr>
              <p:cNvPr id="27" name="Freeform 22">
                <a:extLst>
                  <a:ext uri="{FF2B5EF4-FFF2-40B4-BE49-F238E27FC236}">
                    <a16:creationId xmlns:a16="http://schemas.microsoft.com/office/drawing/2014/main" id="{1E7D256D-47EB-15D0-30D6-BCC58CA9D3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2" y="432"/>
                <a:ext cx="373" cy="266"/>
              </a:xfrm>
              <a:custGeom>
                <a:avLst/>
                <a:gdLst>
                  <a:gd name="T0" fmla="*/ 0 w 448"/>
                  <a:gd name="T1" fmla="*/ 0 h 320"/>
                  <a:gd name="T2" fmla="*/ 180 w 448"/>
                  <a:gd name="T3" fmla="*/ 0 h 320"/>
                  <a:gd name="T4" fmla="*/ 180 w 448"/>
                  <a:gd name="T5" fmla="*/ 47 h 320"/>
                  <a:gd name="T6" fmla="*/ 122 w 448"/>
                  <a:gd name="T7" fmla="*/ 47 h 320"/>
                  <a:gd name="T8" fmla="*/ 122 w 448"/>
                  <a:gd name="T9" fmla="*/ 127 h 320"/>
                  <a:gd name="T10" fmla="*/ 61 w 448"/>
                  <a:gd name="T11" fmla="*/ 127 h 320"/>
                  <a:gd name="T12" fmla="*/ 61 w 448"/>
                  <a:gd name="T13" fmla="*/ 47 h 320"/>
                  <a:gd name="T14" fmla="*/ 0 w 448"/>
                  <a:gd name="T15" fmla="*/ 47 h 320"/>
                  <a:gd name="T16" fmla="*/ 0 w 448"/>
                  <a:gd name="T17" fmla="*/ 0 h 3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48"/>
                  <a:gd name="T28" fmla="*/ 0 h 320"/>
                  <a:gd name="T29" fmla="*/ 448 w 448"/>
                  <a:gd name="T30" fmla="*/ 320 h 3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48" h="320">
                    <a:moveTo>
                      <a:pt x="0" y="0"/>
                    </a:moveTo>
                    <a:lnTo>
                      <a:pt x="448" y="0"/>
                    </a:lnTo>
                    <a:lnTo>
                      <a:pt x="448" y="118"/>
                    </a:lnTo>
                    <a:lnTo>
                      <a:pt x="306" y="118"/>
                    </a:lnTo>
                    <a:lnTo>
                      <a:pt x="306" y="320"/>
                    </a:lnTo>
                    <a:lnTo>
                      <a:pt x="152" y="320"/>
                    </a:lnTo>
                    <a:lnTo>
                      <a:pt x="152" y="118"/>
                    </a:lnTo>
                    <a:lnTo>
                      <a:pt x="0" y="1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Rectangle 23">
                <a:extLst>
                  <a:ext uri="{FF2B5EF4-FFF2-40B4-BE49-F238E27FC236}">
                    <a16:creationId xmlns:a16="http://schemas.microsoft.com/office/drawing/2014/main" id="{16F0B9B8-0511-0233-4A53-6F5EA92DD4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8" y="436"/>
                <a:ext cx="332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GB" altLang="en-US" sz="900">
                    <a:solidFill>
                      <a:srgbClr val="000000"/>
                    </a:solidFill>
                  </a:rPr>
                  <a:t>Messenger</a:t>
                </a:r>
                <a:endParaRPr lang="en-GB" altLang="en-US" sz="900"/>
              </a:p>
            </p:txBody>
          </p:sp>
        </p:grpSp>
        <p:sp>
          <p:nvSpPr>
            <p:cNvPr id="26" name="Line 31">
              <a:extLst>
                <a:ext uri="{FF2B5EF4-FFF2-40B4-BE49-F238E27FC236}">
                  <a16:creationId xmlns:a16="http://schemas.microsoft.com/office/drawing/2014/main" id="{BE141DB9-A72E-85FF-3B1E-281D6EEEB7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7" y="1850"/>
              <a:ext cx="38" cy="2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" name="Group 71">
            <a:extLst>
              <a:ext uri="{FF2B5EF4-FFF2-40B4-BE49-F238E27FC236}">
                <a16:creationId xmlns:a16="http://schemas.microsoft.com/office/drawing/2014/main" id="{C61A522B-F144-3FE0-5476-510D792A7864}"/>
              </a:ext>
            </a:extLst>
          </p:cNvPr>
          <p:cNvGrpSpPr>
            <a:grpSpLocks/>
          </p:cNvGrpSpPr>
          <p:nvPr/>
        </p:nvGrpSpPr>
        <p:grpSpPr bwMode="auto">
          <a:xfrm>
            <a:off x="3184872" y="3372826"/>
            <a:ext cx="2054225" cy="2149475"/>
            <a:chOff x="1974" y="1440"/>
            <a:chExt cx="1294" cy="1354"/>
          </a:xfrm>
        </p:grpSpPr>
        <p:grpSp>
          <p:nvGrpSpPr>
            <p:cNvPr id="30" name="Group 6">
              <a:extLst>
                <a:ext uri="{FF2B5EF4-FFF2-40B4-BE49-F238E27FC236}">
                  <a16:creationId xmlns:a16="http://schemas.microsoft.com/office/drawing/2014/main" id="{6DC5116A-104D-CFA4-9040-806FA5107C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74" y="2019"/>
              <a:ext cx="166" cy="181"/>
              <a:chOff x="2048" y="2052"/>
              <a:chExt cx="176" cy="192"/>
            </a:xfrm>
          </p:grpSpPr>
          <p:sp>
            <p:nvSpPr>
              <p:cNvPr id="49" name="Freeform 7">
                <a:extLst>
                  <a:ext uri="{FF2B5EF4-FFF2-40B4-BE49-F238E27FC236}">
                    <a16:creationId xmlns:a16="http://schemas.microsoft.com/office/drawing/2014/main" id="{C1F9769E-0EC6-2493-A7D7-E59BCEC8E0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8" y="2052"/>
                <a:ext cx="176" cy="96"/>
              </a:xfrm>
              <a:custGeom>
                <a:avLst/>
                <a:gdLst>
                  <a:gd name="T0" fmla="*/ 0 w 176"/>
                  <a:gd name="T1" fmla="*/ 96 h 96"/>
                  <a:gd name="T2" fmla="*/ 0 w 176"/>
                  <a:gd name="T3" fmla="*/ 48 h 96"/>
                  <a:gd name="T4" fmla="*/ 80 w 176"/>
                  <a:gd name="T5" fmla="*/ 48 h 96"/>
                  <a:gd name="T6" fmla="*/ 80 w 176"/>
                  <a:gd name="T7" fmla="*/ 0 h 96"/>
                  <a:gd name="T8" fmla="*/ 176 w 176"/>
                  <a:gd name="T9" fmla="*/ 96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6"/>
                  <a:gd name="T16" fmla="*/ 0 h 96"/>
                  <a:gd name="T17" fmla="*/ 176 w 176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6" h="96">
                    <a:moveTo>
                      <a:pt x="0" y="96"/>
                    </a:moveTo>
                    <a:lnTo>
                      <a:pt x="0" y="48"/>
                    </a:lnTo>
                    <a:lnTo>
                      <a:pt x="80" y="48"/>
                    </a:lnTo>
                    <a:lnTo>
                      <a:pt x="80" y="0"/>
                    </a:lnTo>
                    <a:lnTo>
                      <a:pt x="176" y="96"/>
                    </a:lnTo>
                  </a:path>
                </a:pathLst>
              </a:custGeom>
              <a:solidFill>
                <a:srgbClr val="FF66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8">
                <a:extLst>
                  <a:ext uri="{FF2B5EF4-FFF2-40B4-BE49-F238E27FC236}">
                    <a16:creationId xmlns:a16="http://schemas.microsoft.com/office/drawing/2014/main" id="{B1E60A8E-4799-9EFD-40EC-A028CF19C2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8" y="2148"/>
                <a:ext cx="176" cy="96"/>
              </a:xfrm>
              <a:custGeom>
                <a:avLst/>
                <a:gdLst>
                  <a:gd name="T0" fmla="*/ 0 w 176"/>
                  <a:gd name="T1" fmla="*/ 0 h 96"/>
                  <a:gd name="T2" fmla="*/ 0 w 176"/>
                  <a:gd name="T3" fmla="*/ 48 h 96"/>
                  <a:gd name="T4" fmla="*/ 80 w 176"/>
                  <a:gd name="T5" fmla="*/ 48 h 96"/>
                  <a:gd name="T6" fmla="*/ 80 w 176"/>
                  <a:gd name="T7" fmla="*/ 96 h 96"/>
                  <a:gd name="T8" fmla="*/ 176 w 176"/>
                  <a:gd name="T9" fmla="*/ 0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6"/>
                  <a:gd name="T16" fmla="*/ 0 h 96"/>
                  <a:gd name="T17" fmla="*/ 176 w 176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6" h="96">
                    <a:moveTo>
                      <a:pt x="0" y="0"/>
                    </a:moveTo>
                    <a:lnTo>
                      <a:pt x="0" y="48"/>
                    </a:lnTo>
                    <a:lnTo>
                      <a:pt x="80" y="48"/>
                    </a:lnTo>
                    <a:lnTo>
                      <a:pt x="80" y="96"/>
                    </a:lnTo>
                    <a:lnTo>
                      <a:pt x="176" y="0"/>
                    </a:lnTo>
                  </a:path>
                </a:pathLst>
              </a:custGeom>
              <a:solidFill>
                <a:srgbClr val="FF66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" name="Rectangle 32">
              <a:extLst>
                <a:ext uri="{FF2B5EF4-FFF2-40B4-BE49-F238E27FC236}">
                  <a16:creationId xmlns:a16="http://schemas.microsoft.com/office/drawing/2014/main" id="{F36CC138-2542-4129-5815-A65FBE4AA6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2" y="2662"/>
              <a:ext cx="24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altLang="en-US" sz="900">
                  <a:solidFill>
                    <a:srgbClr val="000000"/>
                  </a:solidFill>
                </a:rPr>
                <a:t>message</a:t>
              </a:r>
              <a:endParaRPr lang="en-GB" altLang="en-US" sz="900"/>
            </a:p>
          </p:txBody>
        </p:sp>
        <p:sp>
          <p:nvSpPr>
            <p:cNvPr id="32" name="Rectangle 33">
              <a:extLst>
                <a:ext uri="{FF2B5EF4-FFF2-40B4-BE49-F238E27FC236}">
                  <a16:creationId xmlns:a16="http://schemas.microsoft.com/office/drawing/2014/main" id="{00AE60D9-5DDF-7F24-396E-B755B5F5D4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6" y="1534"/>
              <a:ext cx="31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altLang="en-US" sz="900">
                  <a:solidFill>
                    <a:srgbClr val="000000"/>
                  </a:solidFill>
                </a:rPr>
                <a:t>Induced fit</a:t>
              </a:r>
              <a:endParaRPr lang="en-GB" altLang="en-US" sz="900"/>
            </a:p>
          </p:txBody>
        </p:sp>
        <p:sp>
          <p:nvSpPr>
            <p:cNvPr id="33" name="Rectangle 34">
              <a:extLst>
                <a:ext uri="{FF2B5EF4-FFF2-40B4-BE49-F238E27FC236}">
                  <a16:creationId xmlns:a16="http://schemas.microsoft.com/office/drawing/2014/main" id="{DDEEBAE6-5E61-7865-35D4-EA2FAAC4E2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9" y="2260"/>
              <a:ext cx="1085" cy="169"/>
            </a:xfrm>
            <a:prstGeom prst="rect">
              <a:avLst/>
            </a:prstGeom>
            <a:solidFill>
              <a:srgbClr val="00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" name="Rectangle 35">
              <a:extLst>
                <a:ext uri="{FF2B5EF4-FFF2-40B4-BE49-F238E27FC236}">
                  <a16:creationId xmlns:a16="http://schemas.microsoft.com/office/drawing/2014/main" id="{0964D5CC-AD11-B007-901C-67C835F032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9" y="2431"/>
              <a:ext cx="1085" cy="36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5" name="Rectangle 36">
              <a:extLst>
                <a:ext uri="{FF2B5EF4-FFF2-40B4-BE49-F238E27FC236}">
                  <a16:creationId xmlns:a16="http://schemas.microsoft.com/office/drawing/2014/main" id="{47EFEF33-CDA4-5305-E577-D7D6E03457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7" y="1440"/>
              <a:ext cx="1091" cy="135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6" name="Line 37">
              <a:extLst>
                <a:ext uri="{FF2B5EF4-FFF2-40B4-BE49-F238E27FC236}">
                  <a16:creationId xmlns:a16="http://schemas.microsoft.com/office/drawing/2014/main" id="{841E014F-DFD0-0D28-2C35-EEEB5E9753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7" y="2260"/>
              <a:ext cx="30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8">
              <a:extLst>
                <a:ext uri="{FF2B5EF4-FFF2-40B4-BE49-F238E27FC236}">
                  <a16:creationId xmlns:a16="http://schemas.microsoft.com/office/drawing/2014/main" id="{6CC14A4A-FEA1-B103-DD04-2EA77E9F80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5" y="2260"/>
              <a:ext cx="27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Rectangle 39">
              <a:extLst>
                <a:ext uri="{FF2B5EF4-FFF2-40B4-BE49-F238E27FC236}">
                  <a16:creationId xmlns:a16="http://schemas.microsoft.com/office/drawing/2014/main" id="{E1AB36F0-BF6C-FD0A-B105-11FDEA497B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2" y="2572"/>
              <a:ext cx="12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altLang="en-US" sz="900">
                  <a:solidFill>
                    <a:srgbClr val="000000"/>
                  </a:solidFill>
                </a:rPr>
                <a:t>Cell</a:t>
              </a:r>
              <a:endParaRPr lang="en-GB" altLang="en-US" sz="900"/>
            </a:p>
          </p:txBody>
        </p:sp>
        <p:sp>
          <p:nvSpPr>
            <p:cNvPr id="39" name="Oval 40">
              <a:extLst>
                <a:ext uri="{FF2B5EF4-FFF2-40B4-BE49-F238E27FC236}">
                  <a16:creationId xmlns:a16="http://schemas.microsoft.com/office/drawing/2014/main" id="{39D15DB2-B49A-3896-3DAE-80BC2E34A4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8" y="2151"/>
              <a:ext cx="465" cy="37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" name="Line 41">
              <a:extLst>
                <a:ext uri="{FF2B5EF4-FFF2-40B4-BE49-F238E27FC236}">
                  <a16:creationId xmlns:a16="http://schemas.microsoft.com/office/drawing/2014/main" id="{DD631517-0B59-18B4-8D91-C40223CDAF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5" y="2165"/>
              <a:ext cx="0" cy="1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42">
              <a:extLst>
                <a:ext uri="{FF2B5EF4-FFF2-40B4-BE49-F238E27FC236}">
                  <a16:creationId xmlns:a16="http://schemas.microsoft.com/office/drawing/2014/main" id="{DA93EC5B-4C2D-3327-6E0D-81F8B85C48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85" y="2298"/>
              <a:ext cx="1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43">
              <a:extLst>
                <a:ext uri="{FF2B5EF4-FFF2-40B4-BE49-F238E27FC236}">
                  <a16:creationId xmlns:a16="http://schemas.microsoft.com/office/drawing/2014/main" id="{0CA640A0-04B8-2514-CD03-151D8C3197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58" y="2167"/>
              <a:ext cx="1" cy="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44">
              <a:extLst>
                <a:ext uri="{FF2B5EF4-FFF2-40B4-BE49-F238E27FC236}">
                  <a16:creationId xmlns:a16="http://schemas.microsoft.com/office/drawing/2014/main" id="{1DDA18CB-B2C0-AC43-158D-3E32F6D0F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2160"/>
              <a:ext cx="163" cy="3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" name="Text Box 45">
              <a:extLst>
                <a:ext uri="{FF2B5EF4-FFF2-40B4-BE49-F238E27FC236}">
                  <a16:creationId xmlns:a16="http://schemas.microsoft.com/office/drawing/2014/main" id="{467B6480-2899-7413-931C-D2032F3751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6" y="2295"/>
              <a:ext cx="37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altLang="en-US" sz="900">
                  <a:solidFill>
                    <a:srgbClr val="000000"/>
                  </a:solidFill>
                </a:rPr>
                <a:t>Receptor</a:t>
              </a:r>
            </a:p>
          </p:txBody>
        </p:sp>
        <p:sp>
          <p:nvSpPr>
            <p:cNvPr id="45" name="Rectangle 46">
              <a:extLst>
                <a:ext uri="{FF2B5EF4-FFF2-40B4-BE49-F238E27FC236}">
                  <a16:creationId xmlns:a16="http://schemas.microsoft.com/office/drawing/2014/main" id="{C4FDBD45-205A-A6A2-93CC-A8BE5DC365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9" y="2158"/>
              <a:ext cx="165" cy="13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46" name="Group 47">
              <a:extLst>
                <a:ext uri="{FF2B5EF4-FFF2-40B4-BE49-F238E27FC236}">
                  <a16:creationId xmlns:a16="http://schemas.microsoft.com/office/drawing/2014/main" id="{1E1B0191-EB30-F821-AC9D-8203767FE3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3" y="2030"/>
              <a:ext cx="351" cy="251"/>
              <a:chOff x="672" y="432"/>
              <a:chExt cx="373" cy="266"/>
            </a:xfrm>
          </p:grpSpPr>
          <p:sp>
            <p:nvSpPr>
              <p:cNvPr id="47" name="Freeform 48">
                <a:extLst>
                  <a:ext uri="{FF2B5EF4-FFF2-40B4-BE49-F238E27FC236}">
                    <a16:creationId xmlns:a16="http://schemas.microsoft.com/office/drawing/2014/main" id="{8916FD5D-D1F5-DD87-1AD2-E3056E2D7A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2" y="432"/>
                <a:ext cx="373" cy="266"/>
              </a:xfrm>
              <a:custGeom>
                <a:avLst/>
                <a:gdLst>
                  <a:gd name="T0" fmla="*/ 0 w 448"/>
                  <a:gd name="T1" fmla="*/ 0 h 320"/>
                  <a:gd name="T2" fmla="*/ 180 w 448"/>
                  <a:gd name="T3" fmla="*/ 0 h 320"/>
                  <a:gd name="T4" fmla="*/ 180 w 448"/>
                  <a:gd name="T5" fmla="*/ 47 h 320"/>
                  <a:gd name="T6" fmla="*/ 122 w 448"/>
                  <a:gd name="T7" fmla="*/ 47 h 320"/>
                  <a:gd name="T8" fmla="*/ 122 w 448"/>
                  <a:gd name="T9" fmla="*/ 127 h 320"/>
                  <a:gd name="T10" fmla="*/ 61 w 448"/>
                  <a:gd name="T11" fmla="*/ 127 h 320"/>
                  <a:gd name="T12" fmla="*/ 61 w 448"/>
                  <a:gd name="T13" fmla="*/ 47 h 320"/>
                  <a:gd name="T14" fmla="*/ 0 w 448"/>
                  <a:gd name="T15" fmla="*/ 47 h 320"/>
                  <a:gd name="T16" fmla="*/ 0 w 448"/>
                  <a:gd name="T17" fmla="*/ 0 h 3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48"/>
                  <a:gd name="T28" fmla="*/ 0 h 320"/>
                  <a:gd name="T29" fmla="*/ 448 w 448"/>
                  <a:gd name="T30" fmla="*/ 320 h 3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48" h="320">
                    <a:moveTo>
                      <a:pt x="0" y="0"/>
                    </a:moveTo>
                    <a:lnTo>
                      <a:pt x="448" y="0"/>
                    </a:lnTo>
                    <a:lnTo>
                      <a:pt x="448" y="118"/>
                    </a:lnTo>
                    <a:lnTo>
                      <a:pt x="306" y="118"/>
                    </a:lnTo>
                    <a:lnTo>
                      <a:pt x="306" y="320"/>
                    </a:lnTo>
                    <a:lnTo>
                      <a:pt x="152" y="320"/>
                    </a:lnTo>
                    <a:lnTo>
                      <a:pt x="152" y="118"/>
                    </a:lnTo>
                    <a:lnTo>
                      <a:pt x="0" y="1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Rectangle 49">
                <a:extLst>
                  <a:ext uri="{FF2B5EF4-FFF2-40B4-BE49-F238E27FC236}">
                    <a16:creationId xmlns:a16="http://schemas.microsoft.com/office/drawing/2014/main" id="{F95D112F-D3A4-9697-DE8D-FAD9EACBB3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8" y="436"/>
                <a:ext cx="332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GB" altLang="en-US" sz="900">
                    <a:solidFill>
                      <a:srgbClr val="000000"/>
                    </a:solidFill>
                  </a:rPr>
                  <a:t>Messenger</a:t>
                </a:r>
                <a:endParaRPr lang="en-GB" altLang="en-US" sz="900"/>
              </a:p>
            </p:txBody>
          </p:sp>
        </p:grpSp>
      </p:grpSp>
      <p:grpSp>
        <p:nvGrpSpPr>
          <p:cNvPr id="51" name="Group 70">
            <a:extLst>
              <a:ext uri="{FF2B5EF4-FFF2-40B4-BE49-F238E27FC236}">
                <a16:creationId xmlns:a16="http://schemas.microsoft.com/office/drawing/2014/main" id="{0ADECA81-3FE3-EFDA-E18C-20FBD33F0846}"/>
              </a:ext>
            </a:extLst>
          </p:cNvPr>
          <p:cNvGrpSpPr>
            <a:grpSpLocks/>
          </p:cNvGrpSpPr>
          <p:nvPr/>
        </p:nvGrpSpPr>
        <p:grpSpPr bwMode="auto">
          <a:xfrm>
            <a:off x="4664422" y="5012714"/>
            <a:ext cx="485775" cy="469900"/>
            <a:chOff x="2906" y="2473"/>
            <a:chExt cx="306" cy="296"/>
          </a:xfrm>
        </p:grpSpPr>
        <p:sp>
          <p:nvSpPr>
            <p:cNvPr id="52" name="Rectangle 50">
              <a:extLst>
                <a:ext uri="{FF2B5EF4-FFF2-40B4-BE49-F238E27FC236}">
                  <a16:creationId xmlns:a16="http://schemas.microsoft.com/office/drawing/2014/main" id="{545122CC-97BF-0165-E83C-140B08C294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0" y="2683"/>
              <a:ext cx="25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altLang="en-US" sz="900">
                  <a:solidFill>
                    <a:srgbClr val="000000"/>
                  </a:solidFill>
                </a:rPr>
                <a:t>Message</a:t>
              </a:r>
              <a:endParaRPr lang="en-GB" altLang="en-US" sz="900"/>
            </a:p>
          </p:txBody>
        </p:sp>
        <p:sp>
          <p:nvSpPr>
            <p:cNvPr id="53" name="Freeform 51">
              <a:extLst>
                <a:ext uri="{FF2B5EF4-FFF2-40B4-BE49-F238E27FC236}">
                  <a16:creationId xmlns:a16="http://schemas.microsoft.com/office/drawing/2014/main" id="{C9855CA8-4998-51B3-71D3-717E9C0DE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6" y="2473"/>
              <a:ext cx="205" cy="217"/>
            </a:xfrm>
            <a:custGeom>
              <a:avLst/>
              <a:gdLst>
                <a:gd name="T0" fmla="*/ 14 w 218"/>
                <a:gd name="T1" fmla="*/ 0 h 230"/>
                <a:gd name="T2" fmla="*/ 7 w 218"/>
                <a:gd name="T3" fmla="*/ 39 h 230"/>
                <a:gd name="T4" fmla="*/ 43 w 218"/>
                <a:gd name="T5" fmla="*/ 31 h 230"/>
                <a:gd name="T6" fmla="*/ 35 w 218"/>
                <a:gd name="T7" fmla="*/ 71 h 230"/>
                <a:gd name="T8" fmla="*/ 74 w 218"/>
                <a:gd name="T9" fmla="*/ 62 h 230"/>
                <a:gd name="T10" fmla="*/ 66 w 218"/>
                <a:gd name="T11" fmla="*/ 102 h 230"/>
                <a:gd name="T12" fmla="*/ 104 w 218"/>
                <a:gd name="T13" fmla="*/ 93 h 230"/>
                <a:gd name="T14" fmla="*/ 97 w 218"/>
                <a:gd name="T15" fmla="*/ 134 h 230"/>
                <a:gd name="T16" fmla="*/ 118 w 218"/>
                <a:gd name="T17" fmla="*/ 126 h 230"/>
                <a:gd name="T18" fmla="*/ 160 w 218"/>
                <a:gd name="T19" fmla="*/ 172 h 2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8"/>
                <a:gd name="T31" fmla="*/ 0 h 230"/>
                <a:gd name="T32" fmla="*/ 218 w 218"/>
                <a:gd name="T33" fmla="*/ 230 h 2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8" h="230">
                  <a:moveTo>
                    <a:pt x="19" y="0"/>
                  </a:moveTo>
                  <a:cubicBezTo>
                    <a:pt x="17" y="8"/>
                    <a:pt x="0" y="45"/>
                    <a:pt x="7" y="52"/>
                  </a:cubicBezTo>
                  <a:cubicBezTo>
                    <a:pt x="14" y="59"/>
                    <a:pt x="53" y="35"/>
                    <a:pt x="59" y="41"/>
                  </a:cubicBezTo>
                  <a:cubicBezTo>
                    <a:pt x="66" y="48"/>
                    <a:pt x="41" y="87"/>
                    <a:pt x="48" y="94"/>
                  </a:cubicBezTo>
                  <a:cubicBezTo>
                    <a:pt x="55" y="101"/>
                    <a:pt x="94" y="76"/>
                    <a:pt x="101" y="83"/>
                  </a:cubicBezTo>
                  <a:cubicBezTo>
                    <a:pt x="108" y="90"/>
                    <a:pt x="82" y="128"/>
                    <a:pt x="89" y="136"/>
                  </a:cubicBezTo>
                  <a:cubicBezTo>
                    <a:pt x="96" y="143"/>
                    <a:pt x="135" y="118"/>
                    <a:pt x="142" y="125"/>
                  </a:cubicBezTo>
                  <a:cubicBezTo>
                    <a:pt x="149" y="132"/>
                    <a:pt x="128" y="169"/>
                    <a:pt x="131" y="178"/>
                  </a:cubicBezTo>
                  <a:cubicBezTo>
                    <a:pt x="133" y="184"/>
                    <a:pt x="143" y="161"/>
                    <a:pt x="159" y="169"/>
                  </a:cubicBezTo>
                  <a:cubicBezTo>
                    <a:pt x="173" y="178"/>
                    <a:pt x="205" y="218"/>
                    <a:pt x="218" y="23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4" name="Group 72">
            <a:extLst>
              <a:ext uri="{FF2B5EF4-FFF2-40B4-BE49-F238E27FC236}">
                <a16:creationId xmlns:a16="http://schemas.microsoft.com/office/drawing/2014/main" id="{641B6E63-C3D8-5746-E0D6-8F641B3CABC7}"/>
              </a:ext>
            </a:extLst>
          </p:cNvPr>
          <p:cNvGrpSpPr>
            <a:grpSpLocks/>
          </p:cNvGrpSpPr>
          <p:nvPr/>
        </p:nvGrpSpPr>
        <p:grpSpPr bwMode="auto">
          <a:xfrm>
            <a:off x="5393085" y="3372826"/>
            <a:ext cx="2125662" cy="2149475"/>
            <a:chOff x="3365" y="1440"/>
            <a:chExt cx="1339" cy="1354"/>
          </a:xfrm>
        </p:grpSpPr>
        <p:grpSp>
          <p:nvGrpSpPr>
            <p:cNvPr id="55" name="Group 9">
              <a:extLst>
                <a:ext uri="{FF2B5EF4-FFF2-40B4-BE49-F238E27FC236}">
                  <a16:creationId xmlns:a16="http://schemas.microsoft.com/office/drawing/2014/main" id="{380C5C2A-68C0-0F80-7DD7-5C618CEF6E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5" y="2012"/>
              <a:ext cx="173" cy="180"/>
              <a:chOff x="3528" y="2044"/>
              <a:chExt cx="184" cy="192"/>
            </a:xfrm>
          </p:grpSpPr>
          <p:sp>
            <p:nvSpPr>
              <p:cNvPr id="74" name="Freeform 10">
                <a:extLst>
                  <a:ext uri="{FF2B5EF4-FFF2-40B4-BE49-F238E27FC236}">
                    <a16:creationId xmlns:a16="http://schemas.microsoft.com/office/drawing/2014/main" id="{401196C9-D5ED-B471-78FE-D441EB052B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8" y="2044"/>
                <a:ext cx="184" cy="96"/>
              </a:xfrm>
              <a:custGeom>
                <a:avLst/>
                <a:gdLst>
                  <a:gd name="T0" fmla="*/ 0 w 184"/>
                  <a:gd name="T1" fmla="*/ 96 h 96"/>
                  <a:gd name="T2" fmla="*/ 0 w 184"/>
                  <a:gd name="T3" fmla="*/ 48 h 96"/>
                  <a:gd name="T4" fmla="*/ 88 w 184"/>
                  <a:gd name="T5" fmla="*/ 48 h 96"/>
                  <a:gd name="T6" fmla="*/ 88 w 184"/>
                  <a:gd name="T7" fmla="*/ 0 h 96"/>
                  <a:gd name="T8" fmla="*/ 184 w 184"/>
                  <a:gd name="T9" fmla="*/ 96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4"/>
                  <a:gd name="T16" fmla="*/ 0 h 96"/>
                  <a:gd name="T17" fmla="*/ 184 w 184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4" h="96">
                    <a:moveTo>
                      <a:pt x="0" y="96"/>
                    </a:moveTo>
                    <a:lnTo>
                      <a:pt x="0" y="48"/>
                    </a:lnTo>
                    <a:lnTo>
                      <a:pt x="88" y="48"/>
                    </a:lnTo>
                    <a:lnTo>
                      <a:pt x="88" y="0"/>
                    </a:lnTo>
                    <a:lnTo>
                      <a:pt x="184" y="96"/>
                    </a:lnTo>
                  </a:path>
                </a:pathLst>
              </a:custGeom>
              <a:solidFill>
                <a:srgbClr val="FF66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11">
                <a:extLst>
                  <a:ext uri="{FF2B5EF4-FFF2-40B4-BE49-F238E27FC236}">
                    <a16:creationId xmlns:a16="http://schemas.microsoft.com/office/drawing/2014/main" id="{E109E1EB-B6E9-9A0F-5646-FCAB72AB88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8" y="2140"/>
                <a:ext cx="184" cy="96"/>
              </a:xfrm>
              <a:custGeom>
                <a:avLst/>
                <a:gdLst>
                  <a:gd name="T0" fmla="*/ 0 w 184"/>
                  <a:gd name="T1" fmla="*/ 0 h 96"/>
                  <a:gd name="T2" fmla="*/ 0 w 184"/>
                  <a:gd name="T3" fmla="*/ 48 h 96"/>
                  <a:gd name="T4" fmla="*/ 88 w 184"/>
                  <a:gd name="T5" fmla="*/ 48 h 96"/>
                  <a:gd name="T6" fmla="*/ 88 w 184"/>
                  <a:gd name="T7" fmla="*/ 96 h 96"/>
                  <a:gd name="T8" fmla="*/ 184 w 184"/>
                  <a:gd name="T9" fmla="*/ 0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4"/>
                  <a:gd name="T16" fmla="*/ 0 h 96"/>
                  <a:gd name="T17" fmla="*/ 184 w 184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4" h="96">
                    <a:moveTo>
                      <a:pt x="0" y="0"/>
                    </a:moveTo>
                    <a:lnTo>
                      <a:pt x="0" y="48"/>
                    </a:lnTo>
                    <a:lnTo>
                      <a:pt x="88" y="48"/>
                    </a:lnTo>
                    <a:lnTo>
                      <a:pt x="88" y="96"/>
                    </a:lnTo>
                    <a:lnTo>
                      <a:pt x="184" y="0"/>
                    </a:lnTo>
                  </a:path>
                </a:pathLst>
              </a:custGeom>
              <a:solidFill>
                <a:srgbClr val="FF66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" name="Rectangle 52">
              <a:extLst>
                <a:ext uri="{FF2B5EF4-FFF2-40B4-BE49-F238E27FC236}">
                  <a16:creationId xmlns:a16="http://schemas.microsoft.com/office/drawing/2014/main" id="{62147F3B-0FA9-7383-4E84-2276104EC8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5" y="2260"/>
              <a:ext cx="1085" cy="169"/>
            </a:xfrm>
            <a:prstGeom prst="rect">
              <a:avLst/>
            </a:prstGeom>
            <a:solidFill>
              <a:srgbClr val="00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8" name="Rectangle 53">
              <a:extLst>
                <a:ext uri="{FF2B5EF4-FFF2-40B4-BE49-F238E27FC236}">
                  <a16:creationId xmlns:a16="http://schemas.microsoft.com/office/drawing/2014/main" id="{068B4A32-A71C-4CF9-C725-235E9D9D8F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5" y="2431"/>
              <a:ext cx="1085" cy="36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9" name="Rectangle 54">
              <a:extLst>
                <a:ext uri="{FF2B5EF4-FFF2-40B4-BE49-F238E27FC236}">
                  <a16:creationId xmlns:a16="http://schemas.microsoft.com/office/drawing/2014/main" id="{8E1EB23A-72EB-04BC-5FEA-3E3E84E948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4" y="1440"/>
              <a:ext cx="1090" cy="135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0" name="Line 55">
              <a:extLst>
                <a:ext uri="{FF2B5EF4-FFF2-40B4-BE49-F238E27FC236}">
                  <a16:creationId xmlns:a16="http://schemas.microsoft.com/office/drawing/2014/main" id="{C1CFC079-4B14-FC8A-FE4B-2BD1DF11C3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4" y="2260"/>
              <a:ext cx="30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56">
              <a:extLst>
                <a:ext uri="{FF2B5EF4-FFF2-40B4-BE49-F238E27FC236}">
                  <a16:creationId xmlns:a16="http://schemas.microsoft.com/office/drawing/2014/main" id="{4A315EF6-76CA-0D34-A632-041F62E645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1" y="2260"/>
              <a:ext cx="27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Rectangle 57">
              <a:extLst>
                <a:ext uri="{FF2B5EF4-FFF2-40B4-BE49-F238E27FC236}">
                  <a16:creationId xmlns:a16="http://schemas.microsoft.com/office/drawing/2014/main" id="{643BEB49-FF4E-AA34-2964-D7AB1E9C88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9" y="2572"/>
              <a:ext cx="12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altLang="en-US" sz="900">
                  <a:solidFill>
                    <a:srgbClr val="000000"/>
                  </a:solidFill>
                </a:rPr>
                <a:t>Cell</a:t>
              </a:r>
              <a:endParaRPr lang="en-GB" altLang="en-US" sz="900"/>
            </a:p>
          </p:txBody>
        </p:sp>
        <p:grpSp>
          <p:nvGrpSpPr>
            <p:cNvPr id="63" name="Group 58">
              <a:extLst>
                <a:ext uri="{FF2B5EF4-FFF2-40B4-BE49-F238E27FC236}">
                  <a16:creationId xmlns:a16="http://schemas.microsoft.com/office/drawing/2014/main" id="{A19B3856-657C-E8AC-FBCE-2ECABAEABC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55" y="1534"/>
              <a:ext cx="351" cy="250"/>
              <a:chOff x="672" y="432"/>
              <a:chExt cx="373" cy="266"/>
            </a:xfrm>
          </p:grpSpPr>
          <p:sp>
            <p:nvSpPr>
              <p:cNvPr id="72" name="Freeform 59">
                <a:extLst>
                  <a:ext uri="{FF2B5EF4-FFF2-40B4-BE49-F238E27FC236}">
                    <a16:creationId xmlns:a16="http://schemas.microsoft.com/office/drawing/2014/main" id="{BAF52910-5F20-2777-5DF2-6F71C06554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2" y="432"/>
                <a:ext cx="373" cy="266"/>
              </a:xfrm>
              <a:custGeom>
                <a:avLst/>
                <a:gdLst>
                  <a:gd name="T0" fmla="*/ 0 w 448"/>
                  <a:gd name="T1" fmla="*/ 0 h 320"/>
                  <a:gd name="T2" fmla="*/ 180 w 448"/>
                  <a:gd name="T3" fmla="*/ 0 h 320"/>
                  <a:gd name="T4" fmla="*/ 180 w 448"/>
                  <a:gd name="T5" fmla="*/ 47 h 320"/>
                  <a:gd name="T6" fmla="*/ 122 w 448"/>
                  <a:gd name="T7" fmla="*/ 47 h 320"/>
                  <a:gd name="T8" fmla="*/ 122 w 448"/>
                  <a:gd name="T9" fmla="*/ 127 h 320"/>
                  <a:gd name="T10" fmla="*/ 61 w 448"/>
                  <a:gd name="T11" fmla="*/ 127 h 320"/>
                  <a:gd name="T12" fmla="*/ 61 w 448"/>
                  <a:gd name="T13" fmla="*/ 47 h 320"/>
                  <a:gd name="T14" fmla="*/ 0 w 448"/>
                  <a:gd name="T15" fmla="*/ 47 h 320"/>
                  <a:gd name="T16" fmla="*/ 0 w 448"/>
                  <a:gd name="T17" fmla="*/ 0 h 3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48"/>
                  <a:gd name="T28" fmla="*/ 0 h 320"/>
                  <a:gd name="T29" fmla="*/ 448 w 448"/>
                  <a:gd name="T30" fmla="*/ 320 h 3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48" h="320">
                    <a:moveTo>
                      <a:pt x="0" y="0"/>
                    </a:moveTo>
                    <a:lnTo>
                      <a:pt x="448" y="0"/>
                    </a:lnTo>
                    <a:lnTo>
                      <a:pt x="448" y="118"/>
                    </a:lnTo>
                    <a:lnTo>
                      <a:pt x="306" y="118"/>
                    </a:lnTo>
                    <a:lnTo>
                      <a:pt x="306" y="320"/>
                    </a:lnTo>
                    <a:lnTo>
                      <a:pt x="152" y="320"/>
                    </a:lnTo>
                    <a:lnTo>
                      <a:pt x="152" y="118"/>
                    </a:lnTo>
                    <a:lnTo>
                      <a:pt x="0" y="1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Rectangle 60">
                <a:extLst>
                  <a:ext uri="{FF2B5EF4-FFF2-40B4-BE49-F238E27FC236}">
                    <a16:creationId xmlns:a16="http://schemas.microsoft.com/office/drawing/2014/main" id="{F1D3C255-4BDA-4604-13C5-19B7D9C43B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8" y="436"/>
                <a:ext cx="332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GB" altLang="en-US" sz="900">
                    <a:solidFill>
                      <a:srgbClr val="000000"/>
                    </a:solidFill>
                  </a:rPr>
                  <a:t>Messenger</a:t>
                </a:r>
                <a:endParaRPr lang="en-GB" altLang="en-US" sz="900"/>
              </a:p>
            </p:txBody>
          </p:sp>
        </p:grpSp>
        <p:sp>
          <p:nvSpPr>
            <p:cNvPr id="64" name="Oval 61">
              <a:extLst>
                <a:ext uri="{FF2B5EF4-FFF2-40B4-BE49-F238E27FC236}">
                  <a16:creationId xmlns:a16="http://schemas.microsoft.com/office/drawing/2014/main" id="{D2AF1670-ADD7-BDB0-3BF5-0957F0EE22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5" y="2151"/>
              <a:ext cx="464" cy="303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5" name="AutoShape 62">
              <a:extLst>
                <a:ext uri="{FF2B5EF4-FFF2-40B4-BE49-F238E27FC236}">
                  <a16:creationId xmlns:a16="http://schemas.microsoft.com/office/drawing/2014/main" id="{A7203B06-BC4B-E6A1-F720-3974D2CD84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1" y="2159"/>
              <a:ext cx="175" cy="1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43 w 21600"/>
                <a:gd name="T13" fmla="*/ 4474 h 21600"/>
                <a:gd name="T14" fmla="*/ 17157 w 21600"/>
                <a:gd name="T15" fmla="*/ 1712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63">
              <a:extLst>
                <a:ext uri="{FF2B5EF4-FFF2-40B4-BE49-F238E27FC236}">
                  <a16:creationId xmlns:a16="http://schemas.microsoft.com/office/drawing/2014/main" id="{3F380F3C-8D3F-CAD4-2C62-68B4CB589D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1" y="2161"/>
              <a:ext cx="45" cy="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Line 64">
              <a:extLst>
                <a:ext uri="{FF2B5EF4-FFF2-40B4-BE49-F238E27FC236}">
                  <a16:creationId xmlns:a16="http://schemas.microsoft.com/office/drawing/2014/main" id="{A0B2F21A-D76A-AB30-D8AA-A265DADAEE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66" y="2298"/>
              <a:ext cx="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Line 65">
              <a:extLst>
                <a:ext uri="{FF2B5EF4-FFF2-40B4-BE49-F238E27FC236}">
                  <a16:creationId xmlns:a16="http://schemas.microsoft.com/office/drawing/2014/main" id="{5387CACB-FCB8-F2B5-EDB8-300097C9B4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53" y="2161"/>
              <a:ext cx="42" cy="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Rectangle 66">
              <a:extLst>
                <a:ext uri="{FF2B5EF4-FFF2-40B4-BE49-F238E27FC236}">
                  <a16:creationId xmlns:a16="http://schemas.microsoft.com/office/drawing/2014/main" id="{98EB6E08-B3C8-5369-0831-E5BD36DD8B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132"/>
              <a:ext cx="162" cy="3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0" name="Text Box 67">
              <a:extLst>
                <a:ext uri="{FF2B5EF4-FFF2-40B4-BE49-F238E27FC236}">
                  <a16:creationId xmlns:a16="http://schemas.microsoft.com/office/drawing/2014/main" id="{08EFA5EA-6A53-324A-C0F3-5A8D39CDF4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2" y="2295"/>
              <a:ext cx="37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altLang="en-US" sz="900">
                  <a:solidFill>
                    <a:srgbClr val="000000"/>
                  </a:solidFill>
                </a:rPr>
                <a:t>Receptor</a:t>
              </a:r>
            </a:p>
          </p:txBody>
        </p:sp>
        <p:sp>
          <p:nvSpPr>
            <p:cNvPr id="71" name="Line 68">
              <a:extLst>
                <a:ext uri="{FF2B5EF4-FFF2-40B4-BE49-F238E27FC236}">
                  <a16:creationId xmlns:a16="http://schemas.microsoft.com/office/drawing/2014/main" id="{76521E0F-5AD2-73E6-5DBC-06D2BDB362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3" y="1850"/>
              <a:ext cx="37" cy="2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2949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F7BE3BE-2F8B-4592-A056-97385E9D5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z="1800" b="1" smtClean="0">
                <a:solidFill>
                  <a:schemeClr val="tx1"/>
                </a:solidFill>
              </a:rPr>
              <a:t>19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6" name="Imagen 5" descr="Resultado de imagen para uam iztapalapa logo">
            <a:extLst>
              <a:ext uri="{FF2B5EF4-FFF2-40B4-BE49-F238E27FC236}">
                <a16:creationId xmlns:a16="http://schemas.microsoft.com/office/drawing/2014/main" id="{6E9D77DC-E18C-4EEB-8C1F-931EF5F80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8" t="15160" r="4417" b="14066"/>
          <a:stretch>
            <a:fillRect/>
          </a:stretch>
        </p:blipFill>
        <p:spPr bwMode="auto">
          <a:xfrm>
            <a:off x="698500" y="263525"/>
            <a:ext cx="38735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ector recto 10">
            <a:extLst>
              <a:ext uri="{FF2B5EF4-FFF2-40B4-BE49-F238E27FC236}">
                <a16:creationId xmlns:a16="http://schemas.microsoft.com/office/drawing/2014/main" id="{8A456F0C-68C9-4B2C-9C23-2CF59523A22C}"/>
              </a:ext>
            </a:extLst>
          </p:cNvPr>
          <p:cNvCxnSpPr>
            <a:cxnSpLocks/>
          </p:cNvCxnSpPr>
          <p:nvPr/>
        </p:nvCxnSpPr>
        <p:spPr>
          <a:xfrm>
            <a:off x="539750" y="860425"/>
            <a:ext cx="7777163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8" name="Picture 16" descr="A green and black logo&#10;&#10;Description automatically generated">
            <a:extLst>
              <a:ext uri="{FF2B5EF4-FFF2-40B4-BE49-F238E27FC236}">
                <a16:creationId xmlns:a16="http://schemas.microsoft.com/office/drawing/2014/main" id="{161D27A1-D9A6-4B42-80B0-28A353916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363" y="112713"/>
            <a:ext cx="10810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3DD1BCFF-C612-4D72-AE4B-7C2A5E6E25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330150"/>
              </p:ext>
            </p:extLst>
          </p:nvPr>
        </p:nvGraphicFramePr>
        <p:xfrm>
          <a:off x="374904" y="2383612"/>
          <a:ext cx="8394192" cy="1645920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2798064">
                  <a:extLst>
                    <a:ext uri="{9D8B030D-6E8A-4147-A177-3AD203B41FA5}">
                      <a16:colId xmlns:a16="http://schemas.microsoft.com/office/drawing/2014/main" val="3325907389"/>
                    </a:ext>
                  </a:extLst>
                </a:gridCol>
                <a:gridCol w="2798064">
                  <a:extLst>
                    <a:ext uri="{9D8B030D-6E8A-4147-A177-3AD203B41FA5}">
                      <a16:colId xmlns:a16="http://schemas.microsoft.com/office/drawing/2014/main" val="2168510717"/>
                    </a:ext>
                  </a:extLst>
                </a:gridCol>
                <a:gridCol w="2798064">
                  <a:extLst>
                    <a:ext uri="{9D8B030D-6E8A-4147-A177-3AD203B41FA5}">
                      <a16:colId xmlns:a16="http://schemas.microsoft.com/office/drawing/2014/main" val="3618529151"/>
                    </a:ext>
                  </a:extLst>
                </a:gridCol>
              </a:tblGrid>
              <a:tr h="282342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Tipo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Descripción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Ejemplo</a:t>
                      </a:r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9377425"/>
                  </a:ext>
                </a:extLst>
              </a:tr>
              <a:tr h="494099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Agonista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Activa un receptor y produce un efecto.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Morfina (agonista opioide)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0956180"/>
                  </a:ext>
                </a:extLst>
              </a:tr>
              <a:tr h="494099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Antagonista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/>
                        <a:t>Se une al receptor, pero bloquea su activación.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Naloxona</a:t>
                      </a:r>
                      <a:r>
                        <a:rPr lang="en-US" dirty="0"/>
                        <a:t> (</a:t>
                      </a:r>
                      <a:r>
                        <a:rPr lang="en-US" dirty="0" err="1"/>
                        <a:t>antagonista</a:t>
                      </a:r>
                      <a:r>
                        <a:rPr lang="en-US" dirty="0"/>
                        <a:t> de </a:t>
                      </a:r>
                      <a:r>
                        <a:rPr lang="en-US" dirty="0" err="1"/>
                        <a:t>opioides</a:t>
                      </a:r>
                      <a:r>
                        <a:rPr lang="en-US" dirty="0"/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6332468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1917E45B-C6D7-0CD3-F473-A466266F4E36}"/>
              </a:ext>
            </a:extLst>
          </p:cNvPr>
          <p:cNvSpPr txBox="1"/>
          <p:nvPr/>
        </p:nvSpPr>
        <p:spPr>
          <a:xfrm>
            <a:off x="382499" y="1148839"/>
            <a:ext cx="51039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dirty="0">
                <a:ln/>
                <a:solidFill>
                  <a:schemeClr val="accent3"/>
                </a:solidFill>
              </a:rPr>
              <a:t>Tipos de acción farmacológica</a:t>
            </a:r>
          </a:p>
        </p:txBody>
      </p:sp>
    </p:spTree>
    <p:extLst>
      <p:ext uri="{BB962C8B-B14F-4D97-AF65-F5344CB8AC3E}">
        <p14:creationId xmlns:p14="http://schemas.microsoft.com/office/powerpoint/2010/main" val="1388051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C3D9F10-E79B-43BC-71A8-1D9901767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z="1800" b="1" smtClean="0">
                <a:solidFill>
                  <a:schemeClr val="tx1"/>
                </a:solidFill>
              </a:rPr>
              <a:t>2</a:t>
            </a:fld>
            <a:endParaRPr lang="en-US" sz="1800" b="1">
              <a:solidFill>
                <a:schemeClr val="tx1"/>
              </a:solidFill>
            </a:endParaRPr>
          </a:p>
        </p:txBody>
      </p:sp>
      <p:pic>
        <p:nvPicPr>
          <p:cNvPr id="5" name="Imagen 4" descr="Resultado de imagen para uam iztapalapa logo">
            <a:extLst>
              <a:ext uri="{FF2B5EF4-FFF2-40B4-BE49-F238E27FC236}">
                <a16:creationId xmlns:a16="http://schemas.microsoft.com/office/drawing/2014/main" id="{2B0B4818-966B-B50F-47D8-B3B203205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8" t="15160" r="4417" b="14066"/>
          <a:stretch>
            <a:fillRect/>
          </a:stretch>
        </p:blipFill>
        <p:spPr bwMode="auto">
          <a:xfrm>
            <a:off x="698500" y="263525"/>
            <a:ext cx="38735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ector recto 10">
            <a:extLst>
              <a:ext uri="{FF2B5EF4-FFF2-40B4-BE49-F238E27FC236}">
                <a16:creationId xmlns:a16="http://schemas.microsoft.com/office/drawing/2014/main" id="{23A42213-EF1A-6EE2-727D-327D785FC809}"/>
              </a:ext>
            </a:extLst>
          </p:cNvPr>
          <p:cNvCxnSpPr>
            <a:cxnSpLocks/>
          </p:cNvCxnSpPr>
          <p:nvPr/>
        </p:nvCxnSpPr>
        <p:spPr>
          <a:xfrm>
            <a:off x="539750" y="860425"/>
            <a:ext cx="7777163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7" name="Picture 16" descr="A green and black logo&#10;&#10;Description automatically generated">
            <a:extLst>
              <a:ext uri="{FF2B5EF4-FFF2-40B4-BE49-F238E27FC236}">
                <a16:creationId xmlns:a16="http://schemas.microsoft.com/office/drawing/2014/main" id="{89EA0BA0-8089-E8B9-2864-7920435A4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363" y="112713"/>
            <a:ext cx="10810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FB6EC4B-5A01-FC45-9AE1-67362FFFAB57}"/>
              </a:ext>
            </a:extLst>
          </p:cNvPr>
          <p:cNvSpPr txBox="1"/>
          <p:nvPr/>
        </p:nvSpPr>
        <p:spPr>
          <a:xfrm>
            <a:off x="539750" y="1067419"/>
            <a:ext cx="3147015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s-ES" sz="3200" b="1" dirty="0">
                <a:ln/>
                <a:solidFill>
                  <a:schemeClr val="accent3"/>
                </a:solidFill>
              </a:rPr>
              <a:t>Biodisponibilidad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1899C70-E092-A855-05D1-FE1DAF4A5765}"/>
              </a:ext>
            </a:extLst>
          </p:cNvPr>
          <p:cNvSpPr txBox="1"/>
          <p:nvPr/>
        </p:nvSpPr>
        <p:spPr>
          <a:xfrm>
            <a:off x="557213" y="1895357"/>
            <a:ext cx="775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Porcentaje del fármaco que llega intacto a la circulación sanguínea.</a:t>
            </a: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74E853F4-6F0F-1BD2-DD70-E3333867E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481" y="2621684"/>
            <a:ext cx="7777163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MX" altLang="es-MX" b="1" dirty="0">
                <a:latin typeface="Arial" panose="020B0604020202020204" pitchFamily="34" charset="0"/>
              </a:rPr>
              <a:t>M</a:t>
            </a:r>
            <a:r>
              <a:rPr kumimoji="0" lang="es-MX" altLang="es-MX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ide qué tanto del medicamento está disponible para hacer efecto en el cuerpo</a:t>
            </a:r>
            <a:r>
              <a:rPr kumimoji="0" lang="es-MX" altLang="es-MX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altLang="es-MX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Ejemplo</a:t>
            </a:r>
            <a:r>
              <a:rPr kumimoji="0" lang="es-MX" altLang="es-MX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Si tomas 100 mg de un medicamento por vía oral y solo 50 mg llegan a la sangre en forma activa, la biodisponibilidad es del </a:t>
            </a:r>
            <a:r>
              <a:rPr kumimoji="0" lang="es-MX" altLang="es-MX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50%</a:t>
            </a:r>
            <a:r>
              <a:rPr kumimoji="0" lang="es-MX" altLang="es-MX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68C875C-DD30-946C-9649-4D587533FE91}"/>
              </a:ext>
            </a:extLst>
          </p:cNvPr>
          <p:cNvSpPr txBox="1"/>
          <p:nvPr/>
        </p:nvSpPr>
        <p:spPr>
          <a:xfrm>
            <a:off x="1664207" y="5134586"/>
            <a:ext cx="1494448" cy="369332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dirty="0"/>
              <a:t>Medicamento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CA4F4C4-59FC-B23E-0538-1F44324539D9}"/>
              </a:ext>
            </a:extLst>
          </p:cNvPr>
          <p:cNvSpPr txBox="1"/>
          <p:nvPr/>
        </p:nvSpPr>
        <p:spPr>
          <a:xfrm>
            <a:off x="4069993" y="5134586"/>
            <a:ext cx="987643" cy="369332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dirty="0"/>
              <a:t>Fármaco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A1B0BF6-547D-AFA2-50DF-A0E822AAD958}"/>
              </a:ext>
            </a:extLst>
          </p:cNvPr>
          <p:cNvSpPr txBox="1"/>
          <p:nvPr/>
        </p:nvSpPr>
        <p:spPr>
          <a:xfrm>
            <a:off x="6189720" y="5141300"/>
            <a:ext cx="1141466" cy="36933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dirty="0"/>
              <a:t>Excipiente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43ADA3D-5B26-42A7-711C-E7531F0920E9}"/>
              </a:ext>
            </a:extLst>
          </p:cNvPr>
          <p:cNvSpPr txBox="1"/>
          <p:nvPr/>
        </p:nvSpPr>
        <p:spPr>
          <a:xfrm>
            <a:off x="3445047" y="504896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/>
              <a:t>=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039BF3C-C6C8-96AF-5672-A1C5379057BF}"/>
              </a:ext>
            </a:extLst>
          </p:cNvPr>
          <p:cNvSpPr txBox="1"/>
          <p:nvPr/>
        </p:nvSpPr>
        <p:spPr>
          <a:xfrm>
            <a:off x="5486418" y="508841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66534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39750" y="942669"/>
            <a:ext cx="2029723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ES" sz="2400" b="1" dirty="0">
                <a:ln/>
                <a:solidFill>
                  <a:schemeClr val="accent3"/>
                </a:solidFill>
              </a:rPr>
              <a:t>Sitio de unión.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383CB7-72A8-4EB5-BF6D-2A9D76DA8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z="1800" b="1" smtClean="0">
                <a:solidFill>
                  <a:schemeClr val="tx1"/>
                </a:solidFill>
              </a:rPr>
              <a:pPr/>
              <a:t>20</a:t>
            </a:fld>
            <a:endParaRPr lang="en-US" sz="1800" b="1">
              <a:solidFill>
                <a:schemeClr val="tx1"/>
              </a:solidFill>
            </a:endParaRPr>
          </a:p>
        </p:txBody>
      </p:sp>
      <p:pic>
        <p:nvPicPr>
          <p:cNvPr id="3" name="Imagen 2" descr="Resultado de imagen para uam iztapalapa logo">
            <a:extLst>
              <a:ext uri="{FF2B5EF4-FFF2-40B4-BE49-F238E27FC236}">
                <a16:creationId xmlns:a16="http://schemas.microsoft.com/office/drawing/2014/main" id="{D341632D-1945-4C13-56BB-ADFC81C86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8" t="15160" r="4417" b="14066"/>
          <a:stretch>
            <a:fillRect/>
          </a:stretch>
        </p:blipFill>
        <p:spPr bwMode="auto">
          <a:xfrm>
            <a:off x="698500" y="263525"/>
            <a:ext cx="38735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ector recto 10">
            <a:extLst>
              <a:ext uri="{FF2B5EF4-FFF2-40B4-BE49-F238E27FC236}">
                <a16:creationId xmlns:a16="http://schemas.microsoft.com/office/drawing/2014/main" id="{75D862B7-CC4A-A711-2218-FB3EE8575320}"/>
              </a:ext>
            </a:extLst>
          </p:cNvPr>
          <p:cNvCxnSpPr>
            <a:cxnSpLocks/>
          </p:cNvCxnSpPr>
          <p:nvPr/>
        </p:nvCxnSpPr>
        <p:spPr>
          <a:xfrm>
            <a:off x="539750" y="860425"/>
            <a:ext cx="7777163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16" descr="A green and black logo&#10;&#10;Description automatically generated">
            <a:extLst>
              <a:ext uri="{FF2B5EF4-FFF2-40B4-BE49-F238E27FC236}">
                <a16:creationId xmlns:a16="http://schemas.microsoft.com/office/drawing/2014/main" id="{76193962-5E39-FCD7-DB73-853E60F81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363" y="112713"/>
            <a:ext cx="10810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2D3439FE-E473-E868-A794-0E5C99190F04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3680301"/>
          <a:ext cx="8229600" cy="365760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24306647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7300105"/>
                  </a:ext>
                </a:extLst>
              </a:tr>
            </a:tbl>
          </a:graphicData>
        </a:graphic>
      </p:graphicFrame>
      <p:sp>
        <p:nvSpPr>
          <p:cNvPr id="12" name="Rectangle 1">
            <a:extLst>
              <a:ext uri="{FF2B5EF4-FFF2-40B4-BE49-F238E27FC236}">
                <a16:creationId xmlns:a16="http://schemas.microsoft.com/office/drawing/2014/main" id="{AAD95BD1-24BB-4F4A-A3A4-1BB930B6C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654592"/>
            <a:ext cx="77597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Una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hendidura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cavidad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hidrofóbica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la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superficie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del receptor (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equivalente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al sitio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activo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 una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enzima</a:t>
            </a:r>
            <a:r>
              <a:rPr lang="en-US" altLang="en-US" dirty="0">
                <a:latin typeface="Arial" panose="020B0604020202020204" pitchFamily="34" charset="0"/>
              </a:rPr>
              <a:t>)</a:t>
            </a: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Recibe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y se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une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 un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mensajero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químico</a:t>
            </a: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Contiene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aminoácidos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que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interaccionan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con el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mensajer</a:t>
            </a: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ocurre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ninguna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reacción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ni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catálisis</a:t>
            </a: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3" name="Group 24">
            <a:extLst>
              <a:ext uri="{FF2B5EF4-FFF2-40B4-BE49-F238E27FC236}">
                <a16:creationId xmlns:a16="http://schemas.microsoft.com/office/drawing/2014/main" id="{00A05B91-3F99-4861-8A07-E200EA000729}"/>
              </a:ext>
            </a:extLst>
          </p:cNvPr>
          <p:cNvGrpSpPr>
            <a:grpSpLocks/>
          </p:cNvGrpSpPr>
          <p:nvPr/>
        </p:nvGrpSpPr>
        <p:grpSpPr bwMode="auto">
          <a:xfrm>
            <a:off x="4267200" y="4913313"/>
            <a:ext cx="2046288" cy="701675"/>
            <a:chOff x="2685" y="3024"/>
            <a:chExt cx="1289" cy="442"/>
          </a:xfrm>
        </p:grpSpPr>
        <p:grpSp>
          <p:nvGrpSpPr>
            <p:cNvPr id="14" name="Group 25">
              <a:extLst>
                <a:ext uri="{FF2B5EF4-FFF2-40B4-BE49-F238E27FC236}">
                  <a16:creationId xmlns:a16="http://schemas.microsoft.com/office/drawing/2014/main" id="{64C49FE3-8F47-4DD7-8A5D-1853946F09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36" y="3024"/>
              <a:ext cx="638" cy="442"/>
              <a:chOff x="4434" y="3652"/>
              <a:chExt cx="638" cy="442"/>
            </a:xfrm>
          </p:grpSpPr>
          <p:sp>
            <p:nvSpPr>
              <p:cNvPr id="18" name="Rectangle 26">
                <a:extLst>
                  <a:ext uri="{FF2B5EF4-FFF2-40B4-BE49-F238E27FC236}">
                    <a16:creationId xmlns:a16="http://schemas.microsoft.com/office/drawing/2014/main" id="{18D28941-251C-46C1-AB3F-88C5D73493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0" y="3940"/>
                <a:ext cx="400" cy="11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GB" altLang="en-US" sz="1200">
                    <a:solidFill>
                      <a:srgbClr val="000000"/>
                    </a:solidFill>
                  </a:rPr>
                  <a:t>ENZYME</a:t>
                </a:r>
                <a:endParaRPr lang="en-GB" altLang="en-US"/>
              </a:p>
            </p:txBody>
          </p:sp>
          <p:sp>
            <p:nvSpPr>
              <p:cNvPr id="19" name="Oval 27">
                <a:extLst>
                  <a:ext uri="{FF2B5EF4-FFF2-40B4-BE49-F238E27FC236}">
                    <a16:creationId xmlns:a16="http://schemas.microsoft.com/office/drawing/2014/main" id="{E5F74B53-93F5-4BE7-A752-6510616E0D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4" y="3678"/>
                <a:ext cx="638" cy="41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" name="AutoShape 28">
                <a:extLst>
                  <a:ext uri="{FF2B5EF4-FFF2-40B4-BE49-F238E27FC236}">
                    <a16:creationId xmlns:a16="http://schemas.microsoft.com/office/drawing/2014/main" id="{8EB6ECA1-AAE4-47B1-92DA-156CC2F906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6" y="3690"/>
                <a:ext cx="240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Line 29">
                <a:extLst>
                  <a:ext uri="{FF2B5EF4-FFF2-40B4-BE49-F238E27FC236}">
                    <a16:creationId xmlns:a16="http://schemas.microsoft.com/office/drawing/2014/main" id="{C2CCE12B-A288-48D5-9F60-CF8C76B587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36" y="3692"/>
                <a:ext cx="62" cy="1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Line 30">
                <a:extLst>
                  <a:ext uri="{FF2B5EF4-FFF2-40B4-BE49-F238E27FC236}">
                    <a16:creationId xmlns:a16="http://schemas.microsoft.com/office/drawing/2014/main" id="{98403B03-1898-4F48-B6C1-0E78E4960B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98" y="3880"/>
                <a:ext cx="1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Line 31">
                <a:extLst>
                  <a:ext uri="{FF2B5EF4-FFF2-40B4-BE49-F238E27FC236}">
                    <a16:creationId xmlns:a16="http://schemas.microsoft.com/office/drawing/2014/main" id="{9E9C0ACF-3CB0-4B3E-95A0-1FE8938761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16" y="3692"/>
                <a:ext cx="58" cy="1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Rectangle 32">
                <a:extLst>
                  <a:ext uri="{FF2B5EF4-FFF2-40B4-BE49-F238E27FC236}">
                    <a16:creationId xmlns:a16="http://schemas.microsoft.com/office/drawing/2014/main" id="{5583BE4E-54E1-47FA-90B0-366DD93A7B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4" y="3652"/>
                <a:ext cx="224" cy="47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5" name="Group 33">
              <a:extLst>
                <a:ext uri="{FF2B5EF4-FFF2-40B4-BE49-F238E27FC236}">
                  <a16:creationId xmlns:a16="http://schemas.microsoft.com/office/drawing/2014/main" id="{6185385A-9A84-4121-9657-F10493FB46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5" y="3240"/>
              <a:ext cx="217" cy="24"/>
              <a:chOff x="2685" y="3240"/>
              <a:chExt cx="217" cy="24"/>
            </a:xfrm>
          </p:grpSpPr>
          <p:sp>
            <p:nvSpPr>
              <p:cNvPr id="16" name="Line 34">
                <a:extLst>
                  <a:ext uri="{FF2B5EF4-FFF2-40B4-BE49-F238E27FC236}">
                    <a16:creationId xmlns:a16="http://schemas.microsoft.com/office/drawing/2014/main" id="{B43AA666-F2F3-4625-83FA-0F0440C254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85" y="3240"/>
                <a:ext cx="21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Line 35">
                <a:extLst>
                  <a:ext uri="{FF2B5EF4-FFF2-40B4-BE49-F238E27FC236}">
                    <a16:creationId xmlns:a16="http://schemas.microsoft.com/office/drawing/2014/main" id="{0D495B4E-0045-47A8-B850-1BE67F5EC8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88" y="3264"/>
                <a:ext cx="21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5" name="Group 23">
            <a:extLst>
              <a:ext uri="{FF2B5EF4-FFF2-40B4-BE49-F238E27FC236}">
                <a16:creationId xmlns:a16="http://schemas.microsoft.com/office/drawing/2014/main" id="{621DE204-9D68-4A31-B993-F0821B69FEE6}"/>
              </a:ext>
            </a:extLst>
          </p:cNvPr>
          <p:cNvGrpSpPr>
            <a:grpSpLocks/>
          </p:cNvGrpSpPr>
          <p:nvPr/>
        </p:nvGrpSpPr>
        <p:grpSpPr bwMode="auto">
          <a:xfrm>
            <a:off x="1868488" y="4695826"/>
            <a:ext cx="1908175" cy="1270000"/>
            <a:chOff x="1177" y="2903"/>
            <a:chExt cx="1202" cy="800"/>
          </a:xfrm>
        </p:grpSpPr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D1712AE4-B3CE-44FD-8793-943AC12C79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2" y="2923"/>
              <a:ext cx="1027" cy="551"/>
            </a:xfrm>
            <a:custGeom>
              <a:avLst/>
              <a:gdLst>
                <a:gd name="T0" fmla="*/ 861 w 1027"/>
                <a:gd name="T1" fmla="*/ 173 h 551"/>
                <a:gd name="T2" fmla="*/ 891 w 1027"/>
                <a:gd name="T3" fmla="*/ 104 h 551"/>
                <a:gd name="T4" fmla="*/ 933 w 1027"/>
                <a:gd name="T5" fmla="*/ 69 h 551"/>
                <a:gd name="T6" fmla="*/ 957 w 1027"/>
                <a:gd name="T7" fmla="*/ 109 h 551"/>
                <a:gd name="T8" fmla="*/ 960 w 1027"/>
                <a:gd name="T9" fmla="*/ 229 h 551"/>
                <a:gd name="T10" fmla="*/ 947 w 1027"/>
                <a:gd name="T11" fmla="*/ 314 h 551"/>
                <a:gd name="T12" fmla="*/ 920 w 1027"/>
                <a:gd name="T13" fmla="*/ 370 h 551"/>
                <a:gd name="T14" fmla="*/ 819 w 1027"/>
                <a:gd name="T15" fmla="*/ 402 h 551"/>
                <a:gd name="T16" fmla="*/ 603 w 1027"/>
                <a:gd name="T17" fmla="*/ 405 h 551"/>
                <a:gd name="T18" fmla="*/ 547 w 1027"/>
                <a:gd name="T19" fmla="*/ 405 h 551"/>
                <a:gd name="T20" fmla="*/ 520 w 1027"/>
                <a:gd name="T21" fmla="*/ 440 h 551"/>
                <a:gd name="T22" fmla="*/ 509 w 1027"/>
                <a:gd name="T23" fmla="*/ 461 h 551"/>
                <a:gd name="T24" fmla="*/ 424 w 1027"/>
                <a:gd name="T25" fmla="*/ 474 h 551"/>
                <a:gd name="T26" fmla="*/ 285 w 1027"/>
                <a:gd name="T27" fmla="*/ 373 h 551"/>
                <a:gd name="T28" fmla="*/ 144 w 1027"/>
                <a:gd name="T29" fmla="*/ 237 h 551"/>
                <a:gd name="T30" fmla="*/ 83 w 1027"/>
                <a:gd name="T31" fmla="*/ 210 h 551"/>
                <a:gd name="T32" fmla="*/ 64 w 1027"/>
                <a:gd name="T33" fmla="*/ 173 h 551"/>
                <a:gd name="T34" fmla="*/ 96 w 1027"/>
                <a:gd name="T35" fmla="*/ 138 h 551"/>
                <a:gd name="T36" fmla="*/ 101 w 1027"/>
                <a:gd name="T37" fmla="*/ 56 h 551"/>
                <a:gd name="T38" fmla="*/ 83 w 1027"/>
                <a:gd name="T39" fmla="*/ 29 h 551"/>
                <a:gd name="T40" fmla="*/ 53 w 1027"/>
                <a:gd name="T41" fmla="*/ 34 h 551"/>
                <a:gd name="T42" fmla="*/ 40 w 1027"/>
                <a:gd name="T43" fmla="*/ 69 h 551"/>
                <a:gd name="T44" fmla="*/ 21 w 1027"/>
                <a:gd name="T45" fmla="*/ 136 h 551"/>
                <a:gd name="T46" fmla="*/ 0 w 1027"/>
                <a:gd name="T47" fmla="*/ 176 h 551"/>
                <a:gd name="T48" fmla="*/ 21 w 1027"/>
                <a:gd name="T49" fmla="*/ 229 h 551"/>
                <a:gd name="T50" fmla="*/ 109 w 1027"/>
                <a:gd name="T51" fmla="*/ 277 h 551"/>
                <a:gd name="T52" fmla="*/ 160 w 1027"/>
                <a:gd name="T53" fmla="*/ 328 h 551"/>
                <a:gd name="T54" fmla="*/ 211 w 1027"/>
                <a:gd name="T55" fmla="*/ 394 h 551"/>
                <a:gd name="T56" fmla="*/ 293 w 1027"/>
                <a:gd name="T57" fmla="*/ 445 h 551"/>
                <a:gd name="T58" fmla="*/ 421 w 1027"/>
                <a:gd name="T59" fmla="*/ 536 h 551"/>
                <a:gd name="T60" fmla="*/ 533 w 1027"/>
                <a:gd name="T61" fmla="*/ 538 h 551"/>
                <a:gd name="T62" fmla="*/ 619 w 1027"/>
                <a:gd name="T63" fmla="*/ 472 h 551"/>
                <a:gd name="T64" fmla="*/ 675 w 1027"/>
                <a:gd name="T65" fmla="*/ 466 h 551"/>
                <a:gd name="T66" fmla="*/ 843 w 1027"/>
                <a:gd name="T67" fmla="*/ 469 h 551"/>
                <a:gd name="T68" fmla="*/ 941 w 1027"/>
                <a:gd name="T69" fmla="*/ 442 h 551"/>
                <a:gd name="T70" fmla="*/ 1000 w 1027"/>
                <a:gd name="T71" fmla="*/ 357 h 551"/>
                <a:gd name="T72" fmla="*/ 1027 w 1027"/>
                <a:gd name="T73" fmla="*/ 149 h 551"/>
                <a:gd name="T74" fmla="*/ 995 w 1027"/>
                <a:gd name="T75" fmla="*/ 24 h 551"/>
                <a:gd name="T76" fmla="*/ 949 w 1027"/>
                <a:gd name="T77" fmla="*/ 5 h 551"/>
                <a:gd name="T78" fmla="*/ 875 w 1027"/>
                <a:gd name="T79" fmla="*/ 45 h 551"/>
                <a:gd name="T80" fmla="*/ 821 w 1027"/>
                <a:gd name="T81" fmla="*/ 122 h 551"/>
                <a:gd name="T82" fmla="*/ 805 w 1027"/>
                <a:gd name="T83" fmla="*/ 205 h 551"/>
                <a:gd name="T84" fmla="*/ 861 w 1027"/>
                <a:gd name="T85" fmla="*/ 173 h 55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27"/>
                <a:gd name="T130" fmla="*/ 0 h 551"/>
                <a:gd name="T131" fmla="*/ 1027 w 1027"/>
                <a:gd name="T132" fmla="*/ 551 h 55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27" h="551">
                  <a:moveTo>
                    <a:pt x="861" y="173"/>
                  </a:moveTo>
                  <a:cubicBezTo>
                    <a:pt x="875" y="156"/>
                    <a:pt x="879" y="121"/>
                    <a:pt x="891" y="104"/>
                  </a:cubicBezTo>
                  <a:cubicBezTo>
                    <a:pt x="902" y="86"/>
                    <a:pt x="922" y="68"/>
                    <a:pt x="933" y="69"/>
                  </a:cubicBezTo>
                  <a:cubicBezTo>
                    <a:pt x="944" y="69"/>
                    <a:pt x="952" y="82"/>
                    <a:pt x="957" y="109"/>
                  </a:cubicBezTo>
                  <a:cubicBezTo>
                    <a:pt x="961" y="135"/>
                    <a:pt x="961" y="195"/>
                    <a:pt x="960" y="229"/>
                  </a:cubicBezTo>
                  <a:cubicBezTo>
                    <a:pt x="958" y="263"/>
                    <a:pt x="953" y="290"/>
                    <a:pt x="947" y="314"/>
                  </a:cubicBezTo>
                  <a:cubicBezTo>
                    <a:pt x="940" y="337"/>
                    <a:pt x="941" y="355"/>
                    <a:pt x="920" y="370"/>
                  </a:cubicBezTo>
                  <a:cubicBezTo>
                    <a:pt x="898" y="384"/>
                    <a:pt x="871" y="396"/>
                    <a:pt x="819" y="402"/>
                  </a:cubicBezTo>
                  <a:cubicBezTo>
                    <a:pt x="766" y="407"/>
                    <a:pt x="648" y="404"/>
                    <a:pt x="603" y="405"/>
                  </a:cubicBezTo>
                  <a:cubicBezTo>
                    <a:pt x="557" y="405"/>
                    <a:pt x="560" y="399"/>
                    <a:pt x="547" y="405"/>
                  </a:cubicBezTo>
                  <a:cubicBezTo>
                    <a:pt x="533" y="410"/>
                    <a:pt x="526" y="430"/>
                    <a:pt x="520" y="440"/>
                  </a:cubicBezTo>
                  <a:cubicBezTo>
                    <a:pt x="513" y="449"/>
                    <a:pt x="524" y="455"/>
                    <a:pt x="509" y="461"/>
                  </a:cubicBezTo>
                  <a:cubicBezTo>
                    <a:pt x="493" y="466"/>
                    <a:pt x="461" y="488"/>
                    <a:pt x="424" y="474"/>
                  </a:cubicBezTo>
                  <a:cubicBezTo>
                    <a:pt x="386" y="459"/>
                    <a:pt x="331" y="412"/>
                    <a:pt x="285" y="373"/>
                  </a:cubicBezTo>
                  <a:cubicBezTo>
                    <a:pt x="238" y="333"/>
                    <a:pt x="177" y="264"/>
                    <a:pt x="144" y="237"/>
                  </a:cubicBezTo>
                  <a:cubicBezTo>
                    <a:pt x="110" y="209"/>
                    <a:pt x="96" y="220"/>
                    <a:pt x="83" y="210"/>
                  </a:cubicBezTo>
                  <a:cubicBezTo>
                    <a:pt x="69" y="199"/>
                    <a:pt x="61" y="184"/>
                    <a:pt x="64" y="173"/>
                  </a:cubicBezTo>
                  <a:cubicBezTo>
                    <a:pt x="66" y="161"/>
                    <a:pt x="89" y="157"/>
                    <a:pt x="96" y="138"/>
                  </a:cubicBezTo>
                  <a:cubicBezTo>
                    <a:pt x="102" y="118"/>
                    <a:pt x="103" y="74"/>
                    <a:pt x="101" y="56"/>
                  </a:cubicBezTo>
                  <a:cubicBezTo>
                    <a:pt x="98" y="37"/>
                    <a:pt x="90" y="32"/>
                    <a:pt x="83" y="29"/>
                  </a:cubicBezTo>
                  <a:cubicBezTo>
                    <a:pt x="75" y="25"/>
                    <a:pt x="60" y="27"/>
                    <a:pt x="53" y="34"/>
                  </a:cubicBezTo>
                  <a:cubicBezTo>
                    <a:pt x="45" y="40"/>
                    <a:pt x="45" y="52"/>
                    <a:pt x="40" y="69"/>
                  </a:cubicBezTo>
                  <a:cubicBezTo>
                    <a:pt x="34" y="85"/>
                    <a:pt x="27" y="118"/>
                    <a:pt x="21" y="136"/>
                  </a:cubicBezTo>
                  <a:cubicBezTo>
                    <a:pt x="14" y="153"/>
                    <a:pt x="0" y="160"/>
                    <a:pt x="0" y="176"/>
                  </a:cubicBezTo>
                  <a:cubicBezTo>
                    <a:pt x="0" y="191"/>
                    <a:pt x="2" y="212"/>
                    <a:pt x="21" y="229"/>
                  </a:cubicBezTo>
                  <a:cubicBezTo>
                    <a:pt x="39" y="245"/>
                    <a:pt x="85" y="260"/>
                    <a:pt x="109" y="277"/>
                  </a:cubicBezTo>
                  <a:cubicBezTo>
                    <a:pt x="132" y="293"/>
                    <a:pt x="143" y="308"/>
                    <a:pt x="160" y="328"/>
                  </a:cubicBezTo>
                  <a:cubicBezTo>
                    <a:pt x="177" y="347"/>
                    <a:pt x="188" y="374"/>
                    <a:pt x="211" y="394"/>
                  </a:cubicBezTo>
                  <a:cubicBezTo>
                    <a:pt x="233" y="413"/>
                    <a:pt x="258" y="421"/>
                    <a:pt x="293" y="445"/>
                  </a:cubicBezTo>
                  <a:cubicBezTo>
                    <a:pt x="327" y="468"/>
                    <a:pt x="381" y="520"/>
                    <a:pt x="421" y="536"/>
                  </a:cubicBezTo>
                  <a:cubicBezTo>
                    <a:pt x="461" y="551"/>
                    <a:pt x="499" y="548"/>
                    <a:pt x="533" y="538"/>
                  </a:cubicBezTo>
                  <a:cubicBezTo>
                    <a:pt x="566" y="527"/>
                    <a:pt x="595" y="484"/>
                    <a:pt x="619" y="472"/>
                  </a:cubicBezTo>
                  <a:cubicBezTo>
                    <a:pt x="642" y="460"/>
                    <a:pt x="637" y="466"/>
                    <a:pt x="675" y="466"/>
                  </a:cubicBezTo>
                  <a:cubicBezTo>
                    <a:pt x="712" y="465"/>
                    <a:pt x="798" y="472"/>
                    <a:pt x="843" y="469"/>
                  </a:cubicBezTo>
                  <a:cubicBezTo>
                    <a:pt x="887" y="465"/>
                    <a:pt x="914" y="460"/>
                    <a:pt x="941" y="442"/>
                  </a:cubicBezTo>
                  <a:cubicBezTo>
                    <a:pt x="967" y="423"/>
                    <a:pt x="985" y="405"/>
                    <a:pt x="1000" y="357"/>
                  </a:cubicBezTo>
                  <a:cubicBezTo>
                    <a:pt x="1014" y="308"/>
                    <a:pt x="1027" y="204"/>
                    <a:pt x="1027" y="149"/>
                  </a:cubicBezTo>
                  <a:cubicBezTo>
                    <a:pt x="1026" y="93"/>
                    <a:pt x="1007" y="47"/>
                    <a:pt x="995" y="24"/>
                  </a:cubicBezTo>
                  <a:cubicBezTo>
                    <a:pt x="982" y="0"/>
                    <a:pt x="969" y="1"/>
                    <a:pt x="949" y="5"/>
                  </a:cubicBezTo>
                  <a:cubicBezTo>
                    <a:pt x="928" y="8"/>
                    <a:pt x="896" y="25"/>
                    <a:pt x="875" y="45"/>
                  </a:cubicBezTo>
                  <a:cubicBezTo>
                    <a:pt x="853" y="64"/>
                    <a:pt x="832" y="95"/>
                    <a:pt x="821" y="122"/>
                  </a:cubicBezTo>
                  <a:cubicBezTo>
                    <a:pt x="809" y="148"/>
                    <a:pt x="796" y="196"/>
                    <a:pt x="805" y="205"/>
                  </a:cubicBezTo>
                  <a:cubicBezTo>
                    <a:pt x="813" y="213"/>
                    <a:pt x="846" y="189"/>
                    <a:pt x="861" y="173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CA126CC6-CEC4-41F8-BF5A-1C36FE9B68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8" y="3174"/>
              <a:ext cx="252" cy="385"/>
            </a:xfrm>
            <a:custGeom>
              <a:avLst/>
              <a:gdLst>
                <a:gd name="T0" fmla="*/ 38 w 252"/>
                <a:gd name="T1" fmla="*/ 330 h 385"/>
                <a:gd name="T2" fmla="*/ 110 w 252"/>
                <a:gd name="T3" fmla="*/ 327 h 385"/>
                <a:gd name="T4" fmla="*/ 190 w 252"/>
                <a:gd name="T5" fmla="*/ 234 h 385"/>
                <a:gd name="T6" fmla="*/ 166 w 252"/>
                <a:gd name="T7" fmla="*/ 37 h 385"/>
                <a:gd name="T8" fmla="*/ 217 w 252"/>
                <a:gd name="T9" fmla="*/ 13 h 385"/>
                <a:gd name="T10" fmla="*/ 238 w 252"/>
                <a:gd name="T11" fmla="*/ 98 h 385"/>
                <a:gd name="T12" fmla="*/ 249 w 252"/>
                <a:gd name="T13" fmla="*/ 205 h 385"/>
                <a:gd name="T14" fmla="*/ 219 w 252"/>
                <a:gd name="T15" fmla="*/ 298 h 385"/>
                <a:gd name="T16" fmla="*/ 169 w 252"/>
                <a:gd name="T17" fmla="*/ 362 h 385"/>
                <a:gd name="T18" fmla="*/ 105 w 252"/>
                <a:gd name="T19" fmla="*/ 383 h 385"/>
                <a:gd name="T20" fmla="*/ 30 w 252"/>
                <a:gd name="T21" fmla="*/ 375 h 385"/>
                <a:gd name="T22" fmla="*/ 3 w 252"/>
                <a:gd name="T23" fmla="*/ 359 h 385"/>
                <a:gd name="T24" fmla="*/ 38 w 252"/>
                <a:gd name="T25" fmla="*/ 330 h 3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52"/>
                <a:gd name="T40" fmla="*/ 0 h 385"/>
                <a:gd name="T41" fmla="*/ 252 w 252"/>
                <a:gd name="T42" fmla="*/ 385 h 3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52" h="385">
                  <a:moveTo>
                    <a:pt x="38" y="330"/>
                  </a:moveTo>
                  <a:cubicBezTo>
                    <a:pt x="55" y="324"/>
                    <a:pt x="84" y="342"/>
                    <a:pt x="110" y="327"/>
                  </a:cubicBezTo>
                  <a:cubicBezTo>
                    <a:pt x="135" y="311"/>
                    <a:pt x="180" y="282"/>
                    <a:pt x="190" y="234"/>
                  </a:cubicBezTo>
                  <a:cubicBezTo>
                    <a:pt x="199" y="185"/>
                    <a:pt x="161" y="73"/>
                    <a:pt x="166" y="37"/>
                  </a:cubicBezTo>
                  <a:cubicBezTo>
                    <a:pt x="170" y="0"/>
                    <a:pt x="205" y="2"/>
                    <a:pt x="217" y="13"/>
                  </a:cubicBezTo>
                  <a:cubicBezTo>
                    <a:pt x="229" y="23"/>
                    <a:pt x="232" y="66"/>
                    <a:pt x="238" y="98"/>
                  </a:cubicBezTo>
                  <a:cubicBezTo>
                    <a:pt x="243" y="130"/>
                    <a:pt x="252" y="171"/>
                    <a:pt x="249" y="205"/>
                  </a:cubicBezTo>
                  <a:cubicBezTo>
                    <a:pt x="245" y="238"/>
                    <a:pt x="232" y="271"/>
                    <a:pt x="219" y="298"/>
                  </a:cubicBezTo>
                  <a:cubicBezTo>
                    <a:pt x="205" y="324"/>
                    <a:pt x="188" y="347"/>
                    <a:pt x="169" y="362"/>
                  </a:cubicBezTo>
                  <a:cubicBezTo>
                    <a:pt x="149" y="376"/>
                    <a:pt x="128" y="380"/>
                    <a:pt x="105" y="383"/>
                  </a:cubicBezTo>
                  <a:cubicBezTo>
                    <a:pt x="82" y="385"/>
                    <a:pt x="46" y="378"/>
                    <a:pt x="30" y="375"/>
                  </a:cubicBezTo>
                  <a:cubicBezTo>
                    <a:pt x="13" y="371"/>
                    <a:pt x="0" y="368"/>
                    <a:pt x="3" y="359"/>
                  </a:cubicBezTo>
                  <a:cubicBezTo>
                    <a:pt x="5" y="349"/>
                    <a:pt x="20" y="335"/>
                    <a:pt x="38" y="330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6AB2440C-7F58-4F86-9351-63E112D8B4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2" y="2903"/>
              <a:ext cx="882" cy="771"/>
            </a:xfrm>
            <a:custGeom>
              <a:avLst/>
              <a:gdLst>
                <a:gd name="T0" fmla="*/ 807 w 882"/>
                <a:gd name="T1" fmla="*/ 316 h 771"/>
                <a:gd name="T2" fmla="*/ 767 w 882"/>
                <a:gd name="T3" fmla="*/ 332 h 771"/>
                <a:gd name="T4" fmla="*/ 737 w 882"/>
                <a:gd name="T5" fmla="*/ 372 h 771"/>
                <a:gd name="T6" fmla="*/ 801 w 882"/>
                <a:gd name="T7" fmla="*/ 460 h 771"/>
                <a:gd name="T8" fmla="*/ 801 w 882"/>
                <a:gd name="T9" fmla="*/ 494 h 771"/>
                <a:gd name="T10" fmla="*/ 745 w 882"/>
                <a:gd name="T11" fmla="*/ 580 h 771"/>
                <a:gd name="T12" fmla="*/ 593 w 882"/>
                <a:gd name="T13" fmla="*/ 665 h 771"/>
                <a:gd name="T14" fmla="*/ 436 w 882"/>
                <a:gd name="T15" fmla="*/ 702 h 771"/>
                <a:gd name="T16" fmla="*/ 353 w 882"/>
                <a:gd name="T17" fmla="*/ 694 h 771"/>
                <a:gd name="T18" fmla="*/ 300 w 882"/>
                <a:gd name="T19" fmla="*/ 668 h 771"/>
                <a:gd name="T20" fmla="*/ 209 w 882"/>
                <a:gd name="T21" fmla="*/ 561 h 771"/>
                <a:gd name="T22" fmla="*/ 105 w 882"/>
                <a:gd name="T23" fmla="*/ 321 h 771"/>
                <a:gd name="T24" fmla="*/ 84 w 882"/>
                <a:gd name="T25" fmla="*/ 212 h 771"/>
                <a:gd name="T26" fmla="*/ 116 w 882"/>
                <a:gd name="T27" fmla="*/ 158 h 771"/>
                <a:gd name="T28" fmla="*/ 175 w 882"/>
                <a:gd name="T29" fmla="*/ 145 h 771"/>
                <a:gd name="T30" fmla="*/ 241 w 882"/>
                <a:gd name="T31" fmla="*/ 150 h 771"/>
                <a:gd name="T32" fmla="*/ 393 w 882"/>
                <a:gd name="T33" fmla="*/ 97 h 771"/>
                <a:gd name="T34" fmla="*/ 505 w 882"/>
                <a:gd name="T35" fmla="*/ 62 h 771"/>
                <a:gd name="T36" fmla="*/ 543 w 882"/>
                <a:gd name="T37" fmla="*/ 68 h 771"/>
                <a:gd name="T38" fmla="*/ 567 w 882"/>
                <a:gd name="T39" fmla="*/ 89 h 771"/>
                <a:gd name="T40" fmla="*/ 593 w 882"/>
                <a:gd name="T41" fmla="*/ 153 h 771"/>
                <a:gd name="T42" fmla="*/ 596 w 882"/>
                <a:gd name="T43" fmla="*/ 198 h 771"/>
                <a:gd name="T44" fmla="*/ 553 w 882"/>
                <a:gd name="T45" fmla="*/ 230 h 771"/>
                <a:gd name="T46" fmla="*/ 468 w 882"/>
                <a:gd name="T47" fmla="*/ 233 h 771"/>
                <a:gd name="T48" fmla="*/ 385 w 882"/>
                <a:gd name="T49" fmla="*/ 281 h 771"/>
                <a:gd name="T50" fmla="*/ 268 w 882"/>
                <a:gd name="T51" fmla="*/ 321 h 771"/>
                <a:gd name="T52" fmla="*/ 220 w 882"/>
                <a:gd name="T53" fmla="*/ 484 h 771"/>
                <a:gd name="T54" fmla="*/ 303 w 882"/>
                <a:gd name="T55" fmla="*/ 593 h 771"/>
                <a:gd name="T56" fmla="*/ 420 w 882"/>
                <a:gd name="T57" fmla="*/ 654 h 771"/>
                <a:gd name="T58" fmla="*/ 529 w 882"/>
                <a:gd name="T59" fmla="*/ 641 h 771"/>
                <a:gd name="T60" fmla="*/ 633 w 882"/>
                <a:gd name="T61" fmla="*/ 614 h 771"/>
                <a:gd name="T62" fmla="*/ 687 w 882"/>
                <a:gd name="T63" fmla="*/ 620 h 771"/>
                <a:gd name="T64" fmla="*/ 743 w 882"/>
                <a:gd name="T65" fmla="*/ 580 h 771"/>
                <a:gd name="T66" fmla="*/ 711 w 882"/>
                <a:gd name="T67" fmla="*/ 566 h 771"/>
                <a:gd name="T68" fmla="*/ 663 w 882"/>
                <a:gd name="T69" fmla="*/ 566 h 771"/>
                <a:gd name="T70" fmla="*/ 521 w 882"/>
                <a:gd name="T71" fmla="*/ 598 h 771"/>
                <a:gd name="T72" fmla="*/ 396 w 882"/>
                <a:gd name="T73" fmla="*/ 590 h 771"/>
                <a:gd name="T74" fmla="*/ 295 w 882"/>
                <a:gd name="T75" fmla="*/ 510 h 771"/>
                <a:gd name="T76" fmla="*/ 292 w 882"/>
                <a:gd name="T77" fmla="*/ 412 h 771"/>
                <a:gd name="T78" fmla="*/ 335 w 882"/>
                <a:gd name="T79" fmla="*/ 348 h 771"/>
                <a:gd name="T80" fmla="*/ 420 w 882"/>
                <a:gd name="T81" fmla="*/ 326 h 771"/>
                <a:gd name="T82" fmla="*/ 487 w 882"/>
                <a:gd name="T83" fmla="*/ 284 h 771"/>
                <a:gd name="T84" fmla="*/ 511 w 882"/>
                <a:gd name="T85" fmla="*/ 278 h 771"/>
                <a:gd name="T86" fmla="*/ 615 w 882"/>
                <a:gd name="T87" fmla="*/ 262 h 771"/>
                <a:gd name="T88" fmla="*/ 665 w 882"/>
                <a:gd name="T89" fmla="*/ 217 h 771"/>
                <a:gd name="T90" fmla="*/ 647 w 882"/>
                <a:gd name="T91" fmla="*/ 118 h 771"/>
                <a:gd name="T92" fmla="*/ 615 w 882"/>
                <a:gd name="T93" fmla="*/ 36 h 771"/>
                <a:gd name="T94" fmla="*/ 524 w 882"/>
                <a:gd name="T95" fmla="*/ 1 h 771"/>
                <a:gd name="T96" fmla="*/ 377 w 882"/>
                <a:gd name="T97" fmla="*/ 33 h 771"/>
                <a:gd name="T98" fmla="*/ 196 w 882"/>
                <a:gd name="T99" fmla="*/ 97 h 771"/>
                <a:gd name="T100" fmla="*/ 100 w 882"/>
                <a:gd name="T101" fmla="*/ 108 h 771"/>
                <a:gd name="T102" fmla="*/ 36 w 882"/>
                <a:gd name="T103" fmla="*/ 132 h 771"/>
                <a:gd name="T104" fmla="*/ 7 w 882"/>
                <a:gd name="T105" fmla="*/ 220 h 771"/>
                <a:gd name="T106" fmla="*/ 76 w 882"/>
                <a:gd name="T107" fmla="*/ 428 h 771"/>
                <a:gd name="T108" fmla="*/ 177 w 882"/>
                <a:gd name="T109" fmla="*/ 620 h 771"/>
                <a:gd name="T110" fmla="*/ 281 w 882"/>
                <a:gd name="T111" fmla="*/ 732 h 771"/>
                <a:gd name="T112" fmla="*/ 479 w 882"/>
                <a:gd name="T113" fmla="*/ 761 h 771"/>
                <a:gd name="T114" fmla="*/ 716 w 882"/>
                <a:gd name="T115" fmla="*/ 670 h 771"/>
                <a:gd name="T116" fmla="*/ 857 w 882"/>
                <a:gd name="T117" fmla="*/ 545 h 771"/>
                <a:gd name="T118" fmla="*/ 871 w 882"/>
                <a:gd name="T119" fmla="*/ 452 h 771"/>
                <a:gd name="T120" fmla="*/ 807 w 882"/>
                <a:gd name="T121" fmla="*/ 316 h 77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82"/>
                <a:gd name="T184" fmla="*/ 0 h 771"/>
                <a:gd name="T185" fmla="*/ 882 w 882"/>
                <a:gd name="T186" fmla="*/ 771 h 77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82" h="771">
                  <a:moveTo>
                    <a:pt x="807" y="316"/>
                  </a:moveTo>
                  <a:cubicBezTo>
                    <a:pt x="789" y="296"/>
                    <a:pt x="778" y="322"/>
                    <a:pt x="767" y="332"/>
                  </a:cubicBezTo>
                  <a:cubicBezTo>
                    <a:pt x="755" y="341"/>
                    <a:pt x="731" y="350"/>
                    <a:pt x="737" y="372"/>
                  </a:cubicBezTo>
                  <a:cubicBezTo>
                    <a:pt x="742" y="393"/>
                    <a:pt x="790" y="439"/>
                    <a:pt x="801" y="460"/>
                  </a:cubicBezTo>
                  <a:cubicBezTo>
                    <a:pt x="811" y="480"/>
                    <a:pt x="810" y="474"/>
                    <a:pt x="801" y="494"/>
                  </a:cubicBezTo>
                  <a:cubicBezTo>
                    <a:pt x="791" y="514"/>
                    <a:pt x="779" y="551"/>
                    <a:pt x="745" y="580"/>
                  </a:cubicBezTo>
                  <a:cubicBezTo>
                    <a:pt x="710" y="608"/>
                    <a:pt x="644" y="644"/>
                    <a:pt x="593" y="665"/>
                  </a:cubicBezTo>
                  <a:cubicBezTo>
                    <a:pt x="541" y="685"/>
                    <a:pt x="476" y="697"/>
                    <a:pt x="436" y="702"/>
                  </a:cubicBezTo>
                  <a:cubicBezTo>
                    <a:pt x="396" y="706"/>
                    <a:pt x="375" y="699"/>
                    <a:pt x="353" y="694"/>
                  </a:cubicBezTo>
                  <a:cubicBezTo>
                    <a:pt x="330" y="688"/>
                    <a:pt x="323" y="690"/>
                    <a:pt x="300" y="668"/>
                  </a:cubicBezTo>
                  <a:cubicBezTo>
                    <a:pt x="276" y="645"/>
                    <a:pt x="241" y="618"/>
                    <a:pt x="209" y="561"/>
                  </a:cubicBezTo>
                  <a:cubicBezTo>
                    <a:pt x="176" y="503"/>
                    <a:pt x="125" y="379"/>
                    <a:pt x="105" y="321"/>
                  </a:cubicBezTo>
                  <a:cubicBezTo>
                    <a:pt x="84" y="262"/>
                    <a:pt x="82" y="239"/>
                    <a:pt x="84" y="212"/>
                  </a:cubicBezTo>
                  <a:cubicBezTo>
                    <a:pt x="85" y="185"/>
                    <a:pt x="100" y="169"/>
                    <a:pt x="116" y="158"/>
                  </a:cubicBezTo>
                  <a:cubicBezTo>
                    <a:pt x="131" y="146"/>
                    <a:pt x="154" y="146"/>
                    <a:pt x="175" y="145"/>
                  </a:cubicBezTo>
                  <a:cubicBezTo>
                    <a:pt x="195" y="143"/>
                    <a:pt x="204" y="157"/>
                    <a:pt x="241" y="150"/>
                  </a:cubicBezTo>
                  <a:cubicBezTo>
                    <a:pt x="277" y="142"/>
                    <a:pt x="349" y="111"/>
                    <a:pt x="393" y="97"/>
                  </a:cubicBezTo>
                  <a:cubicBezTo>
                    <a:pt x="437" y="82"/>
                    <a:pt x="480" y="66"/>
                    <a:pt x="505" y="62"/>
                  </a:cubicBezTo>
                  <a:cubicBezTo>
                    <a:pt x="529" y="57"/>
                    <a:pt x="532" y="63"/>
                    <a:pt x="543" y="68"/>
                  </a:cubicBezTo>
                  <a:cubicBezTo>
                    <a:pt x="553" y="72"/>
                    <a:pt x="558" y="74"/>
                    <a:pt x="567" y="89"/>
                  </a:cubicBezTo>
                  <a:cubicBezTo>
                    <a:pt x="575" y="103"/>
                    <a:pt x="588" y="134"/>
                    <a:pt x="593" y="153"/>
                  </a:cubicBezTo>
                  <a:cubicBezTo>
                    <a:pt x="597" y="171"/>
                    <a:pt x="602" y="185"/>
                    <a:pt x="596" y="198"/>
                  </a:cubicBezTo>
                  <a:cubicBezTo>
                    <a:pt x="589" y="210"/>
                    <a:pt x="574" y="224"/>
                    <a:pt x="553" y="230"/>
                  </a:cubicBezTo>
                  <a:cubicBezTo>
                    <a:pt x="531" y="235"/>
                    <a:pt x="495" y="224"/>
                    <a:pt x="468" y="233"/>
                  </a:cubicBezTo>
                  <a:cubicBezTo>
                    <a:pt x="440" y="241"/>
                    <a:pt x="418" y="266"/>
                    <a:pt x="385" y="281"/>
                  </a:cubicBezTo>
                  <a:cubicBezTo>
                    <a:pt x="351" y="295"/>
                    <a:pt x="295" y="287"/>
                    <a:pt x="268" y="321"/>
                  </a:cubicBezTo>
                  <a:cubicBezTo>
                    <a:pt x="240" y="354"/>
                    <a:pt x="214" y="438"/>
                    <a:pt x="220" y="484"/>
                  </a:cubicBezTo>
                  <a:cubicBezTo>
                    <a:pt x="225" y="529"/>
                    <a:pt x="269" y="564"/>
                    <a:pt x="303" y="593"/>
                  </a:cubicBezTo>
                  <a:cubicBezTo>
                    <a:pt x="336" y="621"/>
                    <a:pt x="382" y="646"/>
                    <a:pt x="420" y="654"/>
                  </a:cubicBezTo>
                  <a:cubicBezTo>
                    <a:pt x="457" y="661"/>
                    <a:pt x="493" y="647"/>
                    <a:pt x="529" y="641"/>
                  </a:cubicBezTo>
                  <a:cubicBezTo>
                    <a:pt x="564" y="634"/>
                    <a:pt x="606" y="617"/>
                    <a:pt x="633" y="614"/>
                  </a:cubicBezTo>
                  <a:cubicBezTo>
                    <a:pt x="659" y="610"/>
                    <a:pt x="668" y="625"/>
                    <a:pt x="687" y="620"/>
                  </a:cubicBezTo>
                  <a:cubicBezTo>
                    <a:pt x="705" y="614"/>
                    <a:pt x="739" y="588"/>
                    <a:pt x="743" y="580"/>
                  </a:cubicBezTo>
                  <a:cubicBezTo>
                    <a:pt x="746" y="571"/>
                    <a:pt x="724" y="568"/>
                    <a:pt x="711" y="566"/>
                  </a:cubicBezTo>
                  <a:cubicBezTo>
                    <a:pt x="697" y="563"/>
                    <a:pt x="694" y="560"/>
                    <a:pt x="663" y="566"/>
                  </a:cubicBezTo>
                  <a:cubicBezTo>
                    <a:pt x="631" y="571"/>
                    <a:pt x="565" y="594"/>
                    <a:pt x="521" y="598"/>
                  </a:cubicBezTo>
                  <a:cubicBezTo>
                    <a:pt x="476" y="601"/>
                    <a:pt x="433" y="604"/>
                    <a:pt x="396" y="590"/>
                  </a:cubicBezTo>
                  <a:cubicBezTo>
                    <a:pt x="358" y="575"/>
                    <a:pt x="312" y="539"/>
                    <a:pt x="295" y="510"/>
                  </a:cubicBezTo>
                  <a:cubicBezTo>
                    <a:pt x="277" y="480"/>
                    <a:pt x="285" y="438"/>
                    <a:pt x="292" y="412"/>
                  </a:cubicBezTo>
                  <a:cubicBezTo>
                    <a:pt x="298" y="385"/>
                    <a:pt x="313" y="362"/>
                    <a:pt x="335" y="348"/>
                  </a:cubicBezTo>
                  <a:cubicBezTo>
                    <a:pt x="356" y="333"/>
                    <a:pt x="394" y="336"/>
                    <a:pt x="420" y="326"/>
                  </a:cubicBezTo>
                  <a:cubicBezTo>
                    <a:pt x="445" y="315"/>
                    <a:pt x="471" y="291"/>
                    <a:pt x="487" y="284"/>
                  </a:cubicBezTo>
                  <a:cubicBezTo>
                    <a:pt x="502" y="276"/>
                    <a:pt x="489" y="281"/>
                    <a:pt x="511" y="278"/>
                  </a:cubicBezTo>
                  <a:cubicBezTo>
                    <a:pt x="532" y="274"/>
                    <a:pt x="589" y="272"/>
                    <a:pt x="615" y="262"/>
                  </a:cubicBezTo>
                  <a:cubicBezTo>
                    <a:pt x="640" y="251"/>
                    <a:pt x="659" y="240"/>
                    <a:pt x="665" y="217"/>
                  </a:cubicBezTo>
                  <a:cubicBezTo>
                    <a:pt x="670" y="193"/>
                    <a:pt x="655" y="147"/>
                    <a:pt x="647" y="118"/>
                  </a:cubicBezTo>
                  <a:cubicBezTo>
                    <a:pt x="638" y="88"/>
                    <a:pt x="635" y="55"/>
                    <a:pt x="615" y="36"/>
                  </a:cubicBezTo>
                  <a:cubicBezTo>
                    <a:pt x="594" y="16"/>
                    <a:pt x="563" y="1"/>
                    <a:pt x="524" y="1"/>
                  </a:cubicBezTo>
                  <a:cubicBezTo>
                    <a:pt x="484" y="0"/>
                    <a:pt x="431" y="17"/>
                    <a:pt x="377" y="33"/>
                  </a:cubicBezTo>
                  <a:cubicBezTo>
                    <a:pt x="322" y="48"/>
                    <a:pt x="242" y="84"/>
                    <a:pt x="196" y="97"/>
                  </a:cubicBezTo>
                  <a:cubicBezTo>
                    <a:pt x="149" y="109"/>
                    <a:pt x="126" y="102"/>
                    <a:pt x="100" y="108"/>
                  </a:cubicBezTo>
                  <a:cubicBezTo>
                    <a:pt x="73" y="113"/>
                    <a:pt x="51" y="113"/>
                    <a:pt x="36" y="132"/>
                  </a:cubicBezTo>
                  <a:cubicBezTo>
                    <a:pt x="20" y="150"/>
                    <a:pt x="0" y="170"/>
                    <a:pt x="7" y="220"/>
                  </a:cubicBezTo>
                  <a:cubicBezTo>
                    <a:pt x="13" y="269"/>
                    <a:pt x="47" y="361"/>
                    <a:pt x="76" y="428"/>
                  </a:cubicBezTo>
                  <a:cubicBezTo>
                    <a:pt x="104" y="494"/>
                    <a:pt x="142" y="569"/>
                    <a:pt x="177" y="620"/>
                  </a:cubicBezTo>
                  <a:cubicBezTo>
                    <a:pt x="211" y="670"/>
                    <a:pt x="230" y="708"/>
                    <a:pt x="281" y="732"/>
                  </a:cubicBezTo>
                  <a:cubicBezTo>
                    <a:pt x="331" y="755"/>
                    <a:pt x="406" y="771"/>
                    <a:pt x="479" y="761"/>
                  </a:cubicBezTo>
                  <a:cubicBezTo>
                    <a:pt x="551" y="750"/>
                    <a:pt x="653" y="705"/>
                    <a:pt x="716" y="670"/>
                  </a:cubicBezTo>
                  <a:cubicBezTo>
                    <a:pt x="778" y="634"/>
                    <a:pt x="831" y="581"/>
                    <a:pt x="857" y="545"/>
                  </a:cubicBezTo>
                  <a:cubicBezTo>
                    <a:pt x="882" y="508"/>
                    <a:pt x="881" y="489"/>
                    <a:pt x="871" y="452"/>
                  </a:cubicBezTo>
                  <a:cubicBezTo>
                    <a:pt x="860" y="414"/>
                    <a:pt x="824" y="335"/>
                    <a:pt x="807" y="316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5EE33D88-724A-4351-BDA1-89417D301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7" y="3042"/>
              <a:ext cx="1096" cy="661"/>
            </a:xfrm>
            <a:custGeom>
              <a:avLst/>
              <a:gdLst>
                <a:gd name="T0" fmla="*/ 4 w 1096"/>
                <a:gd name="T1" fmla="*/ 553 h 661"/>
                <a:gd name="T2" fmla="*/ 12 w 1096"/>
                <a:gd name="T3" fmla="*/ 601 h 661"/>
                <a:gd name="T4" fmla="*/ 20 w 1096"/>
                <a:gd name="T5" fmla="*/ 638 h 661"/>
                <a:gd name="T6" fmla="*/ 58 w 1096"/>
                <a:gd name="T7" fmla="*/ 659 h 661"/>
                <a:gd name="T8" fmla="*/ 140 w 1096"/>
                <a:gd name="T9" fmla="*/ 643 h 661"/>
                <a:gd name="T10" fmla="*/ 303 w 1096"/>
                <a:gd name="T11" fmla="*/ 550 h 661"/>
                <a:gd name="T12" fmla="*/ 402 w 1096"/>
                <a:gd name="T13" fmla="*/ 491 h 661"/>
                <a:gd name="T14" fmla="*/ 455 w 1096"/>
                <a:gd name="T15" fmla="*/ 379 h 661"/>
                <a:gd name="T16" fmla="*/ 460 w 1096"/>
                <a:gd name="T17" fmla="*/ 233 h 661"/>
                <a:gd name="T18" fmla="*/ 458 w 1096"/>
                <a:gd name="T19" fmla="*/ 121 h 661"/>
                <a:gd name="T20" fmla="*/ 482 w 1096"/>
                <a:gd name="T21" fmla="*/ 70 h 661"/>
                <a:gd name="T22" fmla="*/ 530 w 1096"/>
                <a:gd name="T23" fmla="*/ 59 h 661"/>
                <a:gd name="T24" fmla="*/ 591 w 1096"/>
                <a:gd name="T25" fmla="*/ 83 h 661"/>
                <a:gd name="T26" fmla="*/ 610 w 1096"/>
                <a:gd name="T27" fmla="*/ 105 h 661"/>
                <a:gd name="T28" fmla="*/ 570 w 1096"/>
                <a:gd name="T29" fmla="*/ 211 h 661"/>
                <a:gd name="T30" fmla="*/ 551 w 1096"/>
                <a:gd name="T31" fmla="*/ 329 h 661"/>
                <a:gd name="T32" fmla="*/ 615 w 1096"/>
                <a:gd name="T33" fmla="*/ 403 h 661"/>
                <a:gd name="T34" fmla="*/ 714 w 1096"/>
                <a:gd name="T35" fmla="*/ 395 h 661"/>
                <a:gd name="T36" fmla="*/ 855 w 1096"/>
                <a:gd name="T37" fmla="*/ 307 h 661"/>
                <a:gd name="T38" fmla="*/ 956 w 1096"/>
                <a:gd name="T39" fmla="*/ 182 h 661"/>
                <a:gd name="T40" fmla="*/ 1007 w 1096"/>
                <a:gd name="T41" fmla="*/ 166 h 661"/>
                <a:gd name="T42" fmla="*/ 1071 w 1096"/>
                <a:gd name="T43" fmla="*/ 129 h 661"/>
                <a:gd name="T44" fmla="*/ 1095 w 1096"/>
                <a:gd name="T45" fmla="*/ 81 h 661"/>
                <a:gd name="T46" fmla="*/ 1079 w 1096"/>
                <a:gd name="T47" fmla="*/ 54 h 661"/>
                <a:gd name="T48" fmla="*/ 1050 w 1096"/>
                <a:gd name="T49" fmla="*/ 51 h 661"/>
                <a:gd name="T50" fmla="*/ 967 w 1096"/>
                <a:gd name="T51" fmla="*/ 86 h 661"/>
                <a:gd name="T52" fmla="*/ 882 w 1096"/>
                <a:gd name="T53" fmla="*/ 185 h 661"/>
                <a:gd name="T54" fmla="*/ 780 w 1096"/>
                <a:gd name="T55" fmla="*/ 297 h 661"/>
                <a:gd name="T56" fmla="*/ 676 w 1096"/>
                <a:gd name="T57" fmla="*/ 347 h 661"/>
                <a:gd name="T58" fmla="*/ 628 w 1096"/>
                <a:gd name="T59" fmla="*/ 345 h 661"/>
                <a:gd name="T60" fmla="*/ 620 w 1096"/>
                <a:gd name="T61" fmla="*/ 305 h 661"/>
                <a:gd name="T62" fmla="*/ 623 w 1096"/>
                <a:gd name="T63" fmla="*/ 238 h 661"/>
                <a:gd name="T64" fmla="*/ 674 w 1096"/>
                <a:gd name="T65" fmla="*/ 97 h 661"/>
                <a:gd name="T66" fmla="*/ 660 w 1096"/>
                <a:gd name="T67" fmla="*/ 54 h 661"/>
                <a:gd name="T68" fmla="*/ 551 w 1096"/>
                <a:gd name="T69" fmla="*/ 19 h 661"/>
                <a:gd name="T70" fmla="*/ 482 w 1096"/>
                <a:gd name="T71" fmla="*/ 1 h 661"/>
                <a:gd name="T72" fmla="*/ 426 w 1096"/>
                <a:gd name="T73" fmla="*/ 25 h 661"/>
                <a:gd name="T74" fmla="*/ 399 w 1096"/>
                <a:gd name="T75" fmla="*/ 94 h 661"/>
                <a:gd name="T76" fmla="*/ 396 w 1096"/>
                <a:gd name="T77" fmla="*/ 278 h 661"/>
                <a:gd name="T78" fmla="*/ 372 w 1096"/>
                <a:gd name="T79" fmla="*/ 406 h 661"/>
                <a:gd name="T80" fmla="*/ 332 w 1096"/>
                <a:gd name="T81" fmla="*/ 470 h 661"/>
                <a:gd name="T82" fmla="*/ 247 w 1096"/>
                <a:gd name="T83" fmla="*/ 529 h 661"/>
                <a:gd name="T84" fmla="*/ 151 w 1096"/>
                <a:gd name="T85" fmla="*/ 590 h 661"/>
                <a:gd name="T86" fmla="*/ 95 w 1096"/>
                <a:gd name="T87" fmla="*/ 595 h 661"/>
                <a:gd name="T88" fmla="*/ 68 w 1096"/>
                <a:gd name="T89" fmla="*/ 539 h 661"/>
                <a:gd name="T90" fmla="*/ 31 w 1096"/>
                <a:gd name="T91" fmla="*/ 529 h 661"/>
                <a:gd name="T92" fmla="*/ 4 w 1096"/>
                <a:gd name="T93" fmla="*/ 553 h 66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96"/>
                <a:gd name="T142" fmla="*/ 0 h 661"/>
                <a:gd name="T143" fmla="*/ 1096 w 1096"/>
                <a:gd name="T144" fmla="*/ 661 h 66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96" h="661">
                  <a:moveTo>
                    <a:pt x="4" y="553"/>
                  </a:moveTo>
                  <a:cubicBezTo>
                    <a:pt x="0" y="565"/>
                    <a:pt x="9" y="586"/>
                    <a:pt x="12" y="601"/>
                  </a:cubicBezTo>
                  <a:cubicBezTo>
                    <a:pt x="14" y="615"/>
                    <a:pt x="12" y="628"/>
                    <a:pt x="20" y="638"/>
                  </a:cubicBezTo>
                  <a:cubicBezTo>
                    <a:pt x="27" y="647"/>
                    <a:pt x="38" y="658"/>
                    <a:pt x="58" y="659"/>
                  </a:cubicBezTo>
                  <a:cubicBezTo>
                    <a:pt x="78" y="659"/>
                    <a:pt x="99" y="661"/>
                    <a:pt x="140" y="643"/>
                  </a:cubicBezTo>
                  <a:cubicBezTo>
                    <a:pt x="180" y="624"/>
                    <a:pt x="259" y="575"/>
                    <a:pt x="303" y="550"/>
                  </a:cubicBezTo>
                  <a:cubicBezTo>
                    <a:pt x="346" y="524"/>
                    <a:pt x="376" y="519"/>
                    <a:pt x="402" y="491"/>
                  </a:cubicBezTo>
                  <a:cubicBezTo>
                    <a:pt x="427" y="462"/>
                    <a:pt x="445" y="422"/>
                    <a:pt x="455" y="379"/>
                  </a:cubicBezTo>
                  <a:cubicBezTo>
                    <a:pt x="464" y="335"/>
                    <a:pt x="459" y="276"/>
                    <a:pt x="460" y="233"/>
                  </a:cubicBezTo>
                  <a:cubicBezTo>
                    <a:pt x="460" y="190"/>
                    <a:pt x="454" y="148"/>
                    <a:pt x="458" y="121"/>
                  </a:cubicBezTo>
                  <a:cubicBezTo>
                    <a:pt x="461" y="93"/>
                    <a:pt x="470" y="80"/>
                    <a:pt x="482" y="70"/>
                  </a:cubicBezTo>
                  <a:cubicBezTo>
                    <a:pt x="493" y="59"/>
                    <a:pt x="511" y="56"/>
                    <a:pt x="530" y="59"/>
                  </a:cubicBezTo>
                  <a:cubicBezTo>
                    <a:pt x="548" y="61"/>
                    <a:pt x="577" y="75"/>
                    <a:pt x="591" y="83"/>
                  </a:cubicBezTo>
                  <a:cubicBezTo>
                    <a:pt x="604" y="90"/>
                    <a:pt x="613" y="83"/>
                    <a:pt x="610" y="105"/>
                  </a:cubicBezTo>
                  <a:cubicBezTo>
                    <a:pt x="606" y="126"/>
                    <a:pt x="579" y="173"/>
                    <a:pt x="570" y="211"/>
                  </a:cubicBezTo>
                  <a:cubicBezTo>
                    <a:pt x="560" y="248"/>
                    <a:pt x="543" y="297"/>
                    <a:pt x="551" y="329"/>
                  </a:cubicBezTo>
                  <a:cubicBezTo>
                    <a:pt x="558" y="360"/>
                    <a:pt x="587" y="392"/>
                    <a:pt x="615" y="403"/>
                  </a:cubicBezTo>
                  <a:cubicBezTo>
                    <a:pt x="642" y="413"/>
                    <a:pt x="674" y="411"/>
                    <a:pt x="714" y="395"/>
                  </a:cubicBezTo>
                  <a:cubicBezTo>
                    <a:pt x="754" y="379"/>
                    <a:pt x="814" y="342"/>
                    <a:pt x="855" y="307"/>
                  </a:cubicBezTo>
                  <a:cubicBezTo>
                    <a:pt x="895" y="271"/>
                    <a:pt x="930" y="205"/>
                    <a:pt x="956" y="182"/>
                  </a:cubicBezTo>
                  <a:cubicBezTo>
                    <a:pt x="981" y="158"/>
                    <a:pt x="987" y="174"/>
                    <a:pt x="1007" y="166"/>
                  </a:cubicBezTo>
                  <a:cubicBezTo>
                    <a:pt x="1026" y="157"/>
                    <a:pt x="1056" y="143"/>
                    <a:pt x="1071" y="129"/>
                  </a:cubicBezTo>
                  <a:cubicBezTo>
                    <a:pt x="1085" y="114"/>
                    <a:pt x="1093" y="93"/>
                    <a:pt x="1095" y="81"/>
                  </a:cubicBezTo>
                  <a:cubicBezTo>
                    <a:pt x="1096" y="68"/>
                    <a:pt x="1086" y="59"/>
                    <a:pt x="1079" y="54"/>
                  </a:cubicBezTo>
                  <a:cubicBezTo>
                    <a:pt x="1071" y="49"/>
                    <a:pt x="1068" y="45"/>
                    <a:pt x="1050" y="51"/>
                  </a:cubicBezTo>
                  <a:cubicBezTo>
                    <a:pt x="1031" y="56"/>
                    <a:pt x="994" y="63"/>
                    <a:pt x="967" y="86"/>
                  </a:cubicBezTo>
                  <a:cubicBezTo>
                    <a:pt x="939" y="108"/>
                    <a:pt x="913" y="149"/>
                    <a:pt x="882" y="185"/>
                  </a:cubicBezTo>
                  <a:cubicBezTo>
                    <a:pt x="850" y="220"/>
                    <a:pt x="814" y="269"/>
                    <a:pt x="780" y="297"/>
                  </a:cubicBezTo>
                  <a:cubicBezTo>
                    <a:pt x="745" y="324"/>
                    <a:pt x="701" y="339"/>
                    <a:pt x="676" y="347"/>
                  </a:cubicBezTo>
                  <a:cubicBezTo>
                    <a:pt x="650" y="354"/>
                    <a:pt x="637" y="352"/>
                    <a:pt x="628" y="345"/>
                  </a:cubicBezTo>
                  <a:cubicBezTo>
                    <a:pt x="618" y="337"/>
                    <a:pt x="620" y="322"/>
                    <a:pt x="620" y="305"/>
                  </a:cubicBezTo>
                  <a:cubicBezTo>
                    <a:pt x="619" y="287"/>
                    <a:pt x="614" y="272"/>
                    <a:pt x="623" y="238"/>
                  </a:cubicBezTo>
                  <a:cubicBezTo>
                    <a:pt x="631" y="203"/>
                    <a:pt x="667" y="127"/>
                    <a:pt x="674" y="97"/>
                  </a:cubicBezTo>
                  <a:cubicBezTo>
                    <a:pt x="680" y="66"/>
                    <a:pt x="680" y="67"/>
                    <a:pt x="660" y="54"/>
                  </a:cubicBezTo>
                  <a:cubicBezTo>
                    <a:pt x="639" y="40"/>
                    <a:pt x="580" y="27"/>
                    <a:pt x="551" y="19"/>
                  </a:cubicBezTo>
                  <a:cubicBezTo>
                    <a:pt x="521" y="10"/>
                    <a:pt x="502" y="0"/>
                    <a:pt x="482" y="1"/>
                  </a:cubicBezTo>
                  <a:cubicBezTo>
                    <a:pt x="461" y="1"/>
                    <a:pt x="439" y="9"/>
                    <a:pt x="426" y="25"/>
                  </a:cubicBezTo>
                  <a:cubicBezTo>
                    <a:pt x="412" y="40"/>
                    <a:pt x="404" y="51"/>
                    <a:pt x="399" y="94"/>
                  </a:cubicBezTo>
                  <a:cubicBezTo>
                    <a:pt x="394" y="136"/>
                    <a:pt x="400" y="226"/>
                    <a:pt x="396" y="278"/>
                  </a:cubicBezTo>
                  <a:cubicBezTo>
                    <a:pt x="391" y="329"/>
                    <a:pt x="382" y="374"/>
                    <a:pt x="372" y="406"/>
                  </a:cubicBezTo>
                  <a:cubicBezTo>
                    <a:pt x="361" y="438"/>
                    <a:pt x="352" y="449"/>
                    <a:pt x="332" y="470"/>
                  </a:cubicBezTo>
                  <a:cubicBezTo>
                    <a:pt x="311" y="490"/>
                    <a:pt x="277" y="509"/>
                    <a:pt x="247" y="529"/>
                  </a:cubicBezTo>
                  <a:cubicBezTo>
                    <a:pt x="216" y="548"/>
                    <a:pt x="176" y="579"/>
                    <a:pt x="151" y="590"/>
                  </a:cubicBezTo>
                  <a:cubicBezTo>
                    <a:pt x="125" y="600"/>
                    <a:pt x="108" y="603"/>
                    <a:pt x="95" y="595"/>
                  </a:cubicBezTo>
                  <a:cubicBezTo>
                    <a:pt x="81" y="586"/>
                    <a:pt x="78" y="549"/>
                    <a:pt x="68" y="539"/>
                  </a:cubicBezTo>
                  <a:cubicBezTo>
                    <a:pt x="57" y="528"/>
                    <a:pt x="42" y="525"/>
                    <a:pt x="31" y="529"/>
                  </a:cubicBezTo>
                  <a:cubicBezTo>
                    <a:pt x="20" y="532"/>
                    <a:pt x="7" y="541"/>
                    <a:pt x="4" y="553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6">
              <a:extLst>
                <a:ext uri="{FF2B5EF4-FFF2-40B4-BE49-F238E27FC236}">
                  <a16:creationId xmlns:a16="http://schemas.microsoft.com/office/drawing/2014/main" id="{C810FB70-2782-4259-81A4-5324DA27DF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47" y="3157"/>
              <a:ext cx="48" cy="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" name="Group 20">
            <a:extLst>
              <a:ext uri="{FF2B5EF4-FFF2-40B4-BE49-F238E27FC236}">
                <a16:creationId xmlns:a16="http://schemas.microsoft.com/office/drawing/2014/main" id="{CAD1C564-79E0-4360-8CC7-09D09CD1E405}"/>
              </a:ext>
            </a:extLst>
          </p:cNvPr>
          <p:cNvGrpSpPr>
            <a:grpSpLocks/>
          </p:cNvGrpSpPr>
          <p:nvPr/>
        </p:nvGrpSpPr>
        <p:grpSpPr bwMode="auto">
          <a:xfrm>
            <a:off x="5770577" y="4254501"/>
            <a:ext cx="1712916" cy="862012"/>
            <a:chOff x="3635" y="2625"/>
            <a:chExt cx="1079" cy="543"/>
          </a:xfrm>
        </p:grpSpPr>
        <p:sp>
          <p:nvSpPr>
            <p:cNvPr id="32" name="Text Box 14">
              <a:extLst>
                <a:ext uri="{FF2B5EF4-FFF2-40B4-BE49-F238E27FC236}">
                  <a16:creationId xmlns:a16="http://schemas.microsoft.com/office/drawing/2014/main" id="{F2B047D1-F677-4920-A939-75288EF32B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2" y="2625"/>
              <a:ext cx="93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altLang="en-US" sz="1800" dirty="0"/>
                <a:t>Sitio de </a:t>
              </a:r>
              <a:r>
                <a:rPr lang="en-GB" altLang="en-US" sz="1800" dirty="0" err="1"/>
                <a:t>unión</a:t>
              </a:r>
              <a:endParaRPr lang="en-GB" altLang="en-US" dirty="0"/>
            </a:p>
          </p:txBody>
        </p:sp>
        <p:sp>
          <p:nvSpPr>
            <p:cNvPr id="33" name="Line 15">
              <a:extLst>
                <a:ext uri="{FF2B5EF4-FFF2-40B4-BE49-F238E27FC236}">
                  <a16:creationId xmlns:a16="http://schemas.microsoft.com/office/drawing/2014/main" id="{223BB043-598D-427A-BB69-8671E7945C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5" y="2789"/>
              <a:ext cx="184" cy="37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" name="Group 19">
            <a:extLst>
              <a:ext uri="{FF2B5EF4-FFF2-40B4-BE49-F238E27FC236}">
                <a16:creationId xmlns:a16="http://schemas.microsoft.com/office/drawing/2014/main" id="{E490C5BE-5A36-4B1A-853B-3446B06E031C}"/>
              </a:ext>
            </a:extLst>
          </p:cNvPr>
          <p:cNvGrpSpPr>
            <a:grpSpLocks/>
          </p:cNvGrpSpPr>
          <p:nvPr/>
        </p:nvGrpSpPr>
        <p:grpSpPr bwMode="auto">
          <a:xfrm>
            <a:off x="3200407" y="4049713"/>
            <a:ext cx="1479554" cy="982663"/>
            <a:chOff x="2016" y="2496"/>
            <a:chExt cx="932" cy="619"/>
          </a:xfrm>
        </p:grpSpPr>
        <p:sp>
          <p:nvSpPr>
            <p:cNvPr id="35" name="Line 17">
              <a:extLst>
                <a:ext uri="{FF2B5EF4-FFF2-40B4-BE49-F238E27FC236}">
                  <a16:creationId xmlns:a16="http://schemas.microsoft.com/office/drawing/2014/main" id="{9E16CB32-FE14-4A24-AFF4-E8CFDCEFD2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16" y="2736"/>
              <a:ext cx="184" cy="37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Text Box 18">
              <a:extLst>
                <a:ext uri="{FF2B5EF4-FFF2-40B4-BE49-F238E27FC236}">
                  <a16:creationId xmlns:a16="http://schemas.microsoft.com/office/drawing/2014/main" id="{45585553-B080-4E91-8D42-2C96BDFECC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2496"/>
              <a:ext cx="93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altLang="en-US" sz="1800" dirty="0"/>
                <a:t>Sitio de </a:t>
              </a:r>
              <a:r>
                <a:rPr lang="en-GB" altLang="en-US" sz="1800" dirty="0" err="1"/>
                <a:t>unión</a:t>
              </a:r>
              <a:endParaRPr lang="en-GB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9780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AB449C1-799C-47C0-A6C7-1BD615AD7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z="1800" b="1" smtClean="0">
                <a:solidFill>
                  <a:schemeClr val="tx1"/>
                </a:solidFill>
              </a:rPr>
              <a:t>21</a:t>
            </a:fld>
            <a:endParaRPr lang="en-US" sz="1800" b="1">
              <a:solidFill>
                <a:schemeClr val="tx1"/>
              </a:solidFill>
            </a:endParaRPr>
          </a:p>
        </p:txBody>
      </p:sp>
      <p:pic>
        <p:nvPicPr>
          <p:cNvPr id="5" name="Imagen 4" descr="Resultado de imagen para uam iztapalapa logo">
            <a:extLst>
              <a:ext uri="{FF2B5EF4-FFF2-40B4-BE49-F238E27FC236}">
                <a16:creationId xmlns:a16="http://schemas.microsoft.com/office/drawing/2014/main" id="{1762ED47-3089-45CA-9366-FF4B9CA04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8" t="15160" r="4417" b="14066"/>
          <a:stretch>
            <a:fillRect/>
          </a:stretch>
        </p:blipFill>
        <p:spPr bwMode="auto">
          <a:xfrm>
            <a:off x="698500" y="263525"/>
            <a:ext cx="38735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ector recto 10">
            <a:extLst>
              <a:ext uri="{FF2B5EF4-FFF2-40B4-BE49-F238E27FC236}">
                <a16:creationId xmlns:a16="http://schemas.microsoft.com/office/drawing/2014/main" id="{3668D145-7688-4A41-84EF-E1D7E76A606C}"/>
              </a:ext>
            </a:extLst>
          </p:cNvPr>
          <p:cNvCxnSpPr>
            <a:cxnSpLocks/>
          </p:cNvCxnSpPr>
          <p:nvPr/>
        </p:nvCxnSpPr>
        <p:spPr>
          <a:xfrm>
            <a:off x="539750" y="860425"/>
            <a:ext cx="7777163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7" name="Picture 16" descr="A green and black logo&#10;&#10;Description automatically generated">
            <a:extLst>
              <a:ext uri="{FF2B5EF4-FFF2-40B4-BE49-F238E27FC236}">
                <a16:creationId xmlns:a16="http://schemas.microsoft.com/office/drawing/2014/main" id="{7609869A-D019-4C85-BAF3-8CA402912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363" y="112713"/>
            <a:ext cx="10810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" name="Rectángulo 99">
            <a:extLst>
              <a:ext uri="{FF2B5EF4-FFF2-40B4-BE49-F238E27FC236}">
                <a16:creationId xmlns:a16="http://schemas.microsoft.com/office/drawing/2014/main" id="{67F301CD-CDB7-46A7-B25A-E86E66492AE6}"/>
              </a:ext>
            </a:extLst>
          </p:cNvPr>
          <p:cNvSpPr/>
          <p:nvPr/>
        </p:nvSpPr>
        <p:spPr>
          <a:xfrm>
            <a:off x="418936" y="6020845"/>
            <a:ext cx="80187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Patrick, G. L. (2017). </a:t>
            </a:r>
            <a:r>
              <a:rPr lang="en-US" sz="1400" i="1" dirty="0"/>
              <a:t>An Introduction to Medicinal Chemistry</a:t>
            </a:r>
            <a:r>
              <a:rPr lang="en-US" sz="1400" dirty="0"/>
              <a:t> (6th ed.). Oxford University Press.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E6CC8F2-C921-45D7-AD5C-C78D8BF67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574220"/>
            <a:ext cx="777716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El sitio de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unión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tiene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casi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la forma exacta para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encajar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con el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mensajero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unión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modifica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la forma del receptor (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ajuste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inducido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 forma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alterada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del receptor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provoca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efectos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posteriores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transducción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señales</a:t>
            </a:r>
            <a:r>
              <a:rPr lang="en-US" altLang="en-US" dirty="0">
                <a:latin typeface="Arial" panose="020B0604020202020204" pitchFamily="34" charset="0"/>
              </a:rPr>
              <a:t>).</a:t>
            </a: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F5904484-0A83-4649-B3CD-CEC87DC7DCE2}"/>
              </a:ext>
            </a:extLst>
          </p:cNvPr>
          <p:cNvSpPr txBox="1"/>
          <p:nvPr/>
        </p:nvSpPr>
        <p:spPr>
          <a:xfrm>
            <a:off x="539750" y="942669"/>
            <a:ext cx="2029723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ES" sz="2400" b="1" dirty="0">
                <a:ln/>
                <a:solidFill>
                  <a:schemeClr val="accent3"/>
                </a:solidFill>
              </a:rPr>
              <a:t>Sitio de unión.</a:t>
            </a:r>
          </a:p>
        </p:txBody>
      </p:sp>
      <p:grpSp>
        <p:nvGrpSpPr>
          <p:cNvPr id="47" name="Group 20">
            <a:extLst>
              <a:ext uri="{FF2B5EF4-FFF2-40B4-BE49-F238E27FC236}">
                <a16:creationId xmlns:a16="http://schemas.microsoft.com/office/drawing/2014/main" id="{53D11EAB-ECD3-4D0E-B231-DE73F2AA5D2E}"/>
              </a:ext>
            </a:extLst>
          </p:cNvPr>
          <p:cNvGrpSpPr>
            <a:grpSpLocks/>
          </p:cNvGrpSpPr>
          <p:nvPr/>
        </p:nvGrpSpPr>
        <p:grpSpPr bwMode="auto">
          <a:xfrm>
            <a:off x="1173163" y="3345978"/>
            <a:ext cx="1689100" cy="769937"/>
            <a:chOff x="624" y="1113"/>
            <a:chExt cx="1064" cy="485"/>
          </a:xfrm>
        </p:grpSpPr>
        <p:sp>
          <p:nvSpPr>
            <p:cNvPr id="48" name="Text Box 11">
              <a:extLst>
                <a:ext uri="{FF2B5EF4-FFF2-40B4-BE49-F238E27FC236}">
                  <a16:creationId xmlns:a16="http://schemas.microsoft.com/office/drawing/2014/main" id="{05EF586D-2651-4932-A213-8C758D6F6E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1152"/>
              <a:ext cx="77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lang="en-GB" sz="1800" b="1" dirty="0" err="1">
                  <a:solidFill>
                    <a:schemeClr val="tx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Mensajero</a:t>
              </a:r>
              <a:endParaRPr lang="en-GB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5D785DFA-2D14-41D3-B9F5-8CAD61265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6" y="1113"/>
              <a:ext cx="302" cy="485"/>
            </a:xfrm>
            <a:custGeom>
              <a:avLst/>
              <a:gdLst/>
              <a:ahLst/>
              <a:cxnLst>
                <a:cxn ang="0">
                  <a:pos x="110" y="471"/>
                </a:cxn>
                <a:cxn ang="0">
                  <a:pos x="73" y="410"/>
                </a:cxn>
                <a:cxn ang="0">
                  <a:pos x="30" y="292"/>
                </a:cxn>
                <a:cxn ang="0">
                  <a:pos x="3" y="135"/>
                </a:cxn>
                <a:cxn ang="0">
                  <a:pos x="46" y="26"/>
                </a:cxn>
                <a:cxn ang="0">
                  <a:pos x="187" y="4"/>
                </a:cxn>
                <a:cxn ang="0">
                  <a:pos x="273" y="50"/>
                </a:cxn>
                <a:cxn ang="0">
                  <a:pos x="302" y="140"/>
                </a:cxn>
                <a:cxn ang="0">
                  <a:pos x="275" y="282"/>
                </a:cxn>
                <a:cxn ang="0">
                  <a:pos x="230" y="431"/>
                </a:cxn>
                <a:cxn ang="0">
                  <a:pos x="179" y="479"/>
                </a:cxn>
                <a:cxn ang="0">
                  <a:pos x="110" y="471"/>
                </a:cxn>
              </a:cxnLst>
              <a:rect l="0" t="0" r="r" b="b"/>
              <a:pathLst>
                <a:path w="302" h="485">
                  <a:moveTo>
                    <a:pt x="110" y="471"/>
                  </a:moveTo>
                  <a:cubicBezTo>
                    <a:pt x="92" y="459"/>
                    <a:pt x="86" y="439"/>
                    <a:pt x="73" y="410"/>
                  </a:cubicBezTo>
                  <a:cubicBezTo>
                    <a:pt x="59" y="380"/>
                    <a:pt x="41" y="337"/>
                    <a:pt x="30" y="292"/>
                  </a:cubicBezTo>
                  <a:cubicBezTo>
                    <a:pt x="18" y="246"/>
                    <a:pt x="0" y="179"/>
                    <a:pt x="3" y="135"/>
                  </a:cubicBezTo>
                  <a:cubicBezTo>
                    <a:pt x="5" y="90"/>
                    <a:pt x="15" y="47"/>
                    <a:pt x="46" y="26"/>
                  </a:cubicBezTo>
                  <a:cubicBezTo>
                    <a:pt x="76" y="4"/>
                    <a:pt x="149" y="0"/>
                    <a:pt x="187" y="4"/>
                  </a:cubicBezTo>
                  <a:cubicBezTo>
                    <a:pt x="224" y="7"/>
                    <a:pt x="253" y="27"/>
                    <a:pt x="273" y="50"/>
                  </a:cubicBezTo>
                  <a:cubicBezTo>
                    <a:pt x="292" y="72"/>
                    <a:pt x="301" y="101"/>
                    <a:pt x="302" y="140"/>
                  </a:cubicBezTo>
                  <a:cubicBezTo>
                    <a:pt x="302" y="178"/>
                    <a:pt x="286" y="233"/>
                    <a:pt x="275" y="282"/>
                  </a:cubicBezTo>
                  <a:cubicBezTo>
                    <a:pt x="263" y="330"/>
                    <a:pt x="245" y="398"/>
                    <a:pt x="230" y="431"/>
                  </a:cubicBezTo>
                  <a:cubicBezTo>
                    <a:pt x="214" y="463"/>
                    <a:pt x="199" y="472"/>
                    <a:pt x="179" y="479"/>
                  </a:cubicBezTo>
                  <a:cubicBezTo>
                    <a:pt x="158" y="485"/>
                    <a:pt x="127" y="482"/>
                    <a:pt x="110" y="47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pitchFamily="1" charset="0"/>
                <a:ea typeface="+mn-ea"/>
              </a:endParaRPr>
            </a:p>
          </p:txBody>
        </p:sp>
      </p:grpSp>
      <p:sp>
        <p:nvSpPr>
          <p:cNvPr id="50" name="Freeform 14">
            <a:extLst>
              <a:ext uri="{FF2B5EF4-FFF2-40B4-BE49-F238E27FC236}">
                <a16:creationId xmlns:a16="http://schemas.microsoft.com/office/drawing/2014/main" id="{01A13891-BCB0-4354-8EB9-BE3279C93716}"/>
              </a:ext>
            </a:extLst>
          </p:cNvPr>
          <p:cNvSpPr>
            <a:spLocks/>
          </p:cNvSpPr>
          <p:nvPr/>
        </p:nvSpPr>
        <p:spPr bwMode="auto">
          <a:xfrm>
            <a:off x="2532063" y="4406428"/>
            <a:ext cx="1008063" cy="576262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184" y="0"/>
              </a:cxn>
              <a:cxn ang="0">
                <a:pos x="347" y="171"/>
              </a:cxn>
              <a:cxn ang="0">
                <a:pos x="472" y="0"/>
              </a:cxn>
              <a:cxn ang="0">
                <a:pos x="635" y="147"/>
              </a:cxn>
              <a:cxn ang="0">
                <a:pos x="565" y="363"/>
              </a:cxn>
              <a:cxn ang="0">
                <a:pos x="59" y="363"/>
              </a:cxn>
              <a:cxn ang="0">
                <a:pos x="0" y="144"/>
              </a:cxn>
            </a:cxnLst>
            <a:rect l="0" t="0" r="r" b="b"/>
            <a:pathLst>
              <a:path w="635" h="363">
                <a:moveTo>
                  <a:pt x="0" y="144"/>
                </a:moveTo>
                <a:lnTo>
                  <a:pt x="184" y="0"/>
                </a:lnTo>
                <a:lnTo>
                  <a:pt x="347" y="171"/>
                </a:lnTo>
                <a:lnTo>
                  <a:pt x="472" y="0"/>
                </a:lnTo>
                <a:lnTo>
                  <a:pt x="635" y="147"/>
                </a:lnTo>
                <a:lnTo>
                  <a:pt x="565" y="363"/>
                </a:lnTo>
                <a:lnTo>
                  <a:pt x="59" y="363"/>
                </a:lnTo>
                <a:lnTo>
                  <a:pt x="0" y="144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pitchFamily="1" charset="0"/>
              <a:ea typeface="+mn-ea"/>
            </a:endParaRPr>
          </a:p>
        </p:txBody>
      </p:sp>
      <p:sp>
        <p:nvSpPr>
          <p:cNvPr id="51" name="Line 15">
            <a:extLst>
              <a:ext uri="{FF2B5EF4-FFF2-40B4-BE49-F238E27FC236}">
                <a16:creationId xmlns:a16="http://schemas.microsoft.com/office/drawing/2014/main" id="{8DFBEDC5-0FCA-489B-8B7C-51C77D9B6D25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1" y="3907953"/>
            <a:ext cx="225425" cy="587375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2" name="Group 29">
            <a:extLst>
              <a:ext uri="{FF2B5EF4-FFF2-40B4-BE49-F238E27FC236}">
                <a16:creationId xmlns:a16="http://schemas.microsoft.com/office/drawing/2014/main" id="{BBF3D4BD-97E1-4E11-8B49-A149E800DE01}"/>
              </a:ext>
            </a:extLst>
          </p:cNvPr>
          <p:cNvGrpSpPr>
            <a:grpSpLocks/>
          </p:cNvGrpSpPr>
          <p:nvPr/>
        </p:nvGrpSpPr>
        <p:grpSpPr bwMode="auto">
          <a:xfrm>
            <a:off x="4068767" y="3560291"/>
            <a:ext cx="2962277" cy="1712913"/>
            <a:chOff x="2448" y="1248"/>
            <a:chExt cx="1866" cy="1079"/>
          </a:xfrm>
        </p:grpSpPr>
        <p:pic>
          <p:nvPicPr>
            <p:cNvPr id="53" name="Picture 16">
              <a:extLst>
                <a:ext uri="{FF2B5EF4-FFF2-40B4-BE49-F238E27FC236}">
                  <a16:creationId xmlns:a16="http://schemas.microsoft.com/office/drawing/2014/main" id="{B71018E2-87F5-46CA-9D84-4D6D3F12C0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1536"/>
              <a:ext cx="520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4" name="Group 28">
              <a:extLst>
                <a:ext uri="{FF2B5EF4-FFF2-40B4-BE49-F238E27FC236}">
                  <a16:creationId xmlns:a16="http://schemas.microsoft.com/office/drawing/2014/main" id="{EB78C241-08F1-41C1-9C50-4DCEF0D606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6" y="1248"/>
              <a:ext cx="1098" cy="1079"/>
              <a:chOff x="3216" y="1248"/>
              <a:chExt cx="1098" cy="1079"/>
            </a:xfrm>
          </p:grpSpPr>
          <p:sp>
            <p:nvSpPr>
              <p:cNvPr id="55" name="Text Box 9">
                <a:extLst>
                  <a:ext uri="{FF2B5EF4-FFF2-40B4-BE49-F238E27FC236}">
                    <a16:creationId xmlns:a16="http://schemas.microsoft.com/office/drawing/2014/main" id="{04CCB270-BFA5-4242-A64E-F884CA64C3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6" y="1920"/>
                <a:ext cx="1098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en-GB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1" charset="0"/>
                  <a:ea typeface="+mn-ea"/>
                </a:endParaRPr>
              </a:p>
              <a:p>
                <a:pPr>
                  <a:defRPr/>
                </a:pPr>
                <a:r>
                  <a:rPr lang="en-GB" b="1" dirty="0" err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pitchFamily="1" charset="0"/>
                    <a:ea typeface="+mn-ea"/>
                  </a:rPr>
                  <a:t>Ajuste</a:t>
                </a:r>
                <a:r>
                  <a:rPr lang="en-GB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pitchFamily="1" charset="0"/>
                    <a:ea typeface="+mn-ea"/>
                  </a:rPr>
                  <a:t> </a:t>
                </a:r>
                <a:r>
                  <a:rPr lang="en-GB" b="1" dirty="0" err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pitchFamily="1" charset="0"/>
                    <a:ea typeface="+mn-ea"/>
                  </a:rPr>
                  <a:t>inducido</a:t>
                </a:r>
                <a:endParaRPr lang="en-GB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1" charset="0"/>
                  <a:ea typeface="+mn-ea"/>
                </a:endParaRPr>
              </a:p>
            </p:txBody>
          </p:sp>
          <p:sp>
            <p:nvSpPr>
              <p:cNvPr id="56" name="Freeform 17">
                <a:extLst>
                  <a:ext uri="{FF2B5EF4-FFF2-40B4-BE49-F238E27FC236}">
                    <a16:creationId xmlns:a16="http://schemas.microsoft.com/office/drawing/2014/main" id="{4399C098-F5EA-46DC-9820-B67DB7547A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8" y="1620"/>
                <a:ext cx="645" cy="513"/>
              </a:xfrm>
              <a:custGeom>
                <a:avLst/>
                <a:gdLst/>
                <a:ahLst/>
                <a:cxnLst>
                  <a:cxn ang="0">
                    <a:pos x="189" y="25"/>
                  </a:cxn>
                  <a:cxn ang="0">
                    <a:pos x="0" y="161"/>
                  </a:cxn>
                  <a:cxn ang="0">
                    <a:pos x="53" y="377"/>
                  </a:cxn>
                  <a:cxn ang="0">
                    <a:pos x="308" y="513"/>
                  </a:cxn>
                  <a:cxn ang="0">
                    <a:pos x="573" y="377"/>
                  </a:cxn>
                  <a:cxn ang="0">
                    <a:pos x="645" y="159"/>
                  </a:cxn>
                  <a:cxn ang="0">
                    <a:pos x="475" y="15"/>
                  </a:cxn>
                  <a:cxn ang="0">
                    <a:pos x="464" y="73"/>
                  </a:cxn>
                  <a:cxn ang="0">
                    <a:pos x="413" y="135"/>
                  </a:cxn>
                  <a:cxn ang="0">
                    <a:pos x="323" y="164"/>
                  </a:cxn>
                  <a:cxn ang="0">
                    <a:pos x="243" y="135"/>
                  </a:cxn>
                  <a:cxn ang="0">
                    <a:pos x="195" y="71"/>
                  </a:cxn>
                  <a:cxn ang="0">
                    <a:pos x="189" y="25"/>
                  </a:cxn>
                </a:cxnLst>
                <a:rect l="0" t="0" r="r" b="b"/>
                <a:pathLst>
                  <a:path w="645" h="513">
                    <a:moveTo>
                      <a:pt x="189" y="25"/>
                    </a:moveTo>
                    <a:lnTo>
                      <a:pt x="0" y="161"/>
                    </a:lnTo>
                    <a:lnTo>
                      <a:pt x="53" y="377"/>
                    </a:lnTo>
                    <a:lnTo>
                      <a:pt x="308" y="513"/>
                    </a:lnTo>
                    <a:lnTo>
                      <a:pt x="573" y="377"/>
                    </a:lnTo>
                    <a:lnTo>
                      <a:pt x="645" y="159"/>
                    </a:lnTo>
                    <a:lnTo>
                      <a:pt x="475" y="15"/>
                    </a:lnTo>
                    <a:cubicBezTo>
                      <a:pt x="444" y="0"/>
                      <a:pt x="474" y="53"/>
                      <a:pt x="464" y="73"/>
                    </a:cubicBezTo>
                    <a:cubicBezTo>
                      <a:pt x="453" y="93"/>
                      <a:pt x="436" y="119"/>
                      <a:pt x="413" y="135"/>
                    </a:cubicBezTo>
                    <a:cubicBezTo>
                      <a:pt x="389" y="150"/>
                      <a:pt x="351" y="164"/>
                      <a:pt x="323" y="164"/>
                    </a:cubicBezTo>
                    <a:cubicBezTo>
                      <a:pt x="294" y="164"/>
                      <a:pt x="264" y="150"/>
                      <a:pt x="243" y="135"/>
                    </a:cubicBezTo>
                    <a:cubicBezTo>
                      <a:pt x="221" y="119"/>
                      <a:pt x="204" y="89"/>
                      <a:pt x="195" y="71"/>
                    </a:cubicBezTo>
                    <a:cubicBezTo>
                      <a:pt x="186" y="52"/>
                      <a:pt x="190" y="34"/>
                      <a:pt x="189" y="25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6275"/>
                      <a:invGamma/>
                    </a:schemeClr>
                  </a:gs>
                </a:gsLst>
                <a:lin ang="5400000" scaled="1"/>
              </a:grad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" pitchFamily="1" charset="0"/>
                  <a:ea typeface="+mn-ea"/>
                </a:endParaRPr>
              </a:p>
            </p:txBody>
          </p:sp>
          <p:sp>
            <p:nvSpPr>
              <p:cNvPr id="57" name="Freeform 18">
                <a:extLst>
                  <a:ext uri="{FF2B5EF4-FFF2-40B4-BE49-F238E27FC236}">
                    <a16:creationId xmlns:a16="http://schemas.microsoft.com/office/drawing/2014/main" id="{7BBCDCDE-977F-41EA-B60B-9EA17ACAC5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248"/>
                <a:ext cx="302" cy="485"/>
              </a:xfrm>
              <a:custGeom>
                <a:avLst/>
                <a:gdLst/>
                <a:ahLst/>
                <a:cxnLst>
                  <a:cxn ang="0">
                    <a:pos x="110" y="471"/>
                  </a:cxn>
                  <a:cxn ang="0">
                    <a:pos x="73" y="410"/>
                  </a:cxn>
                  <a:cxn ang="0">
                    <a:pos x="30" y="292"/>
                  </a:cxn>
                  <a:cxn ang="0">
                    <a:pos x="3" y="135"/>
                  </a:cxn>
                  <a:cxn ang="0">
                    <a:pos x="46" y="26"/>
                  </a:cxn>
                  <a:cxn ang="0">
                    <a:pos x="187" y="4"/>
                  </a:cxn>
                  <a:cxn ang="0">
                    <a:pos x="273" y="50"/>
                  </a:cxn>
                  <a:cxn ang="0">
                    <a:pos x="302" y="140"/>
                  </a:cxn>
                  <a:cxn ang="0">
                    <a:pos x="275" y="282"/>
                  </a:cxn>
                  <a:cxn ang="0">
                    <a:pos x="230" y="431"/>
                  </a:cxn>
                  <a:cxn ang="0">
                    <a:pos x="179" y="479"/>
                  </a:cxn>
                  <a:cxn ang="0">
                    <a:pos x="110" y="471"/>
                  </a:cxn>
                </a:cxnLst>
                <a:rect l="0" t="0" r="r" b="b"/>
                <a:pathLst>
                  <a:path w="302" h="485">
                    <a:moveTo>
                      <a:pt x="110" y="471"/>
                    </a:moveTo>
                    <a:cubicBezTo>
                      <a:pt x="92" y="459"/>
                      <a:pt x="86" y="439"/>
                      <a:pt x="73" y="410"/>
                    </a:cubicBezTo>
                    <a:cubicBezTo>
                      <a:pt x="59" y="380"/>
                      <a:pt x="41" y="337"/>
                      <a:pt x="30" y="292"/>
                    </a:cubicBezTo>
                    <a:cubicBezTo>
                      <a:pt x="18" y="246"/>
                      <a:pt x="0" y="179"/>
                      <a:pt x="3" y="135"/>
                    </a:cubicBezTo>
                    <a:cubicBezTo>
                      <a:pt x="5" y="90"/>
                      <a:pt x="15" y="47"/>
                      <a:pt x="46" y="26"/>
                    </a:cubicBezTo>
                    <a:cubicBezTo>
                      <a:pt x="76" y="4"/>
                      <a:pt x="149" y="0"/>
                      <a:pt x="187" y="4"/>
                    </a:cubicBezTo>
                    <a:cubicBezTo>
                      <a:pt x="224" y="7"/>
                      <a:pt x="253" y="27"/>
                      <a:pt x="273" y="50"/>
                    </a:cubicBezTo>
                    <a:cubicBezTo>
                      <a:pt x="292" y="72"/>
                      <a:pt x="301" y="101"/>
                      <a:pt x="302" y="140"/>
                    </a:cubicBezTo>
                    <a:cubicBezTo>
                      <a:pt x="302" y="178"/>
                      <a:pt x="286" y="233"/>
                      <a:pt x="275" y="282"/>
                    </a:cubicBezTo>
                    <a:cubicBezTo>
                      <a:pt x="263" y="330"/>
                      <a:pt x="245" y="398"/>
                      <a:pt x="230" y="431"/>
                    </a:cubicBezTo>
                    <a:cubicBezTo>
                      <a:pt x="214" y="463"/>
                      <a:pt x="199" y="472"/>
                      <a:pt x="179" y="479"/>
                    </a:cubicBezTo>
                    <a:cubicBezTo>
                      <a:pt x="158" y="485"/>
                      <a:pt x="127" y="482"/>
                      <a:pt x="110" y="47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" pitchFamily="1" charset="0"/>
                  <a:ea typeface="+mn-ea"/>
                </a:endParaRPr>
              </a:p>
            </p:txBody>
          </p:sp>
          <p:sp>
            <p:nvSpPr>
              <p:cNvPr id="58" name="Text Box 19">
                <a:extLst>
                  <a:ext uri="{FF2B5EF4-FFF2-40B4-BE49-F238E27FC236}">
                    <a16:creationId xmlns:a16="http://schemas.microsoft.com/office/drawing/2014/main" id="{9F1BC71D-9211-4769-BB95-8F736E9A40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12" y="1344"/>
                <a:ext cx="25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r>
                  <a:rPr lang="en-GB" sz="1800" b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M</a:t>
                </a:r>
                <a:endParaRPr lang="en-GB" b="1">
                  <a:solidFill>
                    <a:schemeClr val="tx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5088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D7E68B8-DBEC-9AC1-2C5D-87C4065FA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z="1800" b="1" smtClean="0">
                <a:solidFill>
                  <a:schemeClr val="tx1"/>
                </a:solidFill>
              </a:rPr>
              <a:t>22</a:t>
            </a:fld>
            <a:endParaRPr lang="en-US" sz="1800" b="1">
              <a:solidFill>
                <a:schemeClr val="tx1"/>
              </a:solidFill>
            </a:endParaRPr>
          </a:p>
        </p:txBody>
      </p:sp>
      <p:pic>
        <p:nvPicPr>
          <p:cNvPr id="11" name="Imagen 10" descr="Resultado de imagen para uam iztapalapa logo">
            <a:extLst>
              <a:ext uri="{FF2B5EF4-FFF2-40B4-BE49-F238E27FC236}">
                <a16:creationId xmlns:a16="http://schemas.microsoft.com/office/drawing/2014/main" id="{04754323-ED35-4717-B743-1E8D522F9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8" t="15160" r="4417" b="14066"/>
          <a:stretch>
            <a:fillRect/>
          </a:stretch>
        </p:blipFill>
        <p:spPr bwMode="auto">
          <a:xfrm>
            <a:off x="698500" y="263525"/>
            <a:ext cx="38735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Conector recto 10">
            <a:extLst>
              <a:ext uri="{FF2B5EF4-FFF2-40B4-BE49-F238E27FC236}">
                <a16:creationId xmlns:a16="http://schemas.microsoft.com/office/drawing/2014/main" id="{DC420945-B26E-480C-BFAF-9A85C89593F1}"/>
              </a:ext>
            </a:extLst>
          </p:cNvPr>
          <p:cNvCxnSpPr>
            <a:cxnSpLocks/>
          </p:cNvCxnSpPr>
          <p:nvPr/>
        </p:nvCxnSpPr>
        <p:spPr>
          <a:xfrm>
            <a:off x="539750" y="860425"/>
            <a:ext cx="7777163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3" name="Picture 16" descr="A green and black logo&#10;&#10;Description automatically generated">
            <a:extLst>
              <a:ext uri="{FF2B5EF4-FFF2-40B4-BE49-F238E27FC236}">
                <a16:creationId xmlns:a16="http://schemas.microsoft.com/office/drawing/2014/main" id="{E74E6807-DFC4-4A40-89FA-93A75092E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363" y="112713"/>
            <a:ext cx="10810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6519CBED-9BFF-43B0-BF8A-82B141E35DF0}"/>
              </a:ext>
            </a:extLst>
          </p:cNvPr>
          <p:cNvSpPr/>
          <p:nvPr/>
        </p:nvSpPr>
        <p:spPr>
          <a:xfrm>
            <a:off x="457200" y="6235096"/>
            <a:ext cx="80187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Patrick, G. L. (2017). </a:t>
            </a:r>
            <a:r>
              <a:rPr lang="en-US" sz="1400" i="1" dirty="0"/>
              <a:t>An Introduction to Medicinal Chemistry</a:t>
            </a:r>
            <a:r>
              <a:rPr lang="en-US" sz="1400" dirty="0"/>
              <a:t> (6th ed.). Oxford University Press.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B7EA8C5A-E2C6-43A4-9C90-FD2F03B0FA92}"/>
              </a:ext>
            </a:extLst>
          </p:cNvPr>
          <p:cNvSpPr/>
          <p:nvPr/>
        </p:nvSpPr>
        <p:spPr>
          <a:xfrm>
            <a:off x="539750" y="1687175"/>
            <a:ext cx="7759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Ajuste inducido: El sitio de unión altera su forma para maximizar la unión intermolecular.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61C90B0-2ED6-48EF-8EAE-3F576FE7C278}"/>
              </a:ext>
            </a:extLst>
          </p:cNvPr>
          <p:cNvSpPr txBox="1"/>
          <p:nvPr/>
        </p:nvSpPr>
        <p:spPr>
          <a:xfrm>
            <a:off x="539750" y="942669"/>
            <a:ext cx="2029723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ES" sz="2400" b="1" dirty="0">
                <a:ln/>
                <a:solidFill>
                  <a:schemeClr val="accent3"/>
                </a:solidFill>
              </a:rPr>
              <a:t>Sitio de unión.</a:t>
            </a:r>
          </a:p>
        </p:txBody>
      </p:sp>
      <p:grpSp>
        <p:nvGrpSpPr>
          <p:cNvPr id="84" name="Group 142">
            <a:extLst>
              <a:ext uri="{FF2B5EF4-FFF2-40B4-BE49-F238E27FC236}">
                <a16:creationId xmlns:a16="http://schemas.microsoft.com/office/drawing/2014/main" id="{5E45DAFB-0967-4C1E-99A0-69096DF3E9A2}"/>
              </a:ext>
            </a:extLst>
          </p:cNvPr>
          <p:cNvGrpSpPr>
            <a:grpSpLocks/>
          </p:cNvGrpSpPr>
          <p:nvPr/>
        </p:nvGrpSpPr>
        <p:grpSpPr bwMode="auto">
          <a:xfrm>
            <a:off x="266700" y="2862825"/>
            <a:ext cx="3733800" cy="2530475"/>
            <a:chOff x="144" y="1440"/>
            <a:chExt cx="2352" cy="1594"/>
          </a:xfrm>
        </p:grpSpPr>
        <p:sp>
          <p:nvSpPr>
            <p:cNvPr id="85" name="Freeform 18">
              <a:extLst>
                <a:ext uri="{FF2B5EF4-FFF2-40B4-BE49-F238E27FC236}">
                  <a16:creationId xmlns:a16="http://schemas.microsoft.com/office/drawing/2014/main" id="{7C2680E3-E399-4BA5-808A-E583663359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" y="2016"/>
              <a:ext cx="179" cy="288"/>
            </a:xfrm>
            <a:custGeom>
              <a:avLst/>
              <a:gdLst/>
              <a:ahLst/>
              <a:cxnLst>
                <a:cxn ang="0">
                  <a:pos x="110" y="471"/>
                </a:cxn>
                <a:cxn ang="0">
                  <a:pos x="73" y="410"/>
                </a:cxn>
                <a:cxn ang="0">
                  <a:pos x="30" y="292"/>
                </a:cxn>
                <a:cxn ang="0">
                  <a:pos x="3" y="135"/>
                </a:cxn>
                <a:cxn ang="0">
                  <a:pos x="46" y="26"/>
                </a:cxn>
                <a:cxn ang="0">
                  <a:pos x="187" y="4"/>
                </a:cxn>
                <a:cxn ang="0">
                  <a:pos x="273" y="50"/>
                </a:cxn>
                <a:cxn ang="0">
                  <a:pos x="302" y="140"/>
                </a:cxn>
                <a:cxn ang="0">
                  <a:pos x="275" y="282"/>
                </a:cxn>
                <a:cxn ang="0">
                  <a:pos x="230" y="431"/>
                </a:cxn>
                <a:cxn ang="0">
                  <a:pos x="179" y="479"/>
                </a:cxn>
                <a:cxn ang="0">
                  <a:pos x="110" y="471"/>
                </a:cxn>
              </a:cxnLst>
              <a:rect l="0" t="0" r="r" b="b"/>
              <a:pathLst>
                <a:path w="302" h="485">
                  <a:moveTo>
                    <a:pt x="110" y="471"/>
                  </a:moveTo>
                  <a:cubicBezTo>
                    <a:pt x="92" y="459"/>
                    <a:pt x="86" y="439"/>
                    <a:pt x="73" y="410"/>
                  </a:cubicBezTo>
                  <a:cubicBezTo>
                    <a:pt x="59" y="380"/>
                    <a:pt x="41" y="337"/>
                    <a:pt x="30" y="292"/>
                  </a:cubicBezTo>
                  <a:cubicBezTo>
                    <a:pt x="18" y="246"/>
                    <a:pt x="0" y="179"/>
                    <a:pt x="3" y="135"/>
                  </a:cubicBezTo>
                  <a:cubicBezTo>
                    <a:pt x="5" y="90"/>
                    <a:pt x="15" y="47"/>
                    <a:pt x="46" y="26"/>
                  </a:cubicBezTo>
                  <a:cubicBezTo>
                    <a:pt x="76" y="4"/>
                    <a:pt x="149" y="0"/>
                    <a:pt x="187" y="4"/>
                  </a:cubicBezTo>
                  <a:cubicBezTo>
                    <a:pt x="224" y="7"/>
                    <a:pt x="253" y="27"/>
                    <a:pt x="273" y="50"/>
                  </a:cubicBezTo>
                  <a:cubicBezTo>
                    <a:pt x="292" y="72"/>
                    <a:pt x="301" y="101"/>
                    <a:pt x="302" y="140"/>
                  </a:cubicBezTo>
                  <a:cubicBezTo>
                    <a:pt x="302" y="178"/>
                    <a:pt x="286" y="233"/>
                    <a:pt x="275" y="282"/>
                  </a:cubicBezTo>
                  <a:cubicBezTo>
                    <a:pt x="263" y="330"/>
                    <a:pt x="245" y="398"/>
                    <a:pt x="230" y="431"/>
                  </a:cubicBezTo>
                  <a:cubicBezTo>
                    <a:pt x="214" y="463"/>
                    <a:pt x="199" y="472"/>
                    <a:pt x="179" y="479"/>
                  </a:cubicBezTo>
                  <a:cubicBezTo>
                    <a:pt x="158" y="485"/>
                    <a:pt x="127" y="482"/>
                    <a:pt x="110" y="47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pitchFamily="1" charset="0"/>
                <a:ea typeface="+mn-ea"/>
              </a:endParaRPr>
            </a:p>
          </p:txBody>
        </p:sp>
        <p:sp>
          <p:nvSpPr>
            <p:cNvPr id="86" name="Freeform 19">
              <a:extLst>
                <a:ext uri="{FF2B5EF4-FFF2-40B4-BE49-F238E27FC236}">
                  <a16:creationId xmlns:a16="http://schemas.microsoft.com/office/drawing/2014/main" id="{9030E1F6-6307-4AD0-BED6-0BD8BB4F1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2304"/>
              <a:ext cx="384" cy="219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184" y="0"/>
                </a:cxn>
                <a:cxn ang="0">
                  <a:pos x="347" y="171"/>
                </a:cxn>
                <a:cxn ang="0">
                  <a:pos x="472" y="0"/>
                </a:cxn>
                <a:cxn ang="0">
                  <a:pos x="635" y="147"/>
                </a:cxn>
                <a:cxn ang="0">
                  <a:pos x="565" y="363"/>
                </a:cxn>
                <a:cxn ang="0">
                  <a:pos x="59" y="363"/>
                </a:cxn>
                <a:cxn ang="0">
                  <a:pos x="0" y="144"/>
                </a:cxn>
              </a:cxnLst>
              <a:rect l="0" t="0" r="r" b="b"/>
              <a:pathLst>
                <a:path w="635" h="363">
                  <a:moveTo>
                    <a:pt x="0" y="144"/>
                  </a:moveTo>
                  <a:lnTo>
                    <a:pt x="184" y="0"/>
                  </a:lnTo>
                  <a:lnTo>
                    <a:pt x="347" y="171"/>
                  </a:lnTo>
                  <a:lnTo>
                    <a:pt x="472" y="0"/>
                  </a:lnTo>
                  <a:lnTo>
                    <a:pt x="635" y="147"/>
                  </a:lnTo>
                  <a:lnTo>
                    <a:pt x="565" y="363"/>
                  </a:lnTo>
                  <a:lnTo>
                    <a:pt x="59" y="363"/>
                  </a:lnTo>
                  <a:lnTo>
                    <a:pt x="0" y="14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66275"/>
                    <a:invGamma/>
                  </a:schemeClr>
                </a:gs>
              </a:gsLst>
              <a:lin ang="5400000" scaled="1"/>
            </a:gra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pitchFamily="1" charset="0"/>
                <a:ea typeface="+mn-ea"/>
              </a:endParaRPr>
            </a:p>
          </p:txBody>
        </p:sp>
        <p:sp>
          <p:nvSpPr>
            <p:cNvPr id="87" name="Freeform 66">
              <a:extLst>
                <a:ext uri="{FF2B5EF4-FFF2-40B4-BE49-F238E27FC236}">
                  <a16:creationId xmlns:a16="http://schemas.microsoft.com/office/drawing/2014/main" id="{8E9DD1B9-DA1C-4B2C-902C-5B6030A38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4" y="1628"/>
              <a:ext cx="360" cy="578"/>
            </a:xfrm>
            <a:custGeom>
              <a:avLst/>
              <a:gdLst/>
              <a:ahLst/>
              <a:cxnLst>
                <a:cxn ang="0">
                  <a:pos x="110" y="471"/>
                </a:cxn>
                <a:cxn ang="0">
                  <a:pos x="73" y="410"/>
                </a:cxn>
                <a:cxn ang="0">
                  <a:pos x="30" y="292"/>
                </a:cxn>
                <a:cxn ang="0">
                  <a:pos x="3" y="135"/>
                </a:cxn>
                <a:cxn ang="0">
                  <a:pos x="46" y="26"/>
                </a:cxn>
                <a:cxn ang="0">
                  <a:pos x="187" y="4"/>
                </a:cxn>
                <a:cxn ang="0">
                  <a:pos x="273" y="50"/>
                </a:cxn>
                <a:cxn ang="0">
                  <a:pos x="302" y="140"/>
                </a:cxn>
                <a:cxn ang="0">
                  <a:pos x="275" y="282"/>
                </a:cxn>
                <a:cxn ang="0">
                  <a:pos x="230" y="431"/>
                </a:cxn>
                <a:cxn ang="0">
                  <a:pos x="179" y="479"/>
                </a:cxn>
                <a:cxn ang="0">
                  <a:pos x="110" y="471"/>
                </a:cxn>
              </a:cxnLst>
              <a:rect l="0" t="0" r="r" b="b"/>
              <a:pathLst>
                <a:path w="302" h="485">
                  <a:moveTo>
                    <a:pt x="110" y="471"/>
                  </a:moveTo>
                  <a:cubicBezTo>
                    <a:pt x="92" y="459"/>
                    <a:pt x="86" y="439"/>
                    <a:pt x="73" y="410"/>
                  </a:cubicBezTo>
                  <a:cubicBezTo>
                    <a:pt x="59" y="380"/>
                    <a:pt x="41" y="337"/>
                    <a:pt x="30" y="292"/>
                  </a:cubicBezTo>
                  <a:cubicBezTo>
                    <a:pt x="18" y="246"/>
                    <a:pt x="0" y="179"/>
                    <a:pt x="3" y="135"/>
                  </a:cubicBezTo>
                  <a:cubicBezTo>
                    <a:pt x="5" y="90"/>
                    <a:pt x="15" y="47"/>
                    <a:pt x="46" y="26"/>
                  </a:cubicBezTo>
                  <a:cubicBezTo>
                    <a:pt x="76" y="4"/>
                    <a:pt x="149" y="0"/>
                    <a:pt x="187" y="4"/>
                  </a:cubicBezTo>
                  <a:cubicBezTo>
                    <a:pt x="224" y="7"/>
                    <a:pt x="253" y="27"/>
                    <a:pt x="273" y="50"/>
                  </a:cubicBezTo>
                  <a:cubicBezTo>
                    <a:pt x="292" y="72"/>
                    <a:pt x="301" y="101"/>
                    <a:pt x="302" y="140"/>
                  </a:cubicBezTo>
                  <a:cubicBezTo>
                    <a:pt x="302" y="178"/>
                    <a:pt x="286" y="233"/>
                    <a:pt x="275" y="282"/>
                  </a:cubicBezTo>
                  <a:cubicBezTo>
                    <a:pt x="263" y="330"/>
                    <a:pt x="245" y="398"/>
                    <a:pt x="230" y="431"/>
                  </a:cubicBezTo>
                  <a:cubicBezTo>
                    <a:pt x="214" y="463"/>
                    <a:pt x="199" y="472"/>
                    <a:pt x="179" y="479"/>
                  </a:cubicBezTo>
                  <a:cubicBezTo>
                    <a:pt x="158" y="485"/>
                    <a:pt x="127" y="482"/>
                    <a:pt x="110" y="47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pitchFamily="1" charset="0"/>
                <a:ea typeface="+mn-ea"/>
              </a:endParaRPr>
            </a:p>
          </p:txBody>
        </p:sp>
        <p:sp>
          <p:nvSpPr>
            <p:cNvPr id="88" name="Text Box 67">
              <a:extLst>
                <a:ext uri="{FF2B5EF4-FFF2-40B4-BE49-F238E27FC236}">
                  <a16:creationId xmlns:a16="http://schemas.microsoft.com/office/drawing/2014/main" id="{9EAC69F5-0158-4988-92A9-CA7C3D0288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3" y="1699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GB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1" charset="0"/>
                <a:ea typeface="+mn-ea"/>
              </a:endParaRPr>
            </a:p>
          </p:txBody>
        </p:sp>
        <p:sp>
          <p:nvSpPr>
            <p:cNvPr id="89" name="Freeform 68">
              <a:extLst>
                <a:ext uri="{FF2B5EF4-FFF2-40B4-BE49-F238E27FC236}">
                  <a16:creationId xmlns:a16="http://schemas.microsoft.com/office/drawing/2014/main" id="{24F53379-5549-4F01-98C9-F65F57A23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1942"/>
              <a:ext cx="1684" cy="1004"/>
            </a:xfrm>
            <a:custGeom>
              <a:avLst/>
              <a:gdLst>
                <a:gd name="T0" fmla="*/ 0 w 1676"/>
                <a:gd name="T1" fmla="*/ 205 h 1000"/>
                <a:gd name="T2" fmla="*/ 313 w 1676"/>
                <a:gd name="T3" fmla="*/ 44 h 1000"/>
                <a:gd name="T4" fmla="*/ 812 w 1676"/>
                <a:gd name="T5" fmla="*/ 582 h 1000"/>
                <a:gd name="T6" fmla="*/ 1431 w 1676"/>
                <a:gd name="T7" fmla="*/ 0 h 1000"/>
                <a:gd name="T8" fmla="*/ 1716 w 1676"/>
                <a:gd name="T9" fmla="*/ 245 h 1000"/>
                <a:gd name="T10" fmla="*/ 1716 w 1676"/>
                <a:gd name="T11" fmla="*/ 506 h 1000"/>
                <a:gd name="T12" fmla="*/ 1415 w 1676"/>
                <a:gd name="T13" fmla="*/ 193 h 1000"/>
                <a:gd name="T14" fmla="*/ 635 w 1676"/>
                <a:gd name="T15" fmla="*/ 1020 h 1000"/>
                <a:gd name="T16" fmla="*/ 0 w 1676"/>
                <a:gd name="T17" fmla="*/ 205 h 1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76"/>
                <a:gd name="T28" fmla="*/ 0 h 1000"/>
                <a:gd name="T29" fmla="*/ 1676 w 1676"/>
                <a:gd name="T30" fmla="*/ 1000 h 1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76" h="1000">
                  <a:moveTo>
                    <a:pt x="0" y="200"/>
                  </a:moveTo>
                  <a:lnTo>
                    <a:pt x="308" y="44"/>
                  </a:lnTo>
                  <a:lnTo>
                    <a:pt x="792" y="572"/>
                  </a:lnTo>
                  <a:lnTo>
                    <a:pt x="1396" y="0"/>
                  </a:lnTo>
                  <a:lnTo>
                    <a:pt x="1676" y="240"/>
                  </a:lnTo>
                  <a:lnTo>
                    <a:pt x="1676" y="496"/>
                  </a:lnTo>
                  <a:lnTo>
                    <a:pt x="1380" y="188"/>
                  </a:lnTo>
                  <a:lnTo>
                    <a:pt x="620" y="1000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rgbClr val="0099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Rectangle 69">
              <a:extLst>
                <a:ext uri="{FF2B5EF4-FFF2-40B4-BE49-F238E27FC236}">
                  <a16:creationId xmlns:a16="http://schemas.microsoft.com/office/drawing/2014/main" id="{EC6C0B22-7658-4D74-95DE-671D899EAD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1440"/>
              <a:ext cx="1872" cy="159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1" name="Freeform 70">
              <a:extLst>
                <a:ext uri="{FF2B5EF4-FFF2-40B4-BE49-F238E27FC236}">
                  <a16:creationId xmlns:a16="http://schemas.microsoft.com/office/drawing/2014/main" id="{FEBBEB4B-6D37-42C4-AF44-ECA184325B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" y="2130"/>
              <a:ext cx="1872" cy="892"/>
            </a:xfrm>
            <a:custGeom>
              <a:avLst/>
              <a:gdLst>
                <a:gd name="T0" fmla="*/ 185 w 1864"/>
                <a:gd name="T1" fmla="*/ 16 h 888"/>
                <a:gd name="T2" fmla="*/ 815 w 1864"/>
                <a:gd name="T3" fmla="*/ 840 h 888"/>
                <a:gd name="T4" fmla="*/ 1595 w 1864"/>
                <a:gd name="T5" fmla="*/ 0 h 888"/>
                <a:gd name="T6" fmla="*/ 1904 w 1864"/>
                <a:gd name="T7" fmla="*/ 325 h 888"/>
                <a:gd name="T8" fmla="*/ 1904 w 1864"/>
                <a:gd name="T9" fmla="*/ 908 h 888"/>
                <a:gd name="T10" fmla="*/ 0 w 1864"/>
                <a:gd name="T11" fmla="*/ 908 h 888"/>
                <a:gd name="T12" fmla="*/ 8 w 1864"/>
                <a:gd name="T13" fmla="*/ 145 h 888"/>
                <a:gd name="T14" fmla="*/ 185 w 1864"/>
                <a:gd name="T15" fmla="*/ 16 h 8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64"/>
                <a:gd name="T25" fmla="*/ 0 h 888"/>
                <a:gd name="T26" fmla="*/ 1864 w 1864"/>
                <a:gd name="T27" fmla="*/ 888 h 88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64" h="888">
                  <a:moveTo>
                    <a:pt x="180" y="16"/>
                  </a:moveTo>
                  <a:lnTo>
                    <a:pt x="800" y="820"/>
                  </a:lnTo>
                  <a:lnTo>
                    <a:pt x="1560" y="0"/>
                  </a:lnTo>
                  <a:lnTo>
                    <a:pt x="1864" y="320"/>
                  </a:lnTo>
                  <a:lnTo>
                    <a:pt x="1864" y="888"/>
                  </a:lnTo>
                  <a:lnTo>
                    <a:pt x="0" y="888"/>
                  </a:lnTo>
                  <a:lnTo>
                    <a:pt x="8" y="140"/>
                  </a:lnTo>
                  <a:lnTo>
                    <a:pt x="180" y="16"/>
                  </a:lnTo>
                  <a:close/>
                </a:path>
              </a:pathLst>
            </a:cu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71">
              <a:extLst>
                <a:ext uri="{FF2B5EF4-FFF2-40B4-BE49-F238E27FC236}">
                  <a16:creationId xmlns:a16="http://schemas.microsoft.com/office/drawing/2014/main" id="{35E19CDE-B58C-492D-BE7F-EFBAA0E177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28" y="2512"/>
              <a:ext cx="176" cy="4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72">
              <a:extLst>
                <a:ext uri="{FF2B5EF4-FFF2-40B4-BE49-F238E27FC236}">
                  <a16:creationId xmlns:a16="http://schemas.microsoft.com/office/drawing/2014/main" id="{834EBD21-B400-4FAF-ADE9-2BC42B21B6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9" y="1793"/>
              <a:ext cx="229" cy="2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Line 74">
              <a:extLst>
                <a:ext uri="{FF2B5EF4-FFF2-40B4-BE49-F238E27FC236}">
                  <a16:creationId xmlns:a16="http://schemas.microsoft.com/office/drawing/2014/main" id="{365D297F-F821-4661-B5AB-E9E6A1EBB3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2203"/>
              <a:ext cx="44" cy="12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76">
              <a:extLst>
                <a:ext uri="{FF2B5EF4-FFF2-40B4-BE49-F238E27FC236}">
                  <a16:creationId xmlns:a16="http://schemas.microsoft.com/office/drawing/2014/main" id="{FE95961C-4CA2-4D6F-8D92-BF8572EB9B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91" y="2002"/>
              <a:ext cx="132" cy="12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AutoShape 78">
              <a:extLst>
                <a:ext uri="{FF2B5EF4-FFF2-40B4-BE49-F238E27FC236}">
                  <a16:creationId xmlns:a16="http://schemas.microsoft.com/office/drawing/2014/main" id="{87398812-1C99-4FF6-8097-E0D855D6B1B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355043">
              <a:off x="1872" y="1717"/>
              <a:ext cx="266" cy="230"/>
            </a:xfrm>
            <a:prstGeom prst="hexagon">
              <a:avLst>
                <a:gd name="adj" fmla="val 28913"/>
                <a:gd name="vf" fmla="val 115470"/>
              </a:avLst>
            </a:prstGeom>
            <a:solidFill>
              <a:srgbClr val="00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7" name="Line 79">
              <a:extLst>
                <a:ext uri="{FF2B5EF4-FFF2-40B4-BE49-F238E27FC236}">
                  <a16:creationId xmlns:a16="http://schemas.microsoft.com/office/drawing/2014/main" id="{011F5888-709B-4C54-A23D-FBD8BD2858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14" y="1881"/>
              <a:ext cx="8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80">
              <a:extLst>
                <a:ext uri="{FF2B5EF4-FFF2-40B4-BE49-F238E27FC236}">
                  <a16:creationId xmlns:a16="http://schemas.microsoft.com/office/drawing/2014/main" id="{1A09ABFF-A1DE-484B-9264-0A956BAAA2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002" y="1733"/>
              <a:ext cx="88" cy="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81">
              <a:extLst>
                <a:ext uri="{FF2B5EF4-FFF2-40B4-BE49-F238E27FC236}">
                  <a16:creationId xmlns:a16="http://schemas.microsoft.com/office/drawing/2014/main" id="{95F34E1E-7E57-44C3-8CA6-817BD317F4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19" y="1785"/>
              <a:ext cx="3" cy="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82">
              <a:extLst>
                <a:ext uri="{FF2B5EF4-FFF2-40B4-BE49-F238E27FC236}">
                  <a16:creationId xmlns:a16="http://schemas.microsoft.com/office/drawing/2014/main" id="{86AA75F0-356C-4F00-BF46-1F4E334B65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008" y="2057"/>
              <a:ext cx="91" cy="8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Line 83">
              <a:extLst>
                <a:ext uri="{FF2B5EF4-FFF2-40B4-BE49-F238E27FC236}">
                  <a16:creationId xmlns:a16="http://schemas.microsoft.com/office/drawing/2014/main" id="{AA13CC21-6489-4294-8238-0C3C16C39E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010" y="1958"/>
              <a:ext cx="1" cy="1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Line 84">
              <a:extLst>
                <a:ext uri="{FF2B5EF4-FFF2-40B4-BE49-F238E27FC236}">
                  <a16:creationId xmlns:a16="http://schemas.microsoft.com/office/drawing/2014/main" id="{E7005534-644B-497C-A7D8-7FCCD22733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91" y="1950"/>
              <a:ext cx="16" cy="1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Text Box 85">
              <a:extLst>
                <a:ext uri="{FF2B5EF4-FFF2-40B4-BE49-F238E27FC236}">
                  <a16:creationId xmlns:a16="http://schemas.microsoft.com/office/drawing/2014/main" id="{3B78B219-0A97-49B9-90DB-E858797C88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1728"/>
              <a:ext cx="27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altLang="en-US" sz="1200" b="1"/>
                <a:t>Phe</a:t>
              </a:r>
              <a:endParaRPr lang="en-GB" altLang="en-US" b="1"/>
            </a:p>
          </p:txBody>
        </p:sp>
        <p:sp>
          <p:nvSpPr>
            <p:cNvPr id="104" name="Line 87">
              <a:extLst>
                <a:ext uri="{FF2B5EF4-FFF2-40B4-BE49-F238E27FC236}">
                  <a16:creationId xmlns:a16="http://schemas.microsoft.com/office/drawing/2014/main" id="{D3EB7746-7C17-4BBB-83C5-81DD4B06A0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21" y="2162"/>
              <a:ext cx="100" cy="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Line 88">
              <a:extLst>
                <a:ext uri="{FF2B5EF4-FFF2-40B4-BE49-F238E27FC236}">
                  <a16:creationId xmlns:a16="http://schemas.microsoft.com/office/drawing/2014/main" id="{88280D14-8E84-4C64-861F-6187C296E0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9" y="2168"/>
              <a:ext cx="95" cy="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Line 89">
              <a:extLst>
                <a:ext uri="{FF2B5EF4-FFF2-40B4-BE49-F238E27FC236}">
                  <a16:creationId xmlns:a16="http://schemas.microsoft.com/office/drawing/2014/main" id="{AB14FA70-FDC8-4807-B5CB-50BD3DE747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79" y="2181"/>
              <a:ext cx="40" cy="2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Text Box 90">
              <a:extLst>
                <a:ext uri="{FF2B5EF4-FFF2-40B4-BE49-F238E27FC236}">
                  <a16:creationId xmlns:a16="http://schemas.microsoft.com/office/drawing/2014/main" id="{22434905-F68C-4D43-BF90-A95EDD25F1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2" y="2241"/>
              <a:ext cx="25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altLang="en-US" sz="1200" b="1"/>
                <a:t>Ser</a:t>
              </a:r>
              <a:endParaRPr lang="en-GB" altLang="en-US" b="1"/>
            </a:p>
          </p:txBody>
        </p:sp>
        <p:sp>
          <p:nvSpPr>
            <p:cNvPr id="108" name="Text Box 91">
              <a:extLst>
                <a:ext uri="{FF2B5EF4-FFF2-40B4-BE49-F238E27FC236}">
                  <a16:creationId xmlns:a16="http://schemas.microsoft.com/office/drawing/2014/main" id="{9BAEDD74-792C-4561-B222-D3D2CE6CA3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138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altLang="en-US" sz="1000" b="1"/>
                <a:t>O</a:t>
              </a:r>
              <a:endParaRPr lang="en-GB" altLang="en-US" b="1"/>
            </a:p>
          </p:txBody>
        </p:sp>
        <p:sp>
          <p:nvSpPr>
            <p:cNvPr id="109" name="Text Box 92">
              <a:extLst>
                <a:ext uri="{FF2B5EF4-FFF2-40B4-BE49-F238E27FC236}">
                  <a16:creationId xmlns:a16="http://schemas.microsoft.com/office/drawing/2014/main" id="{7E088430-1238-4767-8B8F-6EF64C6A27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6" y="2085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altLang="en-US" sz="1000" b="1"/>
                <a:t>H</a:t>
              </a:r>
              <a:endParaRPr lang="en-GB" altLang="en-US" b="1"/>
            </a:p>
          </p:txBody>
        </p:sp>
        <p:sp>
          <p:nvSpPr>
            <p:cNvPr id="110" name="Line 94">
              <a:extLst>
                <a:ext uri="{FF2B5EF4-FFF2-40B4-BE49-F238E27FC236}">
                  <a16:creationId xmlns:a16="http://schemas.microsoft.com/office/drawing/2014/main" id="{12B71681-E66F-474E-A888-6F89483213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80" y="2468"/>
              <a:ext cx="0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Line 95">
              <a:extLst>
                <a:ext uri="{FF2B5EF4-FFF2-40B4-BE49-F238E27FC236}">
                  <a16:creationId xmlns:a16="http://schemas.microsoft.com/office/drawing/2014/main" id="{EBFDBB15-E772-4544-A633-CA062F51E7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80" y="2392"/>
              <a:ext cx="68" cy="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Text Box 96">
              <a:extLst>
                <a:ext uri="{FF2B5EF4-FFF2-40B4-BE49-F238E27FC236}">
                  <a16:creationId xmlns:a16="http://schemas.microsoft.com/office/drawing/2014/main" id="{EED1D21E-8264-413C-8161-5C0E64888F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2448"/>
              <a:ext cx="27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altLang="en-US" sz="1200" b="1"/>
                <a:t>Asp</a:t>
              </a:r>
              <a:endParaRPr lang="en-GB" altLang="en-US" b="1"/>
            </a:p>
          </p:txBody>
        </p:sp>
        <p:sp>
          <p:nvSpPr>
            <p:cNvPr id="113" name="Text Box 97">
              <a:extLst>
                <a:ext uri="{FF2B5EF4-FFF2-40B4-BE49-F238E27FC236}">
                  <a16:creationId xmlns:a16="http://schemas.microsoft.com/office/drawing/2014/main" id="{8F435F88-4084-4D86-9029-F217347464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9" y="2295"/>
              <a:ext cx="2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altLang="en-US" sz="1000" b="1"/>
                <a:t>CO</a:t>
              </a:r>
              <a:r>
                <a:rPr lang="en-GB" altLang="en-US" sz="1000" b="1" baseline="-25000"/>
                <a:t>2</a:t>
              </a:r>
              <a:endParaRPr lang="en-GB" altLang="en-US" b="1"/>
            </a:p>
          </p:txBody>
        </p:sp>
        <p:pic>
          <p:nvPicPr>
            <p:cNvPr id="114" name="Picture 99">
              <a:extLst>
                <a:ext uri="{FF2B5EF4-FFF2-40B4-BE49-F238E27FC236}">
                  <a16:creationId xmlns:a16="http://schemas.microsoft.com/office/drawing/2014/main" id="{0CD450F8-8C09-4076-A4DD-DF3C296E6B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9" y="2274"/>
              <a:ext cx="70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5" name="Group 140">
            <a:extLst>
              <a:ext uri="{FF2B5EF4-FFF2-40B4-BE49-F238E27FC236}">
                <a16:creationId xmlns:a16="http://schemas.microsoft.com/office/drawing/2014/main" id="{8109A588-EE32-4FD6-8FE7-4C9B0E06598F}"/>
              </a:ext>
            </a:extLst>
          </p:cNvPr>
          <p:cNvGrpSpPr>
            <a:grpSpLocks/>
          </p:cNvGrpSpPr>
          <p:nvPr/>
        </p:nvGrpSpPr>
        <p:grpSpPr bwMode="auto">
          <a:xfrm>
            <a:off x="3771900" y="4158230"/>
            <a:ext cx="1600200" cy="369888"/>
            <a:chOff x="2352" y="2256"/>
            <a:chExt cx="1008" cy="233"/>
          </a:xfrm>
        </p:grpSpPr>
        <p:sp>
          <p:nvSpPr>
            <p:cNvPr id="116" name="Line 101">
              <a:extLst>
                <a:ext uri="{FF2B5EF4-FFF2-40B4-BE49-F238E27FC236}">
                  <a16:creationId xmlns:a16="http://schemas.microsoft.com/office/drawing/2014/main" id="{5FB4B3F0-B085-4196-A5BE-239C02A412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2256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Text Box 102">
              <a:extLst>
                <a:ext uri="{FF2B5EF4-FFF2-40B4-BE49-F238E27FC236}">
                  <a16:creationId xmlns:a16="http://schemas.microsoft.com/office/drawing/2014/main" id="{19E34F34-B6B9-412C-A9CE-3199D49858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2256"/>
              <a:ext cx="100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GB" altLang="en-US" sz="1800" b="1" dirty="0" err="1">
                  <a:solidFill>
                    <a:schemeClr val="tx2"/>
                  </a:solidFill>
                </a:rPr>
                <a:t>Ajuste</a:t>
              </a:r>
              <a:endParaRPr lang="en-GB" altLang="en-US" sz="1800" b="1" dirty="0"/>
            </a:p>
          </p:txBody>
        </p:sp>
      </p:grpSp>
      <p:grpSp>
        <p:nvGrpSpPr>
          <p:cNvPr id="118" name="Group 143">
            <a:extLst>
              <a:ext uri="{FF2B5EF4-FFF2-40B4-BE49-F238E27FC236}">
                <a16:creationId xmlns:a16="http://schemas.microsoft.com/office/drawing/2014/main" id="{54347AFD-140B-4AAE-8BBD-8D79FD006AF0}"/>
              </a:ext>
            </a:extLst>
          </p:cNvPr>
          <p:cNvGrpSpPr>
            <a:grpSpLocks/>
          </p:cNvGrpSpPr>
          <p:nvPr/>
        </p:nvGrpSpPr>
        <p:grpSpPr bwMode="auto">
          <a:xfrm>
            <a:off x="5067300" y="2862825"/>
            <a:ext cx="3781425" cy="2530475"/>
            <a:chOff x="3168" y="1440"/>
            <a:chExt cx="2382" cy="1594"/>
          </a:xfrm>
        </p:grpSpPr>
        <p:sp>
          <p:nvSpPr>
            <p:cNvPr id="119" name="Freeform 106">
              <a:extLst>
                <a:ext uri="{FF2B5EF4-FFF2-40B4-BE49-F238E27FC236}">
                  <a16:creationId xmlns:a16="http://schemas.microsoft.com/office/drawing/2014/main" id="{DC05D57D-727A-4254-9A7D-D1EE21150F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7" y="1864"/>
              <a:ext cx="1675" cy="1082"/>
            </a:xfrm>
            <a:custGeom>
              <a:avLst/>
              <a:gdLst>
                <a:gd name="T0" fmla="*/ 0 w 1675"/>
                <a:gd name="T1" fmla="*/ 173 h 1082"/>
                <a:gd name="T2" fmla="*/ 283 w 1675"/>
                <a:gd name="T3" fmla="*/ 32 h 1082"/>
                <a:gd name="T4" fmla="*/ 771 w 1675"/>
                <a:gd name="T5" fmla="*/ 544 h 1082"/>
                <a:gd name="T6" fmla="*/ 1355 w 1675"/>
                <a:gd name="T7" fmla="*/ 0 h 1082"/>
                <a:gd name="T8" fmla="*/ 1675 w 1675"/>
                <a:gd name="T9" fmla="*/ 319 h 1082"/>
                <a:gd name="T10" fmla="*/ 1675 w 1675"/>
                <a:gd name="T11" fmla="*/ 576 h 1082"/>
                <a:gd name="T12" fmla="*/ 1378 w 1675"/>
                <a:gd name="T13" fmla="*/ 267 h 1082"/>
                <a:gd name="T14" fmla="*/ 990 w 1675"/>
                <a:gd name="T15" fmla="*/ 755 h 1082"/>
                <a:gd name="T16" fmla="*/ 614 w 1675"/>
                <a:gd name="T17" fmla="*/ 1082 h 1082"/>
                <a:gd name="T18" fmla="*/ 0 w 1675"/>
                <a:gd name="T19" fmla="*/ 173 h 108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75"/>
                <a:gd name="T31" fmla="*/ 0 h 1082"/>
                <a:gd name="T32" fmla="*/ 1675 w 1675"/>
                <a:gd name="T33" fmla="*/ 1082 h 108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75" h="1082">
                  <a:moveTo>
                    <a:pt x="0" y="173"/>
                  </a:moveTo>
                  <a:lnTo>
                    <a:pt x="283" y="32"/>
                  </a:lnTo>
                  <a:cubicBezTo>
                    <a:pt x="411" y="93"/>
                    <a:pt x="592" y="549"/>
                    <a:pt x="771" y="544"/>
                  </a:cubicBezTo>
                  <a:cubicBezTo>
                    <a:pt x="1075" y="556"/>
                    <a:pt x="1204" y="37"/>
                    <a:pt x="1355" y="0"/>
                  </a:cubicBezTo>
                  <a:lnTo>
                    <a:pt x="1675" y="319"/>
                  </a:lnTo>
                  <a:lnTo>
                    <a:pt x="1675" y="576"/>
                  </a:lnTo>
                  <a:lnTo>
                    <a:pt x="1378" y="267"/>
                  </a:lnTo>
                  <a:lnTo>
                    <a:pt x="990" y="755"/>
                  </a:lnTo>
                  <a:lnTo>
                    <a:pt x="614" y="1082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0099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0" name="Group 15">
              <a:extLst>
                <a:ext uri="{FF2B5EF4-FFF2-40B4-BE49-F238E27FC236}">
                  <a16:creationId xmlns:a16="http://schemas.microsoft.com/office/drawing/2014/main" id="{100C9CAA-5953-4F1D-87BA-E0EF2FAB5D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36" y="1968"/>
              <a:ext cx="414" cy="480"/>
              <a:chOff x="3712" y="864"/>
              <a:chExt cx="645" cy="749"/>
            </a:xfrm>
          </p:grpSpPr>
          <p:sp>
            <p:nvSpPr>
              <p:cNvPr id="151" name="Freeform 12">
                <a:extLst>
                  <a:ext uri="{FF2B5EF4-FFF2-40B4-BE49-F238E27FC236}">
                    <a16:creationId xmlns:a16="http://schemas.microsoft.com/office/drawing/2014/main" id="{436B1CC6-CFA6-4CE8-A9B7-05266CC354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2" y="1235"/>
                <a:ext cx="645" cy="378"/>
              </a:xfrm>
              <a:custGeom>
                <a:avLst/>
                <a:gdLst/>
                <a:ahLst/>
                <a:cxnLst>
                  <a:cxn ang="0">
                    <a:pos x="189" y="25"/>
                  </a:cxn>
                  <a:cxn ang="0">
                    <a:pos x="0" y="161"/>
                  </a:cxn>
                  <a:cxn ang="0">
                    <a:pos x="53" y="377"/>
                  </a:cxn>
                  <a:cxn ang="0">
                    <a:pos x="573" y="377"/>
                  </a:cxn>
                  <a:cxn ang="0">
                    <a:pos x="645" y="159"/>
                  </a:cxn>
                  <a:cxn ang="0">
                    <a:pos x="475" y="15"/>
                  </a:cxn>
                  <a:cxn ang="0">
                    <a:pos x="464" y="73"/>
                  </a:cxn>
                  <a:cxn ang="0">
                    <a:pos x="413" y="135"/>
                  </a:cxn>
                  <a:cxn ang="0">
                    <a:pos x="323" y="164"/>
                  </a:cxn>
                  <a:cxn ang="0">
                    <a:pos x="243" y="135"/>
                  </a:cxn>
                  <a:cxn ang="0">
                    <a:pos x="195" y="71"/>
                  </a:cxn>
                  <a:cxn ang="0">
                    <a:pos x="189" y="25"/>
                  </a:cxn>
                </a:cxnLst>
                <a:rect l="0" t="0" r="r" b="b"/>
                <a:pathLst>
                  <a:path w="645" h="377">
                    <a:moveTo>
                      <a:pt x="189" y="25"/>
                    </a:moveTo>
                    <a:lnTo>
                      <a:pt x="0" y="161"/>
                    </a:lnTo>
                    <a:lnTo>
                      <a:pt x="53" y="377"/>
                    </a:lnTo>
                    <a:lnTo>
                      <a:pt x="573" y="377"/>
                    </a:lnTo>
                    <a:lnTo>
                      <a:pt x="645" y="159"/>
                    </a:lnTo>
                    <a:lnTo>
                      <a:pt x="475" y="15"/>
                    </a:lnTo>
                    <a:cubicBezTo>
                      <a:pt x="444" y="0"/>
                      <a:pt x="474" y="53"/>
                      <a:pt x="464" y="73"/>
                    </a:cubicBezTo>
                    <a:cubicBezTo>
                      <a:pt x="453" y="93"/>
                      <a:pt x="436" y="119"/>
                      <a:pt x="413" y="135"/>
                    </a:cubicBezTo>
                    <a:cubicBezTo>
                      <a:pt x="389" y="150"/>
                      <a:pt x="351" y="164"/>
                      <a:pt x="323" y="164"/>
                    </a:cubicBezTo>
                    <a:cubicBezTo>
                      <a:pt x="294" y="164"/>
                      <a:pt x="264" y="150"/>
                      <a:pt x="243" y="135"/>
                    </a:cubicBezTo>
                    <a:cubicBezTo>
                      <a:pt x="221" y="119"/>
                      <a:pt x="204" y="89"/>
                      <a:pt x="195" y="71"/>
                    </a:cubicBezTo>
                    <a:cubicBezTo>
                      <a:pt x="186" y="52"/>
                      <a:pt x="190" y="34"/>
                      <a:pt x="189" y="25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6275"/>
                      <a:invGamma/>
                    </a:schemeClr>
                  </a:gs>
                </a:gsLst>
                <a:lin ang="5400000" scaled="1"/>
              </a:grad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" pitchFamily="1" charset="0"/>
                  <a:ea typeface="+mn-ea"/>
                </a:endParaRPr>
              </a:p>
            </p:txBody>
          </p:sp>
          <p:sp>
            <p:nvSpPr>
              <p:cNvPr id="152" name="Freeform 13">
                <a:extLst>
                  <a:ext uri="{FF2B5EF4-FFF2-40B4-BE49-F238E27FC236}">
                    <a16:creationId xmlns:a16="http://schemas.microsoft.com/office/drawing/2014/main" id="{A5022F36-C30F-4723-9049-25324F3543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8" y="864"/>
                <a:ext cx="302" cy="485"/>
              </a:xfrm>
              <a:custGeom>
                <a:avLst/>
                <a:gdLst/>
                <a:ahLst/>
                <a:cxnLst>
                  <a:cxn ang="0">
                    <a:pos x="110" y="471"/>
                  </a:cxn>
                  <a:cxn ang="0">
                    <a:pos x="73" y="410"/>
                  </a:cxn>
                  <a:cxn ang="0">
                    <a:pos x="30" y="292"/>
                  </a:cxn>
                  <a:cxn ang="0">
                    <a:pos x="3" y="135"/>
                  </a:cxn>
                  <a:cxn ang="0">
                    <a:pos x="46" y="26"/>
                  </a:cxn>
                  <a:cxn ang="0">
                    <a:pos x="187" y="4"/>
                  </a:cxn>
                  <a:cxn ang="0">
                    <a:pos x="273" y="50"/>
                  </a:cxn>
                  <a:cxn ang="0">
                    <a:pos x="302" y="140"/>
                  </a:cxn>
                  <a:cxn ang="0">
                    <a:pos x="275" y="282"/>
                  </a:cxn>
                  <a:cxn ang="0">
                    <a:pos x="230" y="431"/>
                  </a:cxn>
                  <a:cxn ang="0">
                    <a:pos x="179" y="479"/>
                  </a:cxn>
                  <a:cxn ang="0">
                    <a:pos x="110" y="471"/>
                  </a:cxn>
                </a:cxnLst>
                <a:rect l="0" t="0" r="r" b="b"/>
                <a:pathLst>
                  <a:path w="302" h="485">
                    <a:moveTo>
                      <a:pt x="110" y="471"/>
                    </a:moveTo>
                    <a:cubicBezTo>
                      <a:pt x="92" y="459"/>
                      <a:pt x="86" y="439"/>
                      <a:pt x="73" y="410"/>
                    </a:cubicBezTo>
                    <a:cubicBezTo>
                      <a:pt x="59" y="380"/>
                      <a:pt x="41" y="337"/>
                      <a:pt x="30" y="292"/>
                    </a:cubicBezTo>
                    <a:cubicBezTo>
                      <a:pt x="18" y="246"/>
                      <a:pt x="0" y="179"/>
                      <a:pt x="3" y="135"/>
                    </a:cubicBezTo>
                    <a:cubicBezTo>
                      <a:pt x="5" y="90"/>
                      <a:pt x="15" y="47"/>
                      <a:pt x="46" y="26"/>
                    </a:cubicBezTo>
                    <a:cubicBezTo>
                      <a:pt x="76" y="4"/>
                      <a:pt x="149" y="0"/>
                      <a:pt x="187" y="4"/>
                    </a:cubicBezTo>
                    <a:cubicBezTo>
                      <a:pt x="224" y="7"/>
                      <a:pt x="253" y="27"/>
                      <a:pt x="273" y="50"/>
                    </a:cubicBezTo>
                    <a:cubicBezTo>
                      <a:pt x="292" y="72"/>
                      <a:pt x="301" y="101"/>
                      <a:pt x="302" y="140"/>
                    </a:cubicBezTo>
                    <a:cubicBezTo>
                      <a:pt x="302" y="178"/>
                      <a:pt x="286" y="233"/>
                      <a:pt x="275" y="282"/>
                    </a:cubicBezTo>
                    <a:cubicBezTo>
                      <a:pt x="263" y="330"/>
                      <a:pt x="245" y="398"/>
                      <a:pt x="230" y="431"/>
                    </a:cubicBezTo>
                    <a:cubicBezTo>
                      <a:pt x="214" y="463"/>
                      <a:pt x="199" y="472"/>
                      <a:pt x="179" y="479"/>
                    </a:cubicBezTo>
                    <a:cubicBezTo>
                      <a:pt x="158" y="485"/>
                      <a:pt x="127" y="482"/>
                      <a:pt x="110" y="47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" pitchFamily="1" charset="0"/>
                  <a:ea typeface="+mn-ea"/>
                </a:endParaRPr>
              </a:p>
            </p:txBody>
          </p:sp>
        </p:grpSp>
        <p:sp>
          <p:nvSpPr>
            <p:cNvPr id="121" name="Freeform 104">
              <a:extLst>
                <a:ext uri="{FF2B5EF4-FFF2-40B4-BE49-F238E27FC236}">
                  <a16:creationId xmlns:a16="http://schemas.microsoft.com/office/drawing/2014/main" id="{B18D5070-7A89-410E-A498-D66F47418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8" y="1628"/>
              <a:ext cx="360" cy="578"/>
            </a:xfrm>
            <a:custGeom>
              <a:avLst/>
              <a:gdLst/>
              <a:ahLst/>
              <a:cxnLst>
                <a:cxn ang="0">
                  <a:pos x="110" y="471"/>
                </a:cxn>
                <a:cxn ang="0">
                  <a:pos x="73" y="410"/>
                </a:cxn>
                <a:cxn ang="0">
                  <a:pos x="30" y="292"/>
                </a:cxn>
                <a:cxn ang="0">
                  <a:pos x="3" y="135"/>
                </a:cxn>
                <a:cxn ang="0">
                  <a:pos x="46" y="26"/>
                </a:cxn>
                <a:cxn ang="0">
                  <a:pos x="187" y="4"/>
                </a:cxn>
                <a:cxn ang="0">
                  <a:pos x="273" y="50"/>
                </a:cxn>
                <a:cxn ang="0">
                  <a:pos x="302" y="140"/>
                </a:cxn>
                <a:cxn ang="0">
                  <a:pos x="275" y="282"/>
                </a:cxn>
                <a:cxn ang="0">
                  <a:pos x="230" y="431"/>
                </a:cxn>
                <a:cxn ang="0">
                  <a:pos x="179" y="479"/>
                </a:cxn>
                <a:cxn ang="0">
                  <a:pos x="110" y="471"/>
                </a:cxn>
              </a:cxnLst>
              <a:rect l="0" t="0" r="r" b="b"/>
              <a:pathLst>
                <a:path w="302" h="485">
                  <a:moveTo>
                    <a:pt x="110" y="471"/>
                  </a:moveTo>
                  <a:cubicBezTo>
                    <a:pt x="92" y="459"/>
                    <a:pt x="86" y="439"/>
                    <a:pt x="73" y="410"/>
                  </a:cubicBezTo>
                  <a:cubicBezTo>
                    <a:pt x="59" y="380"/>
                    <a:pt x="41" y="337"/>
                    <a:pt x="30" y="292"/>
                  </a:cubicBezTo>
                  <a:cubicBezTo>
                    <a:pt x="18" y="246"/>
                    <a:pt x="0" y="179"/>
                    <a:pt x="3" y="135"/>
                  </a:cubicBezTo>
                  <a:cubicBezTo>
                    <a:pt x="5" y="90"/>
                    <a:pt x="15" y="47"/>
                    <a:pt x="46" y="26"/>
                  </a:cubicBezTo>
                  <a:cubicBezTo>
                    <a:pt x="76" y="4"/>
                    <a:pt x="149" y="0"/>
                    <a:pt x="187" y="4"/>
                  </a:cubicBezTo>
                  <a:cubicBezTo>
                    <a:pt x="224" y="7"/>
                    <a:pt x="253" y="27"/>
                    <a:pt x="273" y="50"/>
                  </a:cubicBezTo>
                  <a:cubicBezTo>
                    <a:pt x="292" y="72"/>
                    <a:pt x="301" y="101"/>
                    <a:pt x="302" y="140"/>
                  </a:cubicBezTo>
                  <a:cubicBezTo>
                    <a:pt x="302" y="178"/>
                    <a:pt x="286" y="233"/>
                    <a:pt x="275" y="282"/>
                  </a:cubicBezTo>
                  <a:cubicBezTo>
                    <a:pt x="263" y="330"/>
                    <a:pt x="245" y="398"/>
                    <a:pt x="230" y="431"/>
                  </a:cubicBezTo>
                  <a:cubicBezTo>
                    <a:pt x="214" y="463"/>
                    <a:pt x="199" y="472"/>
                    <a:pt x="179" y="479"/>
                  </a:cubicBezTo>
                  <a:cubicBezTo>
                    <a:pt x="158" y="485"/>
                    <a:pt x="127" y="482"/>
                    <a:pt x="110" y="47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pitchFamily="1" charset="0"/>
                <a:ea typeface="+mn-ea"/>
              </a:endParaRPr>
            </a:p>
          </p:txBody>
        </p:sp>
        <p:sp>
          <p:nvSpPr>
            <p:cNvPr id="122" name="Text Box 105">
              <a:extLst>
                <a:ext uri="{FF2B5EF4-FFF2-40B4-BE49-F238E27FC236}">
                  <a16:creationId xmlns:a16="http://schemas.microsoft.com/office/drawing/2014/main" id="{2B4B74EF-63D5-42BA-8D1A-7016D5485A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7" y="1699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GB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1" charset="0"/>
                <a:ea typeface="+mn-ea"/>
              </a:endParaRPr>
            </a:p>
          </p:txBody>
        </p:sp>
        <p:sp>
          <p:nvSpPr>
            <p:cNvPr id="123" name="Rectangle 107">
              <a:extLst>
                <a:ext uri="{FF2B5EF4-FFF2-40B4-BE49-F238E27FC236}">
                  <a16:creationId xmlns:a16="http://schemas.microsoft.com/office/drawing/2014/main" id="{8C06F73B-43CC-4D9A-8ADF-DC495182A5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440"/>
              <a:ext cx="1872" cy="159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" name="Freeform 108">
              <a:extLst>
                <a:ext uri="{FF2B5EF4-FFF2-40B4-BE49-F238E27FC236}">
                  <a16:creationId xmlns:a16="http://schemas.microsoft.com/office/drawing/2014/main" id="{3189CBB8-4B8F-432D-985E-7D5E2F88E5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32"/>
              <a:ext cx="1872" cy="990"/>
            </a:xfrm>
            <a:custGeom>
              <a:avLst/>
              <a:gdLst>
                <a:gd name="T0" fmla="*/ 208 w 1872"/>
                <a:gd name="T1" fmla="*/ 0 h 990"/>
                <a:gd name="T2" fmla="*/ 848 w 1872"/>
                <a:gd name="T3" fmla="*/ 728 h 990"/>
                <a:gd name="T4" fmla="*/ 1568 w 1872"/>
                <a:gd name="T5" fmla="*/ 24 h 990"/>
                <a:gd name="T6" fmla="*/ 1872 w 1872"/>
                <a:gd name="T7" fmla="*/ 419 h 990"/>
                <a:gd name="T8" fmla="*/ 1872 w 1872"/>
                <a:gd name="T9" fmla="*/ 990 h 990"/>
                <a:gd name="T10" fmla="*/ 0 w 1872"/>
                <a:gd name="T11" fmla="*/ 990 h 990"/>
                <a:gd name="T12" fmla="*/ 8 w 1872"/>
                <a:gd name="T13" fmla="*/ 144 h 990"/>
                <a:gd name="T14" fmla="*/ 208 w 1872"/>
                <a:gd name="T15" fmla="*/ 0 h 99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72"/>
                <a:gd name="T25" fmla="*/ 0 h 990"/>
                <a:gd name="T26" fmla="*/ 1872 w 1872"/>
                <a:gd name="T27" fmla="*/ 990 h 99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72" h="990">
                  <a:moveTo>
                    <a:pt x="208" y="0"/>
                  </a:moveTo>
                  <a:cubicBezTo>
                    <a:pt x="348" y="81"/>
                    <a:pt x="621" y="724"/>
                    <a:pt x="848" y="728"/>
                  </a:cubicBezTo>
                  <a:cubicBezTo>
                    <a:pt x="1237" y="726"/>
                    <a:pt x="1397" y="75"/>
                    <a:pt x="1568" y="24"/>
                  </a:cubicBezTo>
                  <a:lnTo>
                    <a:pt x="1872" y="419"/>
                  </a:lnTo>
                  <a:lnTo>
                    <a:pt x="1872" y="990"/>
                  </a:lnTo>
                  <a:lnTo>
                    <a:pt x="0" y="990"/>
                  </a:lnTo>
                  <a:lnTo>
                    <a:pt x="8" y="144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Line 111">
              <a:extLst>
                <a:ext uri="{FF2B5EF4-FFF2-40B4-BE49-F238E27FC236}">
                  <a16:creationId xmlns:a16="http://schemas.microsoft.com/office/drawing/2014/main" id="{C304FDDA-F6BC-484E-B0E7-BF70C24AA1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2" y="2091"/>
              <a:ext cx="48" cy="17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Line 112">
              <a:extLst>
                <a:ext uri="{FF2B5EF4-FFF2-40B4-BE49-F238E27FC236}">
                  <a16:creationId xmlns:a16="http://schemas.microsoft.com/office/drawing/2014/main" id="{2186D4F3-714E-4FB4-B3CA-18A2B94244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11" y="1946"/>
              <a:ext cx="96" cy="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7" name="Group 135">
              <a:extLst>
                <a:ext uri="{FF2B5EF4-FFF2-40B4-BE49-F238E27FC236}">
                  <a16:creationId xmlns:a16="http://schemas.microsoft.com/office/drawing/2014/main" id="{35266D56-C784-4232-B499-0B7E60A1DB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70" y="1643"/>
              <a:ext cx="230" cy="443"/>
              <a:chOff x="4434" y="1699"/>
              <a:chExt cx="230" cy="443"/>
            </a:xfrm>
          </p:grpSpPr>
          <p:sp>
            <p:nvSpPr>
              <p:cNvPr id="145" name="AutoShape 113">
                <a:extLst>
                  <a:ext uri="{FF2B5EF4-FFF2-40B4-BE49-F238E27FC236}">
                    <a16:creationId xmlns:a16="http://schemas.microsoft.com/office/drawing/2014/main" id="{065634B3-165D-4E44-BC96-8ECEC8C22A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355043">
                <a:off x="4416" y="1717"/>
                <a:ext cx="266" cy="230"/>
              </a:xfrm>
              <a:prstGeom prst="hexagon">
                <a:avLst>
                  <a:gd name="adj" fmla="val 28913"/>
                  <a:gd name="vf" fmla="val 115470"/>
                </a:avLst>
              </a:prstGeom>
              <a:solidFill>
                <a:srgbClr val="0099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6" name="Line 114">
                <a:extLst>
                  <a:ext uri="{FF2B5EF4-FFF2-40B4-BE49-F238E27FC236}">
                    <a16:creationId xmlns:a16="http://schemas.microsoft.com/office/drawing/2014/main" id="{870B829A-624D-4D85-9701-BB6255BEBF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58" y="1881"/>
                <a:ext cx="8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" name="Line 115">
                <a:extLst>
                  <a:ext uri="{FF2B5EF4-FFF2-40B4-BE49-F238E27FC236}">
                    <a16:creationId xmlns:a16="http://schemas.microsoft.com/office/drawing/2014/main" id="{FBED7EA7-10C3-4630-AC0E-BE7D4E3EC1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546" y="1733"/>
                <a:ext cx="88" cy="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" name="Line 116">
                <a:extLst>
                  <a:ext uri="{FF2B5EF4-FFF2-40B4-BE49-F238E27FC236}">
                    <a16:creationId xmlns:a16="http://schemas.microsoft.com/office/drawing/2014/main" id="{727F61DF-5EDA-4E8F-86DD-FA4299788E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63" y="1785"/>
                <a:ext cx="3" cy="9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" name="Line 117">
                <a:extLst>
                  <a:ext uri="{FF2B5EF4-FFF2-40B4-BE49-F238E27FC236}">
                    <a16:creationId xmlns:a16="http://schemas.microsoft.com/office/drawing/2014/main" id="{91B7BC28-699A-4210-BAC1-1C50CAD0A0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552" y="2057"/>
                <a:ext cx="91" cy="8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" name="Line 118">
                <a:extLst>
                  <a:ext uri="{FF2B5EF4-FFF2-40B4-BE49-F238E27FC236}">
                    <a16:creationId xmlns:a16="http://schemas.microsoft.com/office/drawing/2014/main" id="{127C9AFB-9660-40FC-A4D2-5FDF826129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554" y="1958"/>
                <a:ext cx="1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8" name="Freeform 119">
              <a:extLst>
                <a:ext uri="{FF2B5EF4-FFF2-40B4-BE49-F238E27FC236}">
                  <a16:creationId xmlns:a16="http://schemas.microsoft.com/office/drawing/2014/main" id="{AEDB2181-84DB-4144-A3C9-86A2D3EF97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9" y="1867"/>
              <a:ext cx="35" cy="194"/>
            </a:xfrm>
            <a:custGeom>
              <a:avLst/>
              <a:gdLst>
                <a:gd name="T0" fmla="*/ 35 w 35"/>
                <a:gd name="T1" fmla="*/ 194 h 194"/>
                <a:gd name="T2" fmla="*/ 0 w 35"/>
                <a:gd name="T3" fmla="*/ 0 h 194"/>
                <a:gd name="T4" fmla="*/ 0 60000 65536"/>
                <a:gd name="T5" fmla="*/ 0 60000 65536"/>
                <a:gd name="T6" fmla="*/ 0 w 35"/>
                <a:gd name="T7" fmla="*/ 0 h 194"/>
                <a:gd name="T8" fmla="*/ 35 w 35"/>
                <a:gd name="T9" fmla="*/ 194 h 1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5" h="194">
                  <a:moveTo>
                    <a:pt x="35" y="194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Text Box 120">
              <a:extLst>
                <a:ext uri="{FF2B5EF4-FFF2-40B4-BE49-F238E27FC236}">
                  <a16:creationId xmlns:a16="http://schemas.microsoft.com/office/drawing/2014/main" id="{5BED7F37-192B-45C9-97A1-62EFA41B7E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13" y="1660"/>
              <a:ext cx="27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altLang="en-US" sz="1200" b="1"/>
                <a:t>Phe</a:t>
              </a:r>
              <a:endParaRPr lang="en-GB" altLang="en-US" b="1"/>
            </a:p>
          </p:txBody>
        </p:sp>
        <p:sp>
          <p:nvSpPr>
            <p:cNvPr id="130" name="Line 122">
              <a:extLst>
                <a:ext uri="{FF2B5EF4-FFF2-40B4-BE49-F238E27FC236}">
                  <a16:creationId xmlns:a16="http://schemas.microsoft.com/office/drawing/2014/main" id="{F6A67C1B-BA2A-471A-BC0B-0FC4A0AD7F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41" y="2046"/>
              <a:ext cx="100" cy="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Line 123">
              <a:extLst>
                <a:ext uri="{FF2B5EF4-FFF2-40B4-BE49-F238E27FC236}">
                  <a16:creationId xmlns:a16="http://schemas.microsoft.com/office/drawing/2014/main" id="{1D67F906-292F-4470-8444-0C1B0BF601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0" y="2053"/>
              <a:ext cx="94" cy="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" name="Line 124">
              <a:extLst>
                <a:ext uri="{FF2B5EF4-FFF2-40B4-BE49-F238E27FC236}">
                  <a16:creationId xmlns:a16="http://schemas.microsoft.com/office/drawing/2014/main" id="{5F0D7219-E47B-429B-A5FB-6E5142E047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99" y="2053"/>
              <a:ext cx="57" cy="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Text Box 125">
              <a:extLst>
                <a:ext uri="{FF2B5EF4-FFF2-40B4-BE49-F238E27FC236}">
                  <a16:creationId xmlns:a16="http://schemas.microsoft.com/office/drawing/2014/main" id="{45990587-6343-4526-9655-4C392306FD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" y="2160"/>
              <a:ext cx="25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altLang="en-US" sz="1200" b="1"/>
                <a:t>Ser</a:t>
              </a:r>
              <a:endParaRPr lang="en-GB" altLang="en-US" b="1"/>
            </a:p>
          </p:txBody>
        </p:sp>
        <p:sp>
          <p:nvSpPr>
            <p:cNvPr id="134" name="Text Box 126">
              <a:extLst>
                <a:ext uri="{FF2B5EF4-FFF2-40B4-BE49-F238E27FC236}">
                  <a16:creationId xmlns:a16="http://schemas.microsoft.com/office/drawing/2014/main" id="{67D8CA6B-ADC7-42C9-ADF7-18F37C4EC1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1" y="2017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altLang="en-US" sz="1000" b="1"/>
                <a:t>O</a:t>
              </a:r>
              <a:endParaRPr lang="en-GB" altLang="en-US" b="1"/>
            </a:p>
          </p:txBody>
        </p:sp>
        <p:sp>
          <p:nvSpPr>
            <p:cNvPr id="135" name="Text Box 127">
              <a:extLst>
                <a:ext uri="{FF2B5EF4-FFF2-40B4-BE49-F238E27FC236}">
                  <a16:creationId xmlns:a16="http://schemas.microsoft.com/office/drawing/2014/main" id="{3D6B1663-001A-429A-95DC-072D664FFA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4" y="1961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altLang="en-US" sz="1000" b="1"/>
                <a:t>H</a:t>
              </a:r>
              <a:endParaRPr lang="en-GB" altLang="en-US" b="1"/>
            </a:p>
          </p:txBody>
        </p:sp>
        <p:sp>
          <p:nvSpPr>
            <p:cNvPr id="136" name="Line 129">
              <a:extLst>
                <a:ext uri="{FF2B5EF4-FFF2-40B4-BE49-F238E27FC236}">
                  <a16:creationId xmlns:a16="http://schemas.microsoft.com/office/drawing/2014/main" id="{3FD9566F-3ED5-41D2-89A4-42E91023CA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64" y="2412"/>
              <a:ext cx="0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" name="Line 130">
              <a:extLst>
                <a:ext uri="{FF2B5EF4-FFF2-40B4-BE49-F238E27FC236}">
                  <a16:creationId xmlns:a16="http://schemas.microsoft.com/office/drawing/2014/main" id="{85A5E6AC-197F-47E3-BDD7-714B3EB4DC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64" y="2349"/>
              <a:ext cx="75" cy="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" name="Text Box 131">
              <a:extLst>
                <a:ext uri="{FF2B5EF4-FFF2-40B4-BE49-F238E27FC236}">
                  <a16:creationId xmlns:a16="http://schemas.microsoft.com/office/drawing/2014/main" id="{812EDD1E-A241-49D4-9C56-56B2944535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9" y="2438"/>
              <a:ext cx="27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altLang="en-US" sz="1200" b="1"/>
                <a:t>Asp</a:t>
              </a:r>
              <a:endParaRPr lang="en-GB" altLang="en-US" b="1"/>
            </a:p>
          </p:txBody>
        </p:sp>
        <p:sp>
          <p:nvSpPr>
            <p:cNvPr id="139" name="Text Box 132">
              <a:extLst>
                <a:ext uri="{FF2B5EF4-FFF2-40B4-BE49-F238E27FC236}">
                  <a16:creationId xmlns:a16="http://schemas.microsoft.com/office/drawing/2014/main" id="{A802600C-15A6-41B6-9FAE-68B19BBB50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4" y="2247"/>
              <a:ext cx="2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altLang="en-US" sz="1000" b="1"/>
                <a:t>CO</a:t>
              </a:r>
              <a:r>
                <a:rPr lang="en-GB" altLang="en-US" sz="1000" b="1" baseline="-25000"/>
                <a:t>2</a:t>
              </a:r>
              <a:endParaRPr lang="en-GB" altLang="en-US" b="1"/>
            </a:p>
          </p:txBody>
        </p:sp>
        <p:pic>
          <p:nvPicPr>
            <p:cNvPr id="140" name="Picture 134">
              <a:extLst>
                <a:ext uri="{FF2B5EF4-FFF2-40B4-BE49-F238E27FC236}">
                  <a16:creationId xmlns:a16="http://schemas.microsoft.com/office/drawing/2014/main" id="{A182E4D6-9631-484F-9D6B-DB38A658DF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1" y="2237"/>
              <a:ext cx="70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1" name="Line 110">
              <a:extLst>
                <a:ext uri="{FF2B5EF4-FFF2-40B4-BE49-F238E27FC236}">
                  <a16:creationId xmlns:a16="http://schemas.microsoft.com/office/drawing/2014/main" id="{78F051B4-0BF3-4A6C-9725-4BAC9C01D3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61" y="1781"/>
              <a:ext cx="205" cy="2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Line 136">
              <a:extLst>
                <a:ext uri="{FF2B5EF4-FFF2-40B4-BE49-F238E27FC236}">
                  <a16:creationId xmlns:a16="http://schemas.microsoft.com/office/drawing/2014/main" id="{55399901-4EF7-416C-9775-7DD89C1D4C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2112"/>
              <a:ext cx="48" cy="17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Line 137">
              <a:extLst>
                <a:ext uri="{FF2B5EF4-FFF2-40B4-BE49-F238E27FC236}">
                  <a16:creationId xmlns:a16="http://schemas.microsoft.com/office/drawing/2014/main" id="{C126094D-BC68-4A2F-962D-5228773D71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72" y="1728"/>
              <a:ext cx="205" cy="2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" name="Line 138">
              <a:extLst>
                <a:ext uri="{FF2B5EF4-FFF2-40B4-BE49-F238E27FC236}">
                  <a16:creationId xmlns:a16="http://schemas.microsoft.com/office/drawing/2014/main" id="{D7D6ABEF-546A-4947-972A-8C8DE122F9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36" y="1968"/>
              <a:ext cx="96" cy="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9331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CA80272-99A1-4EEB-AFA5-F354F1312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z="1800" b="1" smtClean="0">
                <a:solidFill>
                  <a:schemeClr val="tx1"/>
                </a:solidFill>
              </a:rPr>
              <a:t>23</a:t>
            </a:fld>
            <a:endParaRPr lang="en-US" sz="1800" b="1">
              <a:solidFill>
                <a:schemeClr val="tx1"/>
              </a:solidFill>
            </a:endParaRPr>
          </a:p>
        </p:txBody>
      </p:sp>
      <p:pic>
        <p:nvPicPr>
          <p:cNvPr id="8" name="Imagen 7" descr="Resultado de imagen para uam iztapalapa logo">
            <a:extLst>
              <a:ext uri="{FF2B5EF4-FFF2-40B4-BE49-F238E27FC236}">
                <a16:creationId xmlns:a16="http://schemas.microsoft.com/office/drawing/2014/main" id="{C09DF693-D6E7-4588-BE76-4FCF8C7EF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8" t="15160" r="4417" b="14066"/>
          <a:stretch>
            <a:fillRect/>
          </a:stretch>
        </p:blipFill>
        <p:spPr bwMode="auto">
          <a:xfrm>
            <a:off x="698500" y="263525"/>
            <a:ext cx="38735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 descr="A green and black logo&#10;&#10;Description automatically generated">
            <a:extLst>
              <a:ext uri="{FF2B5EF4-FFF2-40B4-BE49-F238E27FC236}">
                <a16:creationId xmlns:a16="http://schemas.microsoft.com/office/drawing/2014/main" id="{1FD9A0FB-4195-45D4-B7C0-6BA27915F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363" y="112713"/>
            <a:ext cx="10810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" name="Conector recto 10">
            <a:extLst>
              <a:ext uri="{FF2B5EF4-FFF2-40B4-BE49-F238E27FC236}">
                <a16:creationId xmlns:a16="http://schemas.microsoft.com/office/drawing/2014/main" id="{2772F0AE-2B6D-3BAC-1B50-C9303571954C}"/>
              </a:ext>
            </a:extLst>
          </p:cNvPr>
          <p:cNvCxnSpPr>
            <a:cxnSpLocks/>
          </p:cNvCxnSpPr>
          <p:nvPr/>
        </p:nvCxnSpPr>
        <p:spPr>
          <a:xfrm>
            <a:off x="539750" y="860425"/>
            <a:ext cx="7777163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83D27FAB-FB7E-98C4-C97C-48848D31CD65}"/>
              </a:ext>
            </a:extLst>
          </p:cNvPr>
          <p:cNvSpPr txBox="1"/>
          <p:nvPr/>
        </p:nvSpPr>
        <p:spPr>
          <a:xfrm>
            <a:off x="415598" y="964028"/>
            <a:ext cx="4156402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23495" algn="just">
              <a:lnSpc>
                <a:spcPct val="115000"/>
              </a:lnSpc>
              <a:buNone/>
              <a:tabLst>
                <a:tab pos="171450" algn="l"/>
              </a:tabLst>
            </a:pPr>
            <a:r>
              <a:rPr lang="es-MX" sz="2400" b="1" dirty="0">
                <a:ln/>
                <a:solidFill>
                  <a:schemeClr val="accent3"/>
                </a:solidFill>
                <a:effectLst/>
                <a:latin typeface="Times" panose="02020603050405020304"/>
                <a:ea typeface="Times New Roman" panose="02020603050405020304" pitchFamily="18" charset="0"/>
                <a:cs typeface="Times New Roman" panose="02020603050405020304" pitchFamily="18" charset="0"/>
              </a:rPr>
              <a:t>Unión fármaco-receptor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24A31AC-0538-432F-9D75-88FB13E519E1}"/>
              </a:ext>
            </a:extLst>
          </p:cNvPr>
          <p:cNvSpPr/>
          <p:nvPr/>
        </p:nvSpPr>
        <p:spPr>
          <a:xfrm>
            <a:off x="539750" y="1997839"/>
            <a:ext cx="77771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unión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fármaco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-receptor se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pueden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observar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distintas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respuestas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Modificación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flujo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iones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Anestésicos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locales.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Cambios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actividad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enzimas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cuando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el receptor se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encuentra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conectado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estructuras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membranosas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insulina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Modificación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producción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estructura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proteínas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Receptores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intracelulares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estrógenos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62300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A22F630-2FE3-1B27-A17E-FEC17C6D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z="1600" b="1" smtClean="0">
                <a:solidFill>
                  <a:schemeClr val="tx1"/>
                </a:solidFill>
              </a:rPr>
              <a:t>24</a:t>
            </a:fld>
            <a:endParaRPr lang="en-US" sz="1600" b="1">
              <a:solidFill>
                <a:schemeClr val="tx1"/>
              </a:solidFill>
            </a:endParaRPr>
          </a:p>
        </p:txBody>
      </p:sp>
      <p:pic>
        <p:nvPicPr>
          <p:cNvPr id="10" name="Imagen 9" descr="Resultado de imagen para uam iztapalapa logo">
            <a:extLst>
              <a:ext uri="{FF2B5EF4-FFF2-40B4-BE49-F238E27FC236}">
                <a16:creationId xmlns:a16="http://schemas.microsoft.com/office/drawing/2014/main" id="{65F11C53-09DE-2A4D-8F07-733C5EE3C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8" t="15160" r="4417" b="14066"/>
          <a:stretch>
            <a:fillRect/>
          </a:stretch>
        </p:blipFill>
        <p:spPr bwMode="auto">
          <a:xfrm>
            <a:off x="698500" y="263525"/>
            <a:ext cx="38735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323D3ACD-653C-28C0-FF5C-DF10C1C8E90F}"/>
              </a:ext>
            </a:extLst>
          </p:cNvPr>
          <p:cNvCxnSpPr>
            <a:cxnSpLocks/>
          </p:cNvCxnSpPr>
          <p:nvPr/>
        </p:nvCxnSpPr>
        <p:spPr>
          <a:xfrm>
            <a:off x="539750" y="860425"/>
            <a:ext cx="7777163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2" name="Picture 16" descr="A green and black logo&#10;&#10;Description automatically generated">
            <a:extLst>
              <a:ext uri="{FF2B5EF4-FFF2-40B4-BE49-F238E27FC236}">
                <a16:creationId xmlns:a16="http://schemas.microsoft.com/office/drawing/2014/main" id="{ACC32A55-75CC-6DA8-5C69-7D7BC7D5E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363" y="112713"/>
            <a:ext cx="10810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3" name="Rectángulo 212">
            <a:extLst>
              <a:ext uri="{FF2B5EF4-FFF2-40B4-BE49-F238E27FC236}">
                <a16:creationId xmlns:a16="http://schemas.microsoft.com/office/drawing/2014/main" id="{0502FBF7-4C97-4718-AA1B-48D82208F108}"/>
              </a:ext>
            </a:extLst>
          </p:cNvPr>
          <p:cNvSpPr/>
          <p:nvPr/>
        </p:nvSpPr>
        <p:spPr>
          <a:xfrm>
            <a:off x="716673" y="6255264"/>
            <a:ext cx="74884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Patrick, G. L. (2017). </a:t>
            </a:r>
            <a:r>
              <a:rPr lang="en-US" sz="1400" i="1" dirty="0"/>
              <a:t>An Introduction to Medicinal Chemistry</a:t>
            </a:r>
            <a:r>
              <a:rPr lang="en-US" sz="1400" dirty="0"/>
              <a:t> (6th ed.). Oxford University Press.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41B27E2-FF0A-431F-8BB8-C5D37BD76B51}"/>
              </a:ext>
            </a:extLst>
          </p:cNvPr>
          <p:cNvSpPr txBox="1"/>
          <p:nvPr/>
        </p:nvSpPr>
        <p:spPr>
          <a:xfrm>
            <a:off x="415597" y="964028"/>
            <a:ext cx="7901315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23495" algn="just">
              <a:lnSpc>
                <a:spcPct val="115000"/>
              </a:lnSpc>
              <a:buNone/>
              <a:tabLst>
                <a:tab pos="171450" algn="l"/>
              </a:tabLst>
            </a:pPr>
            <a:r>
              <a:rPr lang="es-MX" sz="2400" b="1" dirty="0">
                <a:ln/>
                <a:solidFill>
                  <a:schemeClr val="accent3"/>
                </a:solidFill>
                <a:latin typeface="Times" panose="02020603050405020304"/>
                <a:ea typeface="Times New Roman" panose="02020603050405020304" pitchFamily="18" charset="0"/>
                <a:cs typeface="Times New Roman" panose="02020603050405020304" pitchFamily="18" charset="0"/>
              </a:rPr>
              <a:t>Características de unión fármaco-receptor </a:t>
            </a:r>
            <a:endParaRPr lang="es-MX" sz="2400" b="1" dirty="0">
              <a:ln/>
              <a:solidFill>
                <a:schemeClr val="accent3"/>
              </a:solidFill>
              <a:effectLst/>
              <a:latin typeface="Times" panose="020206030504050203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CBDFC01-0FD0-4007-8E30-D09C02A6DDBE}"/>
              </a:ext>
            </a:extLst>
          </p:cNvPr>
          <p:cNvSpPr/>
          <p:nvPr/>
        </p:nvSpPr>
        <p:spPr>
          <a:xfrm>
            <a:off x="539749" y="1923169"/>
            <a:ext cx="77771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Afinidad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capacidad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unirse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un receptor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específico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formar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complejo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fco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-receptor. </a:t>
            </a:r>
          </a:p>
          <a:p>
            <a:pPr marL="342900" indent="-342900"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Especificidad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capacidad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discriminar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una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molécula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otra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Actividad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intrínseca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eficacia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capacidad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tiene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fármaco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unido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un receptor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producir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efecto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El valor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oscila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entre 0-1.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Siendo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 la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eficacia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máxima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F940755-1382-FC88-985E-8B311F771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z="1800" b="1" smtClean="0">
                <a:solidFill>
                  <a:schemeClr val="tx1"/>
                </a:solidFill>
              </a:rPr>
              <a:t>25</a:t>
            </a:fld>
            <a:endParaRPr lang="en-US" sz="1800" b="1">
              <a:solidFill>
                <a:schemeClr val="tx1"/>
              </a:solidFill>
            </a:endParaRPr>
          </a:p>
        </p:txBody>
      </p:sp>
      <p:pic>
        <p:nvPicPr>
          <p:cNvPr id="6" name="Imagen 5" descr="Resultado de imagen para uam iztapalapa logo">
            <a:extLst>
              <a:ext uri="{FF2B5EF4-FFF2-40B4-BE49-F238E27FC236}">
                <a16:creationId xmlns:a16="http://schemas.microsoft.com/office/drawing/2014/main" id="{15EB50EA-45E1-F874-0B96-61B09CF64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8" t="15160" r="4417" b="14066"/>
          <a:stretch>
            <a:fillRect/>
          </a:stretch>
        </p:blipFill>
        <p:spPr bwMode="auto">
          <a:xfrm>
            <a:off x="698500" y="263525"/>
            <a:ext cx="38735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058AE071-7871-1347-F083-F54B3814AC2A}"/>
              </a:ext>
            </a:extLst>
          </p:cNvPr>
          <p:cNvCxnSpPr>
            <a:cxnSpLocks/>
          </p:cNvCxnSpPr>
          <p:nvPr/>
        </p:nvCxnSpPr>
        <p:spPr>
          <a:xfrm>
            <a:off x="539750" y="860425"/>
            <a:ext cx="7777163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8" name="Picture 16" descr="A green and black logo&#10;&#10;Description automatically generated">
            <a:extLst>
              <a:ext uri="{FF2B5EF4-FFF2-40B4-BE49-F238E27FC236}">
                <a16:creationId xmlns:a16="http://schemas.microsoft.com/office/drawing/2014/main" id="{47A730A6-B7C0-CE37-AFD5-FB58ACC8B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363" y="112713"/>
            <a:ext cx="10810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D239696-EF5F-8C2C-0AC7-C4A8D8F6B039}"/>
              </a:ext>
            </a:extLst>
          </p:cNvPr>
          <p:cNvSpPr txBox="1"/>
          <p:nvPr/>
        </p:nvSpPr>
        <p:spPr>
          <a:xfrm>
            <a:off x="413368" y="998929"/>
            <a:ext cx="5782818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23495" algn="just">
              <a:lnSpc>
                <a:spcPct val="115000"/>
              </a:lnSpc>
              <a:buNone/>
              <a:tabLst>
                <a:tab pos="171450" algn="l"/>
              </a:tabLst>
            </a:pPr>
            <a:r>
              <a:rPr lang="es-MX" sz="2400" b="1" dirty="0">
                <a:ln/>
                <a:solidFill>
                  <a:schemeClr val="accent3"/>
                </a:solidFill>
                <a:effectLst/>
                <a:latin typeface="Times" panose="02020603050405020304"/>
                <a:ea typeface="Times New Roman" panose="02020603050405020304" pitchFamily="18" charset="0"/>
                <a:cs typeface="Times New Roman" panose="02020603050405020304" pitchFamily="18" charset="0"/>
              </a:rPr>
              <a:t>Concentración de los fármacos en sangre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ECCDD862-F25C-4B9A-AC40-8154A2222EF4}"/>
              </a:ext>
            </a:extLst>
          </p:cNvPr>
          <p:cNvSpPr txBox="1"/>
          <p:nvPr/>
        </p:nvSpPr>
        <p:spPr>
          <a:xfrm>
            <a:off x="413368" y="1616671"/>
            <a:ext cx="7738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El máximo nivel de concentración en sangre y el tiempo tomado para alcanzarlo depende del método de absorción</a:t>
            </a:r>
          </a:p>
          <a:p>
            <a:pPr marL="285750" indent="-285750">
              <a:buFont typeface="Arial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La concentración disminuye con el tiempo (metabolismo y excreción)</a:t>
            </a:r>
          </a:p>
        </p:txBody>
      </p:sp>
      <p:sp>
        <p:nvSpPr>
          <p:cNvPr id="27" name="Freeform 2">
            <a:extLst>
              <a:ext uri="{FF2B5EF4-FFF2-40B4-BE49-F238E27FC236}">
                <a16:creationId xmlns:a16="http://schemas.microsoft.com/office/drawing/2014/main" id="{F08215B9-DC1C-49F0-BF8A-F1DE37830D02}"/>
              </a:ext>
            </a:extLst>
          </p:cNvPr>
          <p:cNvSpPr>
            <a:spLocks/>
          </p:cNvSpPr>
          <p:nvPr/>
        </p:nvSpPr>
        <p:spPr bwMode="auto">
          <a:xfrm>
            <a:off x="1841940" y="2895600"/>
            <a:ext cx="6172200" cy="3681413"/>
          </a:xfrm>
          <a:custGeom>
            <a:avLst/>
            <a:gdLst>
              <a:gd name="T0" fmla="*/ 0 w 3888"/>
              <a:gd name="T1" fmla="*/ 2147483647 h 2319"/>
              <a:gd name="T2" fmla="*/ 2147483647 w 3888"/>
              <a:gd name="T3" fmla="*/ 2147483647 h 2319"/>
              <a:gd name="T4" fmla="*/ 2147483647 w 3888"/>
              <a:gd name="T5" fmla="*/ 2147483647 h 2319"/>
              <a:gd name="T6" fmla="*/ 2147483647 w 3888"/>
              <a:gd name="T7" fmla="*/ 0 h 2319"/>
              <a:gd name="T8" fmla="*/ 2147483647 w 3888"/>
              <a:gd name="T9" fmla="*/ 2147483647 h 2319"/>
              <a:gd name="T10" fmla="*/ 2147483647 w 3888"/>
              <a:gd name="T11" fmla="*/ 2147483647 h 2319"/>
              <a:gd name="T12" fmla="*/ 2147483647 w 3888"/>
              <a:gd name="T13" fmla="*/ 2147483647 h 2319"/>
              <a:gd name="T14" fmla="*/ 2147483647 w 3888"/>
              <a:gd name="T15" fmla="*/ 2147483647 h 231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88"/>
              <a:gd name="T25" fmla="*/ 0 h 2319"/>
              <a:gd name="T26" fmla="*/ 3888 w 3888"/>
              <a:gd name="T27" fmla="*/ 2319 h 231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88" h="2319">
                <a:moveTo>
                  <a:pt x="0" y="2208"/>
                </a:moveTo>
                <a:cubicBezTo>
                  <a:pt x="32" y="2263"/>
                  <a:pt x="64" y="2319"/>
                  <a:pt x="144" y="2016"/>
                </a:cubicBezTo>
                <a:cubicBezTo>
                  <a:pt x="223" y="1712"/>
                  <a:pt x="408" y="719"/>
                  <a:pt x="480" y="384"/>
                </a:cubicBezTo>
                <a:cubicBezTo>
                  <a:pt x="551" y="48"/>
                  <a:pt x="536" y="0"/>
                  <a:pt x="576" y="0"/>
                </a:cubicBezTo>
                <a:cubicBezTo>
                  <a:pt x="616" y="0"/>
                  <a:pt x="656" y="224"/>
                  <a:pt x="720" y="384"/>
                </a:cubicBezTo>
                <a:cubicBezTo>
                  <a:pt x="783" y="543"/>
                  <a:pt x="824" y="784"/>
                  <a:pt x="960" y="960"/>
                </a:cubicBezTo>
                <a:cubicBezTo>
                  <a:pt x="1095" y="1135"/>
                  <a:pt x="1048" y="1256"/>
                  <a:pt x="1536" y="1440"/>
                </a:cubicBezTo>
                <a:cubicBezTo>
                  <a:pt x="2024" y="1624"/>
                  <a:pt x="3496" y="1960"/>
                  <a:pt x="3888" y="2064"/>
                </a:cubicBezTo>
              </a:path>
            </a:pathLst>
          </a:custGeom>
          <a:noFill/>
          <a:ln w="127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grpSp>
        <p:nvGrpSpPr>
          <p:cNvPr id="28" name="Group 5">
            <a:extLst>
              <a:ext uri="{FF2B5EF4-FFF2-40B4-BE49-F238E27FC236}">
                <a16:creationId xmlns:a16="http://schemas.microsoft.com/office/drawing/2014/main" id="{FE6E194D-850F-4378-B027-3B7E3D6B4FD1}"/>
              </a:ext>
            </a:extLst>
          </p:cNvPr>
          <p:cNvGrpSpPr>
            <a:grpSpLocks/>
          </p:cNvGrpSpPr>
          <p:nvPr/>
        </p:nvGrpSpPr>
        <p:grpSpPr bwMode="auto">
          <a:xfrm>
            <a:off x="98656" y="2844800"/>
            <a:ext cx="8383589" cy="4017963"/>
            <a:chOff x="-165" y="1792"/>
            <a:chExt cx="5281" cy="2531"/>
          </a:xfrm>
        </p:grpSpPr>
        <p:sp>
          <p:nvSpPr>
            <p:cNvPr id="29" name="Line 6">
              <a:extLst>
                <a:ext uri="{FF2B5EF4-FFF2-40B4-BE49-F238E27FC236}">
                  <a16:creationId xmlns:a16="http://schemas.microsoft.com/office/drawing/2014/main" id="{AF36F3F2-B5A8-45E3-AD0F-9713EAF693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1" y="1792"/>
              <a:ext cx="0" cy="22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0" name="Line 7">
              <a:extLst>
                <a:ext uri="{FF2B5EF4-FFF2-40B4-BE49-F238E27FC236}">
                  <a16:creationId xmlns:a16="http://schemas.microsoft.com/office/drawing/2014/main" id="{C2FD1077-B32E-42AB-8D4D-76B7D5240F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1" y="4058"/>
              <a:ext cx="39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1" name="Text Box 8">
              <a:extLst>
                <a:ext uri="{FF2B5EF4-FFF2-40B4-BE49-F238E27FC236}">
                  <a16:creationId xmlns:a16="http://schemas.microsoft.com/office/drawing/2014/main" id="{83CD6A6C-FFC0-466A-905A-BE02D0672B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65" y="1958"/>
              <a:ext cx="905" cy="75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37931725" indent="-37474525" defTabSz="7620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lang="en-GB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rPr>
                <a:t>Nivel</a:t>
              </a:r>
              <a:r>
                <a:rPr lang="en-GB" b="1" dirty="0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rPr>
                <a:t> de</a:t>
              </a:r>
            </a:p>
            <a:p>
              <a:pPr>
                <a:defRPr/>
              </a:pPr>
              <a:r>
                <a:rPr lang="en-GB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conc.</a:t>
              </a:r>
            </a:p>
            <a:p>
              <a:pPr>
                <a:defRPr/>
              </a:pPr>
              <a:r>
                <a:rPr lang="en-GB" b="1" dirty="0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rPr>
                <a:t>en </a:t>
              </a:r>
              <a:r>
                <a:rPr lang="en-GB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rPr>
                <a:t>sangre</a:t>
              </a:r>
              <a:endParaRPr lang="en-GB" dirty="0">
                <a:cs typeface="+mn-cs"/>
              </a:endParaRPr>
            </a:p>
          </p:txBody>
        </p:sp>
        <p:sp>
          <p:nvSpPr>
            <p:cNvPr id="32" name="Text Box 9">
              <a:extLst>
                <a:ext uri="{FF2B5EF4-FFF2-40B4-BE49-F238E27FC236}">
                  <a16:creationId xmlns:a16="http://schemas.microsoft.com/office/drawing/2014/main" id="{FA1FFD81-013B-4B9E-BAD4-49381410B4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8" y="4032"/>
              <a:ext cx="748" cy="29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37931725" indent="-37474525" defTabSz="7620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lang="en-GB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rPr>
                <a:t>Tiempo</a:t>
              </a:r>
              <a:endParaRPr lang="en-GB" dirty="0">
                <a:cs typeface="+mn-cs"/>
              </a:endParaRPr>
            </a:p>
          </p:txBody>
        </p:sp>
      </p:grpSp>
      <p:sp>
        <p:nvSpPr>
          <p:cNvPr id="33" name="Freeform 10">
            <a:extLst>
              <a:ext uri="{FF2B5EF4-FFF2-40B4-BE49-F238E27FC236}">
                <a16:creationId xmlns:a16="http://schemas.microsoft.com/office/drawing/2014/main" id="{57879A3A-F676-482B-A15E-FFE23F18405A}"/>
              </a:ext>
            </a:extLst>
          </p:cNvPr>
          <p:cNvSpPr>
            <a:spLocks/>
          </p:cNvSpPr>
          <p:nvPr/>
        </p:nvSpPr>
        <p:spPr bwMode="auto">
          <a:xfrm>
            <a:off x="1918140" y="3517900"/>
            <a:ext cx="6019800" cy="2959100"/>
          </a:xfrm>
          <a:custGeom>
            <a:avLst/>
            <a:gdLst>
              <a:gd name="T0" fmla="*/ 0 w 3792"/>
              <a:gd name="T1" fmla="*/ 2147483647 h 1864"/>
              <a:gd name="T2" fmla="*/ 2147483647 w 3792"/>
              <a:gd name="T3" fmla="*/ 2147483647 h 1864"/>
              <a:gd name="T4" fmla="*/ 2147483647 w 3792"/>
              <a:gd name="T5" fmla="*/ 2147483647 h 1864"/>
              <a:gd name="T6" fmla="*/ 2147483647 w 3792"/>
              <a:gd name="T7" fmla="*/ 2147483647 h 1864"/>
              <a:gd name="T8" fmla="*/ 2147483647 w 3792"/>
              <a:gd name="T9" fmla="*/ 2147483647 h 1864"/>
              <a:gd name="T10" fmla="*/ 2147483647 w 3792"/>
              <a:gd name="T11" fmla="*/ 2147483647 h 1864"/>
              <a:gd name="T12" fmla="*/ 2147483647 w 3792"/>
              <a:gd name="T13" fmla="*/ 2147483647 h 1864"/>
              <a:gd name="T14" fmla="*/ 2147483647 w 3792"/>
              <a:gd name="T15" fmla="*/ 2147483647 h 186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792"/>
              <a:gd name="T25" fmla="*/ 0 h 1864"/>
              <a:gd name="T26" fmla="*/ 3792 w 3792"/>
              <a:gd name="T27" fmla="*/ 1864 h 186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792" h="1864">
                <a:moveTo>
                  <a:pt x="0" y="1864"/>
                </a:moveTo>
                <a:cubicBezTo>
                  <a:pt x="124" y="1739"/>
                  <a:pt x="248" y="1615"/>
                  <a:pt x="336" y="1336"/>
                </a:cubicBezTo>
                <a:cubicBezTo>
                  <a:pt x="423" y="1056"/>
                  <a:pt x="480" y="368"/>
                  <a:pt x="528" y="184"/>
                </a:cubicBezTo>
                <a:cubicBezTo>
                  <a:pt x="576" y="0"/>
                  <a:pt x="576" y="136"/>
                  <a:pt x="624" y="232"/>
                </a:cubicBezTo>
                <a:cubicBezTo>
                  <a:pt x="672" y="328"/>
                  <a:pt x="720" y="592"/>
                  <a:pt x="816" y="760"/>
                </a:cubicBezTo>
                <a:cubicBezTo>
                  <a:pt x="911" y="927"/>
                  <a:pt x="960" y="1104"/>
                  <a:pt x="1200" y="1240"/>
                </a:cubicBezTo>
                <a:cubicBezTo>
                  <a:pt x="1439" y="1375"/>
                  <a:pt x="1824" y="1488"/>
                  <a:pt x="2256" y="1576"/>
                </a:cubicBezTo>
                <a:cubicBezTo>
                  <a:pt x="2687" y="1663"/>
                  <a:pt x="3528" y="1736"/>
                  <a:pt x="3792" y="1768"/>
                </a:cubicBezTo>
              </a:path>
            </a:pathLst>
          </a:custGeom>
          <a:noFill/>
          <a:ln w="12700">
            <a:solidFill>
              <a:srgbClr val="003CF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4" name="Freeform 11">
            <a:extLst>
              <a:ext uri="{FF2B5EF4-FFF2-40B4-BE49-F238E27FC236}">
                <a16:creationId xmlns:a16="http://schemas.microsoft.com/office/drawing/2014/main" id="{33A24EF3-B8BD-497B-B0A6-4498335BA2B1}"/>
              </a:ext>
            </a:extLst>
          </p:cNvPr>
          <p:cNvSpPr>
            <a:spLocks/>
          </p:cNvSpPr>
          <p:nvPr/>
        </p:nvSpPr>
        <p:spPr bwMode="auto">
          <a:xfrm>
            <a:off x="1918140" y="5511800"/>
            <a:ext cx="5715000" cy="965200"/>
          </a:xfrm>
          <a:custGeom>
            <a:avLst/>
            <a:gdLst>
              <a:gd name="T0" fmla="*/ 0 w 3600"/>
              <a:gd name="T1" fmla="*/ 2147483647 h 608"/>
              <a:gd name="T2" fmla="*/ 2147483647 w 3600"/>
              <a:gd name="T3" fmla="*/ 2147483647 h 608"/>
              <a:gd name="T4" fmla="*/ 2147483647 w 3600"/>
              <a:gd name="T5" fmla="*/ 2147483647 h 608"/>
              <a:gd name="T6" fmla="*/ 2147483647 w 3600"/>
              <a:gd name="T7" fmla="*/ 2147483647 h 608"/>
              <a:gd name="T8" fmla="*/ 2147483647 w 3600"/>
              <a:gd name="T9" fmla="*/ 2147483647 h 608"/>
              <a:gd name="T10" fmla="*/ 2147483647 w 3600"/>
              <a:gd name="T11" fmla="*/ 2147483647 h 608"/>
              <a:gd name="T12" fmla="*/ 2147483647 w 3600"/>
              <a:gd name="T13" fmla="*/ 2147483647 h 6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600"/>
              <a:gd name="T22" fmla="*/ 0 h 608"/>
              <a:gd name="T23" fmla="*/ 3600 w 3600"/>
              <a:gd name="T24" fmla="*/ 608 h 6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600" h="608">
                <a:moveTo>
                  <a:pt x="0" y="608"/>
                </a:moveTo>
                <a:cubicBezTo>
                  <a:pt x="112" y="531"/>
                  <a:pt x="224" y="455"/>
                  <a:pt x="336" y="368"/>
                </a:cubicBezTo>
                <a:cubicBezTo>
                  <a:pt x="447" y="280"/>
                  <a:pt x="544" y="135"/>
                  <a:pt x="672" y="80"/>
                </a:cubicBezTo>
                <a:cubicBezTo>
                  <a:pt x="799" y="24"/>
                  <a:pt x="944" y="0"/>
                  <a:pt x="1104" y="32"/>
                </a:cubicBezTo>
                <a:cubicBezTo>
                  <a:pt x="1263" y="63"/>
                  <a:pt x="1424" y="208"/>
                  <a:pt x="1632" y="272"/>
                </a:cubicBezTo>
                <a:cubicBezTo>
                  <a:pt x="1839" y="335"/>
                  <a:pt x="2024" y="368"/>
                  <a:pt x="2352" y="416"/>
                </a:cubicBezTo>
                <a:cubicBezTo>
                  <a:pt x="2679" y="463"/>
                  <a:pt x="3139" y="511"/>
                  <a:pt x="3600" y="560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5" name="Freeform 12">
            <a:extLst>
              <a:ext uri="{FF2B5EF4-FFF2-40B4-BE49-F238E27FC236}">
                <a16:creationId xmlns:a16="http://schemas.microsoft.com/office/drawing/2014/main" id="{4E1AF90E-C22C-4945-8091-B24F0A31B5EA}"/>
              </a:ext>
            </a:extLst>
          </p:cNvPr>
          <p:cNvSpPr>
            <a:spLocks/>
          </p:cNvSpPr>
          <p:nvPr/>
        </p:nvSpPr>
        <p:spPr bwMode="auto">
          <a:xfrm>
            <a:off x="1994340" y="5854700"/>
            <a:ext cx="5410200" cy="546100"/>
          </a:xfrm>
          <a:custGeom>
            <a:avLst/>
            <a:gdLst>
              <a:gd name="T0" fmla="*/ 0 w 3408"/>
              <a:gd name="T1" fmla="*/ 2147483647 h 344"/>
              <a:gd name="T2" fmla="*/ 2147483647 w 3408"/>
              <a:gd name="T3" fmla="*/ 2147483647 h 344"/>
              <a:gd name="T4" fmla="*/ 2147483647 w 3408"/>
              <a:gd name="T5" fmla="*/ 2147483647 h 344"/>
              <a:gd name="T6" fmla="*/ 2147483647 w 3408"/>
              <a:gd name="T7" fmla="*/ 2147483647 h 344"/>
              <a:gd name="T8" fmla="*/ 2147483647 w 3408"/>
              <a:gd name="T9" fmla="*/ 2147483647 h 344"/>
              <a:gd name="T10" fmla="*/ 2147483647 w 3408"/>
              <a:gd name="T11" fmla="*/ 2147483647 h 344"/>
              <a:gd name="T12" fmla="*/ 2147483647 w 3408"/>
              <a:gd name="T13" fmla="*/ 2147483647 h 34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408"/>
              <a:gd name="T22" fmla="*/ 0 h 344"/>
              <a:gd name="T23" fmla="*/ 3408 w 3408"/>
              <a:gd name="T24" fmla="*/ 344 h 34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408" h="344">
                <a:moveTo>
                  <a:pt x="0" y="344"/>
                </a:moveTo>
                <a:cubicBezTo>
                  <a:pt x="96" y="340"/>
                  <a:pt x="192" y="336"/>
                  <a:pt x="288" y="296"/>
                </a:cubicBezTo>
                <a:cubicBezTo>
                  <a:pt x="384" y="256"/>
                  <a:pt x="464" y="151"/>
                  <a:pt x="576" y="104"/>
                </a:cubicBezTo>
                <a:cubicBezTo>
                  <a:pt x="687" y="56"/>
                  <a:pt x="792" y="0"/>
                  <a:pt x="960" y="8"/>
                </a:cubicBezTo>
                <a:cubicBezTo>
                  <a:pt x="1127" y="15"/>
                  <a:pt x="1328" y="104"/>
                  <a:pt x="1584" y="152"/>
                </a:cubicBezTo>
                <a:cubicBezTo>
                  <a:pt x="1839" y="199"/>
                  <a:pt x="2192" y="264"/>
                  <a:pt x="2496" y="296"/>
                </a:cubicBezTo>
                <a:cubicBezTo>
                  <a:pt x="2800" y="328"/>
                  <a:pt x="3104" y="336"/>
                  <a:pt x="3408" y="344"/>
                </a:cubicBezTo>
              </a:path>
            </a:pathLst>
          </a:custGeom>
          <a:noFill/>
          <a:ln w="12700">
            <a:solidFill>
              <a:srgbClr val="FAFD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6" name="Text Box 13">
            <a:extLst>
              <a:ext uri="{FF2B5EF4-FFF2-40B4-BE49-F238E27FC236}">
                <a16:creationId xmlns:a16="http://schemas.microsoft.com/office/drawing/2014/main" id="{6185685D-0EDA-46FC-8DF9-CB86C5C4B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2540" y="2819400"/>
            <a:ext cx="1449886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GB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Inyección</a:t>
            </a:r>
            <a:endParaRPr lang="en-GB" dirty="0">
              <a:cs typeface="+mn-cs"/>
            </a:endParaRPr>
          </a:p>
        </p:txBody>
      </p:sp>
      <p:sp>
        <p:nvSpPr>
          <p:cNvPr id="37" name="Text Box 14">
            <a:extLst>
              <a:ext uri="{FF2B5EF4-FFF2-40B4-BE49-F238E27FC236}">
                <a16:creationId xmlns:a16="http://schemas.microsoft.com/office/drawing/2014/main" id="{7AFDAE6E-D33B-416A-9EAC-94B7CF41C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940" y="3810000"/>
            <a:ext cx="1587243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GB" b="1" dirty="0" err="1">
                <a:solidFill>
                  <a:srgbClr val="003C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Inhalación</a:t>
            </a:r>
            <a:endParaRPr lang="en-GB" dirty="0">
              <a:cs typeface="+mn-cs"/>
            </a:endParaRPr>
          </a:p>
        </p:txBody>
      </p:sp>
      <p:sp>
        <p:nvSpPr>
          <p:cNvPr id="38" name="Text Box 15">
            <a:extLst>
              <a:ext uri="{FF2B5EF4-FFF2-40B4-BE49-F238E27FC236}">
                <a16:creationId xmlns:a16="http://schemas.microsoft.com/office/drawing/2014/main" id="{52BFFE06-F183-4BD4-A6D8-7E657CEDE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7740" y="5181600"/>
            <a:ext cx="1398941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GB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Ingestión</a:t>
            </a:r>
            <a:endParaRPr lang="en-GB" dirty="0">
              <a:cs typeface="+mn-cs"/>
            </a:endParaRPr>
          </a:p>
        </p:txBody>
      </p:sp>
      <p:sp>
        <p:nvSpPr>
          <p:cNvPr id="39" name="Text Box 16">
            <a:extLst>
              <a:ext uri="{FF2B5EF4-FFF2-40B4-BE49-F238E27FC236}">
                <a16:creationId xmlns:a16="http://schemas.microsoft.com/office/drawing/2014/main" id="{E7E9230B-2397-4E2E-9DFA-4A3AA7200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3540" y="5943600"/>
            <a:ext cx="1312529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GB" b="1" dirty="0" err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Dérmico</a:t>
            </a:r>
            <a:endParaRPr lang="en-GB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3" grpId="0" animBg="1"/>
      <p:bldP spid="34" grpId="0" animBg="1"/>
      <p:bldP spid="35" grpId="0" animBg="1"/>
      <p:bldP spid="36" grpId="0" autoUpdateAnimBg="0"/>
      <p:bldP spid="37" grpId="0" autoUpdateAnimBg="0"/>
      <p:bldP spid="38" grpId="0" autoUpdateAnimBg="0"/>
      <p:bldP spid="39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3DBAE47-6A3D-8D27-DF35-4C18450B9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z="1800" b="1" smtClean="0">
                <a:solidFill>
                  <a:schemeClr val="tx1"/>
                </a:solidFill>
              </a:rPr>
              <a:t>26</a:t>
            </a:fld>
            <a:endParaRPr lang="en-US" sz="1800" b="1">
              <a:solidFill>
                <a:schemeClr val="tx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BA059F6-82D4-B3CB-66CF-F7A76D1FD8B3}"/>
              </a:ext>
            </a:extLst>
          </p:cNvPr>
          <p:cNvSpPr txBox="1"/>
          <p:nvPr/>
        </p:nvSpPr>
        <p:spPr>
          <a:xfrm>
            <a:off x="415597" y="964028"/>
            <a:ext cx="5726785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23495" algn="just">
              <a:lnSpc>
                <a:spcPct val="115000"/>
              </a:lnSpc>
              <a:buNone/>
              <a:tabLst>
                <a:tab pos="171450" algn="l"/>
              </a:tabLst>
            </a:pPr>
            <a:r>
              <a:rPr lang="es-ES" sz="2400" b="1" dirty="0">
                <a:ln/>
                <a:solidFill>
                  <a:schemeClr val="accent3"/>
                </a:solidFill>
                <a:latin typeface="Times" panose="02020603050405020304"/>
                <a:ea typeface="Times New Roman" panose="02020603050405020304" pitchFamily="18" charset="0"/>
                <a:cs typeface="Times New Roman" panose="02020603050405020304" pitchFamily="18" charset="0"/>
              </a:rPr>
              <a:t>Curva  dosis-efecto </a:t>
            </a:r>
            <a:endParaRPr lang="es-MX" sz="2400" b="1" dirty="0">
              <a:ln/>
              <a:solidFill>
                <a:schemeClr val="accent3"/>
              </a:solidFill>
              <a:effectLst/>
              <a:latin typeface="Times" panose="020206030504050203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n 6" descr="Resultado de imagen para uam iztapalapa logo">
            <a:extLst>
              <a:ext uri="{FF2B5EF4-FFF2-40B4-BE49-F238E27FC236}">
                <a16:creationId xmlns:a16="http://schemas.microsoft.com/office/drawing/2014/main" id="{49CAA1E8-F36A-C081-F1B4-9BDC3CA26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8" t="15160" r="4417" b="14066"/>
          <a:stretch>
            <a:fillRect/>
          </a:stretch>
        </p:blipFill>
        <p:spPr bwMode="auto">
          <a:xfrm>
            <a:off x="698500" y="263525"/>
            <a:ext cx="38735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1E733C5-C813-3F42-388A-1F18D047160E}"/>
              </a:ext>
            </a:extLst>
          </p:cNvPr>
          <p:cNvCxnSpPr>
            <a:cxnSpLocks/>
          </p:cNvCxnSpPr>
          <p:nvPr/>
        </p:nvCxnSpPr>
        <p:spPr>
          <a:xfrm>
            <a:off x="539750" y="860425"/>
            <a:ext cx="7777163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16" descr="A green and black logo&#10;&#10;Description automatically generated">
            <a:extLst>
              <a:ext uri="{FF2B5EF4-FFF2-40B4-BE49-F238E27FC236}">
                <a16:creationId xmlns:a16="http://schemas.microsoft.com/office/drawing/2014/main" id="{8C97F10E-408A-D0CE-D80C-618D80320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363" y="112713"/>
            <a:ext cx="10810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519D435E-A386-4518-AA7A-46E1BDDD70C2}"/>
              </a:ext>
            </a:extLst>
          </p:cNvPr>
          <p:cNvSpPr/>
          <p:nvPr/>
        </p:nvSpPr>
        <p:spPr>
          <a:xfrm>
            <a:off x="539750" y="1500861"/>
            <a:ext cx="77597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Representación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gráfica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relación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entre la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dosis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administrada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de un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fármaco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y la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respuesta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farmacológica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Dosis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máxima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Es la mayor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cantidad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puede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tolerada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sin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provocar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efectos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tóxicos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Dosis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mínima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Dosis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la que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empieza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aparecer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efecto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terapéutico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Dosis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terapéutica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Es la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comprendida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entre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dosis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máxima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 minima. </a:t>
            </a:r>
          </a:p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Dosis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Efectiva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50 (DE</a:t>
            </a:r>
            <a:r>
              <a:rPr lang="en-US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Es la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dosis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que produce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efecto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terapéutico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el 50% de la población que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recibe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fármaco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5F5D3ED-9A74-4748-83C6-5503234ED7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801" b="10640"/>
          <a:stretch/>
        </p:blipFill>
        <p:spPr>
          <a:xfrm>
            <a:off x="2253834" y="4239794"/>
            <a:ext cx="4348993" cy="245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8994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CF74FD9-DAAE-F3B2-587E-5AB0FFE8B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z="1800" b="1" smtClean="0">
                <a:solidFill>
                  <a:schemeClr val="tx1"/>
                </a:solidFill>
              </a:rPr>
              <a:t>27</a:t>
            </a:fld>
            <a:endParaRPr lang="en-US" sz="1800" b="1">
              <a:solidFill>
                <a:schemeClr val="tx1"/>
              </a:solidFill>
            </a:endParaRPr>
          </a:p>
        </p:txBody>
      </p:sp>
      <p:pic>
        <p:nvPicPr>
          <p:cNvPr id="5" name="Imagen 4" descr="Resultado de imagen para uam iztapalapa logo">
            <a:extLst>
              <a:ext uri="{FF2B5EF4-FFF2-40B4-BE49-F238E27FC236}">
                <a16:creationId xmlns:a16="http://schemas.microsoft.com/office/drawing/2014/main" id="{E870BF99-4C19-6B69-8220-35E13655B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8" t="15160" r="4417" b="14066"/>
          <a:stretch>
            <a:fillRect/>
          </a:stretch>
        </p:blipFill>
        <p:spPr bwMode="auto">
          <a:xfrm>
            <a:off x="698500" y="263525"/>
            <a:ext cx="38735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65E0730-0F18-07E1-CC53-698681F729BC}"/>
              </a:ext>
            </a:extLst>
          </p:cNvPr>
          <p:cNvCxnSpPr>
            <a:cxnSpLocks/>
          </p:cNvCxnSpPr>
          <p:nvPr/>
        </p:nvCxnSpPr>
        <p:spPr>
          <a:xfrm>
            <a:off x="539750" y="860425"/>
            <a:ext cx="7777163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7" name="Picture 16" descr="A green and black logo&#10;&#10;Description automatically generated">
            <a:extLst>
              <a:ext uri="{FF2B5EF4-FFF2-40B4-BE49-F238E27FC236}">
                <a16:creationId xmlns:a16="http://schemas.microsoft.com/office/drawing/2014/main" id="{9AEFFBC0-E083-7874-F443-49706372F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363" y="112713"/>
            <a:ext cx="10810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037BC75D-C89A-485D-81CD-FBC7E1BB52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00" y="1790829"/>
            <a:ext cx="2695951" cy="373432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41E0B79-D104-4775-8A9E-771D0EB50FE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79" b="-23113"/>
          <a:stretch/>
        </p:blipFill>
        <p:spPr>
          <a:xfrm>
            <a:off x="3428868" y="2044050"/>
            <a:ext cx="4920765" cy="378518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FDA24D13-1714-4893-8C4E-57C00EBE4113}"/>
              </a:ext>
            </a:extLst>
          </p:cNvPr>
          <p:cNvSpPr txBox="1"/>
          <p:nvPr/>
        </p:nvSpPr>
        <p:spPr>
          <a:xfrm>
            <a:off x="415597" y="964028"/>
            <a:ext cx="5726785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23495" algn="just">
              <a:lnSpc>
                <a:spcPct val="115000"/>
              </a:lnSpc>
              <a:buNone/>
              <a:tabLst>
                <a:tab pos="171450" algn="l"/>
              </a:tabLst>
            </a:pPr>
            <a:r>
              <a:rPr lang="es-ES" sz="2400" b="1" dirty="0">
                <a:ln/>
                <a:solidFill>
                  <a:schemeClr val="accent3"/>
                </a:solidFill>
                <a:latin typeface="Times" panose="02020603050405020304"/>
                <a:ea typeface="Times New Roman" panose="02020603050405020304" pitchFamily="18" charset="0"/>
                <a:cs typeface="Times New Roman" panose="02020603050405020304" pitchFamily="18" charset="0"/>
              </a:rPr>
              <a:t>Curva  dosis-efecto </a:t>
            </a:r>
            <a:endParaRPr lang="es-MX" sz="2400" b="1" dirty="0">
              <a:ln/>
              <a:solidFill>
                <a:schemeClr val="accent3"/>
              </a:solidFill>
              <a:effectLst/>
              <a:latin typeface="Times" panose="020206030504050203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3FD73CB-CB35-FAD2-CC4E-72DBFA917FBD}"/>
              </a:ext>
            </a:extLst>
          </p:cNvPr>
          <p:cNvSpPr txBox="1"/>
          <p:nvPr/>
        </p:nvSpPr>
        <p:spPr>
          <a:xfrm>
            <a:off x="1240854" y="5527848"/>
            <a:ext cx="27887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Dosis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Efectiva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50 (DE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s-MX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A70BB27-5824-91E8-5BB2-37AE26EAA837}"/>
              </a:ext>
            </a:extLst>
          </p:cNvPr>
          <p:cNvSpPr txBox="1"/>
          <p:nvPr/>
        </p:nvSpPr>
        <p:spPr>
          <a:xfrm>
            <a:off x="3765755" y="1226461"/>
            <a:ext cx="4572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b="1" dirty="0"/>
              <a:t>Eficacia</a:t>
            </a:r>
            <a:r>
              <a:rPr lang="es-ES" dirty="0"/>
              <a:t>: es la capacidad de un fármaco para producir el efecto máximo posible</a:t>
            </a:r>
            <a:endParaRPr lang="es-MX" dirty="0"/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FCCA0BF9-FEF2-0DD3-A32E-AA2C4FB22380}"/>
              </a:ext>
            </a:extLst>
          </p:cNvPr>
          <p:cNvCxnSpPr/>
          <p:nvPr/>
        </p:nvCxnSpPr>
        <p:spPr>
          <a:xfrm flipH="1">
            <a:off x="3278989" y="1840100"/>
            <a:ext cx="486766" cy="6081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138A681-97A7-A798-E0C3-B74C4828E8A5}"/>
              </a:ext>
            </a:extLst>
          </p:cNvPr>
          <p:cNvSpPr txBox="1"/>
          <p:nvPr/>
        </p:nvSpPr>
        <p:spPr>
          <a:xfrm>
            <a:off x="4179525" y="5386854"/>
            <a:ext cx="4572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b="1" dirty="0"/>
              <a:t>Potencia</a:t>
            </a:r>
            <a:r>
              <a:rPr lang="es-ES" dirty="0"/>
              <a:t>: es la cantidad de fármaco necesaria para producir un efecto determinado</a:t>
            </a:r>
            <a:endParaRPr lang="es-MX" dirty="0"/>
          </a:p>
        </p:txBody>
      </p: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F25705D6-748D-5CAA-6468-47C68FE523C4}"/>
              </a:ext>
            </a:extLst>
          </p:cNvPr>
          <p:cNvCxnSpPr/>
          <p:nvPr/>
        </p:nvCxnSpPr>
        <p:spPr>
          <a:xfrm flipH="1" flipV="1">
            <a:off x="2365513" y="3936642"/>
            <a:ext cx="1814012" cy="14502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1362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D803E04-CB57-9CFE-A1ED-782BD1715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z="1800" b="1" smtClean="0">
                <a:solidFill>
                  <a:schemeClr val="tx1"/>
                </a:solidFill>
              </a:rPr>
              <a:t>28</a:t>
            </a:fld>
            <a:endParaRPr lang="en-US" sz="1800" b="1">
              <a:solidFill>
                <a:schemeClr val="tx1"/>
              </a:solidFill>
            </a:endParaRPr>
          </a:p>
        </p:txBody>
      </p:sp>
      <p:pic>
        <p:nvPicPr>
          <p:cNvPr id="7" name="Imagen 6" descr="Resultado de imagen para uam iztapalapa logo">
            <a:extLst>
              <a:ext uri="{FF2B5EF4-FFF2-40B4-BE49-F238E27FC236}">
                <a16:creationId xmlns:a16="http://schemas.microsoft.com/office/drawing/2014/main" id="{383695FE-50F7-DD58-061A-70AC626A1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8" t="15160" r="4417" b="14066"/>
          <a:stretch>
            <a:fillRect/>
          </a:stretch>
        </p:blipFill>
        <p:spPr bwMode="auto">
          <a:xfrm>
            <a:off x="698500" y="263525"/>
            <a:ext cx="38735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8A103E0-1C53-85FB-BF8F-6014AEC741C8}"/>
              </a:ext>
            </a:extLst>
          </p:cNvPr>
          <p:cNvCxnSpPr>
            <a:cxnSpLocks/>
          </p:cNvCxnSpPr>
          <p:nvPr/>
        </p:nvCxnSpPr>
        <p:spPr>
          <a:xfrm>
            <a:off x="539750" y="860425"/>
            <a:ext cx="7777163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16" descr="A green and black logo&#10;&#10;Description automatically generated">
            <a:extLst>
              <a:ext uri="{FF2B5EF4-FFF2-40B4-BE49-F238E27FC236}">
                <a16:creationId xmlns:a16="http://schemas.microsoft.com/office/drawing/2014/main" id="{7FB79EBB-6BB8-0753-6BED-51890CB46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363" y="112713"/>
            <a:ext cx="10810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29E48D63-0E1F-ABEE-5AD6-DA7964FA0DDE}"/>
              </a:ext>
            </a:extLst>
          </p:cNvPr>
          <p:cNvSpPr txBox="1"/>
          <p:nvPr/>
        </p:nvSpPr>
        <p:spPr>
          <a:xfrm>
            <a:off x="739918" y="901482"/>
            <a:ext cx="7559532" cy="9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23495" algn="just">
              <a:lnSpc>
                <a:spcPct val="115000"/>
              </a:lnSpc>
              <a:buNone/>
              <a:tabLst>
                <a:tab pos="171450" algn="l"/>
              </a:tabLst>
            </a:pPr>
            <a:r>
              <a:rPr lang="es-ES" sz="2400" b="1" dirty="0">
                <a:ln/>
                <a:solidFill>
                  <a:schemeClr val="accent3"/>
                </a:solidFill>
                <a:latin typeface="Times" panose="02020603050405020304"/>
                <a:ea typeface="Times New Roman" panose="02020603050405020304" pitchFamily="18" charset="0"/>
                <a:cs typeface="Times New Roman" panose="02020603050405020304" pitchFamily="18" charset="0"/>
              </a:rPr>
              <a:t>Vida media del fármaco</a:t>
            </a:r>
          </a:p>
          <a:p>
            <a:pPr marL="171450" marR="23495" algn="just">
              <a:lnSpc>
                <a:spcPct val="115000"/>
              </a:lnSpc>
              <a:buNone/>
              <a:tabLst>
                <a:tab pos="171450" algn="l"/>
              </a:tabLst>
            </a:pPr>
            <a:endParaRPr lang="es-ES" sz="2400" b="1" dirty="0">
              <a:ln/>
              <a:solidFill>
                <a:schemeClr val="accent3"/>
              </a:solidFill>
              <a:effectLst/>
              <a:latin typeface="Times" panose="020206030504050203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475A08B-B1C9-465A-BB34-C1D5915771C0}"/>
              </a:ext>
            </a:extLst>
          </p:cNvPr>
          <p:cNvSpPr txBox="1"/>
          <p:nvPr/>
        </p:nvSpPr>
        <p:spPr>
          <a:xfrm>
            <a:off x="539750" y="1364497"/>
            <a:ext cx="7759700" cy="2388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Arial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vida media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(t</a:t>
            </a:r>
            <a:r>
              <a:rPr lang="es-ES" baseline="-25000" dirty="0">
                <a:latin typeface="Arial" panose="020B0604020202020204" pitchFamily="34" charset="0"/>
                <a:cs typeface="Arial" panose="020B0604020202020204" pitchFamily="34" charset="0"/>
              </a:rPr>
              <a:t>1/2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) de un fármaco es el tiempo necesario para que su concentración en sangre baje a la mitad.</a:t>
            </a:r>
          </a:p>
          <a:p>
            <a:pPr marL="285750" indent="-285750" algn="just">
              <a:lnSpc>
                <a:spcPct val="120000"/>
              </a:lnSpc>
              <a:buFont typeface="Arial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Si un fármaco tiene una vida media de 1 hora, tomará 7 horas para que su concentración caiga por debajo del 1% de la dosis original.</a:t>
            </a:r>
          </a:p>
          <a:p>
            <a:pPr marL="285750" indent="-285750" algn="just">
              <a:lnSpc>
                <a:spcPct val="120000"/>
              </a:lnSpc>
              <a:buFont typeface="Arial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Algunos fármacos como el analgésico opioide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fentanilo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tienen vidas medias cortas (45 minutos), mientras que otros como el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diazepam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(Valium) tiene una vida media de días.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14171EBE-582B-4A6E-B042-4BAC7BA566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1706" y="3800820"/>
            <a:ext cx="6303630" cy="273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17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A992362-8967-9200-18DF-1810B5416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z="1800" b="1" smtClean="0">
                <a:solidFill>
                  <a:schemeClr val="tx1"/>
                </a:solidFill>
              </a:rPr>
              <a:t>29</a:t>
            </a:fld>
            <a:endParaRPr lang="en-US" sz="1800" b="1">
              <a:solidFill>
                <a:schemeClr val="tx1"/>
              </a:solidFill>
            </a:endParaRPr>
          </a:p>
        </p:txBody>
      </p:sp>
      <p:pic>
        <p:nvPicPr>
          <p:cNvPr id="5" name="Imagen 4" descr="Resultado de imagen para uam iztapalapa logo">
            <a:extLst>
              <a:ext uri="{FF2B5EF4-FFF2-40B4-BE49-F238E27FC236}">
                <a16:creationId xmlns:a16="http://schemas.microsoft.com/office/drawing/2014/main" id="{DA7FF240-199E-1F15-DD60-13548362B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8" t="15160" r="4417" b="14066"/>
          <a:stretch>
            <a:fillRect/>
          </a:stretch>
        </p:blipFill>
        <p:spPr bwMode="auto">
          <a:xfrm>
            <a:off x="698500" y="263525"/>
            <a:ext cx="38735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966DE207-FFAA-B267-8C4C-639657A459A8}"/>
              </a:ext>
            </a:extLst>
          </p:cNvPr>
          <p:cNvCxnSpPr>
            <a:cxnSpLocks/>
          </p:cNvCxnSpPr>
          <p:nvPr/>
        </p:nvCxnSpPr>
        <p:spPr>
          <a:xfrm>
            <a:off x="539750" y="860425"/>
            <a:ext cx="7777163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7" name="Picture 16" descr="A green and black logo&#10;&#10;Description automatically generated">
            <a:extLst>
              <a:ext uri="{FF2B5EF4-FFF2-40B4-BE49-F238E27FC236}">
                <a16:creationId xmlns:a16="http://schemas.microsoft.com/office/drawing/2014/main" id="{F5437C66-4DEF-8DF7-7A4C-4D2FBC20F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363" y="112713"/>
            <a:ext cx="10810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B0B032CE-1450-4F39-1964-3AD31FBD224A}"/>
              </a:ext>
            </a:extLst>
          </p:cNvPr>
          <p:cNvSpPr txBox="1"/>
          <p:nvPr/>
        </p:nvSpPr>
        <p:spPr>
          <a:xfrm>
            <a:off x="739918" y="901482"/>
            <a:ext cx="7559532" cy="9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23495" algn="just">
              <a:lnSpc>
                <a:spcPct val="115000"/>
              </a:lnSpc>
              <a:buNone/>
              <a:tabLst>
                <a:tab pos="171450" algn="l"/>
              </a:tabLst>
            </a:pPr>
            <a:r>
              <a:rPr lang="es-ES" sz="2400" b="1" dirty="0">
                <a:ln/>
                <a:solidFill>
                  <a:schemeClr val="accent3"/>
                </a:solidFill>
                <a:latin typeface="Times" panose="02020603050405020304"/>
                <a:ea typeface="Times New Roman" panose="02020603050405020304" pitchFamily="18" charset="0"/>
                <a:cs typeface="Times New Roman" panose="02020603050405020304" pitchFamily="18" charset="0"/>
              </a:rPr>
              <a:t>Estado estacionario (</a:t>
            </a:r>
            <a:r>
              <a:rPr lang="es-ES" sz="2400" b="1" dirty="0" err="1">
                <a:ln/>
                <a:solidFill>
                  <a:schemeClr val="accent3"/>
                </a:solidFill>
                <a:latin typeface="Times" panose="02020603050405020304"/>
                <a:ea typeface="Times New Roman" panose="02020603050405020304" pitchFamily="18" charset="0"/>
                <a:cs typeface="Times New Roman" panose="02020603050405020304" pitchFamily="18" charset="0"/>
              </a:rPr>
              <a:t>steady</a:t>
            </a:r>
            <a:r>
              <a:rPr lang="es-ES" sz="2400" b="1" dirty="0">
                <a:ln/>
                <a:solidFill>
                  <a:schemeClr val="accent3"/>
                </a:solidFill>
                <a:latin typeface="Times" panose="02020603050405020304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n/>
                <a:solidFill>
                  <a:schemeClr val="accent3"/>
                </a:solidFill>
                <a:latin typeface="Times" panose="02020603050405020304"/>
                <a:ea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  <a:r>
              <a:rPr lang="es-ES" sz="2400" b="1" dirty="0">
                <a:ln/>
                <a:solidFill>
                  <a:schemeClr val="accent3"/>
                </a:solidFill>
                <a:latin typeface="Times" panose="02020603050405020304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71450" marR="23495" algn="just">
              <a:lnSpc>
                <a:spcPct val="115000"/>
              </a:lnSpc>
              <a:buNone/>
              <a:tabLst>
                <a:tab pos="171450" algn="l"/>
              </a:tabLst>
            </a:pPr>
            <a:endParaRPr lang="es-ES" sz="2400" b="1" dirty="0">
              <a:ln/>
              <a:solidFill>
                <a:schemeClr val="accent3"/>
              </a:solidFill>
              <a:effectLst/>
              <a:latin typeface="Times" panose="020206030504050203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54F4E19-A685-C68F-DDC6-3CAC7C1ADB21}"/>
              </a:ext>
            </a:extLst>
          </p:cNvPr>
          <p:cNvSpPr txBox="1"/>
          <p:nvPr/>
        </p:nvSpPr>
        <p:spPr>
          <a:xfrm>
            <a:off x="539750" y="1633153"/>
            <a:ext cx="7864332" cy="1730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buFont typeface="Arial"/>
              <a:buChar char="•"/>
            </a:pPr>
            <a:r>
              <a:rPr lang="es-ES" dirty="0"/>
              <a:t>El </a:t>
            </a:r>
            <a:r>
              <a:rPr lang="es-ES" i="1" dirty="0" err="1"/>
              <a:t>steady</a:t>
            </a:r>
            <a:r>
              <a:rPr lang="es-ES" i="1" dirty="0"/>
              <a:t> </a:t>
            </a:r>
            <a:r>
              <a:rPr lang="es-ES" i="1" dirty="0" err="1"/>
              <a:t>state</a:t>
            </a:r>
            <a:r>
              <a:rPr lang="es-ES" dirty="0"/>
              <a:t> (estado estacionario) de un fármaco es el punto en el que la velocidad de administración del fármaco es igual a la velocidad de eliminación, de modo que la concentración plasmática del fármaco se mantiene constante con el tiempo (dentro de un rango terapéutico), siempre que se sigan administrando dosis regulares.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2959E25C-4725-3D69-F9A8-8F5BBEBAD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500" y="4095169"/>
            <a:ext cx="7576995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s-MX" altLang="es-MX" dirty="0"/>
              <a:t>Se alcanza después de varias dosis repetidas del fármaco.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s-MX" altLang="es-MX" dirty="0"/>
              <a:t>Normalmente, se necesita aproximadamente 4 a 5 vidas medias (</a:t>
            </a:r>
            <a:r>
              <a:rPr lang="es-MX" altLang="es-MX" dirty="0" err="1"/>
              <a:t>half-lives</a:t>
            </a:r>
            <a:r>
              <a:rPr lang="es-MX" altLang="es-MX" dirty="0"/>
              <a:t>) del fármaco para alcanzar el estado estacionario.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s-MX" altLang="es-MX" dirty="0"/>
              <a:t>En este punto, aunque el fármaco se sigue administrando y eliminando, la cantidad total en el cuerpo se mantiene constante.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s-MX" altLang="es-MX" dirty="0"/>
              <a:t>Es importante para asegurar una eficacia terapéutica constante sin toxicidad.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5187700-9F43-E6C1-A809-512D77A68091}"/>
              </a:ext>
            </a:extLst>
          </p:cNvPr>
          <p:cNvSpPr txBox="1"/>
          <p:nvPr/>
        </p:nvSpPr>
        <p:spPr>
          <a:xfrm>
            <a:off x="698500" y="3467835"/>
            <a:ext cx="1990032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ES" sz="2400" dirty="0"/>
              <a:t>Características</a:t>
            </a:r>
          </a:p>
        </p:txBody>
      </p:sp>
    </p:spTree>
    <p:extLst>
      <p:ext uri="{BB962C8B-B14F-4D97-AF65-F5344CB8AC3E}">
        <p14:creationId xmlns:p14="http://schemas.microsoft.com/office/powerpoint/2010/main" val="406781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09A0ADA-904A-BDAB-F89F-34CF4A100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z="1800" b="1" smtClean="0">
                <a:solidFill>
                  <a:schemeClr val="tx1"/>
                </a:solidFill>
              </a:rPr>
              <a:t>3</a:t>
            </a:fld>
            <a:endParaRPr lang="en-US" sz="1800" b="1">
              <a:solidFill>
                <a:schemeClr val="tx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2D445BF-D594-E1F8-4CA1-7F406CBCCB8E}"/>
              </a:ext>
            </a:extLst>
          </p:cNvPr>
          <p:cNvSpPr txBox="1"/>
          <p:nvPr/>
        </p:nvSpPr>
        <p:spPr>
          <a:xfrm>
            <a:off x="522288" y="1721442"/>
            <a:ext cx="777716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dirty="0"/>
              <a:t>Los excipientes son sustancias inactivas que se mezclan con el principio activo (el fármaco) en una formulación farmacéutica. No tienen efecto terapéutico directo, pero cumplen funciones esenciales.</a:t>
            </a:r>
          </a:p>
          <a:p>
            <a:pPr>
              <a:buNone/>
            </a:pPr>
            <a:endParaRPr lang="es-ES" dirty="0"/>
          </a:p>
          <a:p>
            <a:pPr>
              <a:buNone/>
            </a:pPr>
            <a:r>
              <a:rPr lang="es-ES" dirty="0"/>
              <a:t>Funciones de los excipientes: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Mejorar la estabilidad química del medicamento.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Facilitar su absorción y aumentar la biodisponibilidad.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Controlar la liberación del principio activo (liberación prolongada, inmediata, retardada).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Dar forma, volumen, sabor o color a la formulación.</a:t>
            </a:r>
          </a:p>
        </p:txBody>
      </p:sp>
      <p:pic>
        <p:nvPicPr>
          <p:cNvPr id="5" name="Imagen 4" descr="Resultado de imagen para uam iztapalapa logo">
            <a:extLst>
              <a:ext uri="{FF2B5EF4-FFF2-40B4-BE49-F238E27FC236}">
                <a16:creationId xmlns:a16="http://schemas.microsoft.com/office/drawing/2014/main" id="{727B1F74-C2B2-B0E0-3805-C09EAE515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8" t="15160" r="4417" b="14066"/>
          <a:stretch>
            <a:fillRect/>
          </a:stretch>
        </p:blipFill>
        <p:spPr bwMode="auto">
          <a:xfrm>
            <a:off x="698500" y="263525"/>
            <a:ext cx="38735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ector recto 10">
            <a:extLst>
              <a:ext uri="{FF2B5EF4-FFF2-40B4-BE49-F238E27FC236}">
                <a16:creationId xmlns:a16="http://schemas.microsoft.com/office/drawing/2014/main" id="{C4253157-897C-8FDD-2B16-5E53F4B3B930}"/>
              </a:ext>
            </a:extLst>
          </p:cNvPr>
          <p:cNvCxnSpPr>
            <a:cxnSpLocks/>
          </p:cNvCxnSpPr>
          <p:nvPr/>
        </p:nvCxnSpPr>
        <p:spPr>
          <a:xfrm>
            <a:off x="539750" y="860425"/>
            <a:ext cx="7777163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7" name="Picture 16" descr="A green and black logo&#10;&#10;Description automatically generated">
            <a:extLst>
              <a:ext uri="{FF2B5EF4-FFF2-40B4-BE49-F238E27FC236}">
                <a16:creationId xmlns:a16="http://schemas.microsoft.com/office/drawing/2014/main" id="{0983C7FE-5CFC-FFC7-48CC-508ADB765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363" y="112713"/>
            <a:ext cx="10810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B6D36E6-8F89-3606-6E26-0B4A1CF01F5F}"/>
              </a:ext>
            </a:extLst>
          </p:cNvPr>
          <p:cNvSpPr txBox="1"/>
          <p:nvPr/>
        </p:nvSpPr>
        <p:spPr>
          <a:xfrm>
            <a:off x="539750" y="1067419"/>
            <a:ext cx="2088457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s-ES" sz="3200" b="1" dirty="0">
                <a:ln/>
                <a:solidFill>
                  <a:schemeClr val="accent3"/>
                </a:solidFill>
              </a:rPr>
              <a:t>Excipientes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7D1E9E4-41DA-A3DD-0727-8FEEB59D7C03}"/>
              </a:ext>
            </a:extLst>
          </p:cNvPr>
          <p:cNvSpPr txBox="1"/>
          <p:nvPr/>
        </p:nvSpPr>
        <p:spPr>
          <a:xfrm>
            <a:off x="557213" y="5576766"/>
            <a:ext cx="79109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b="1" dirty="0"/>
              <a:t>Efecto de primer paso: </a:t>
            </a:r>
            <a:r>
              <a:rPr lang="es-ES" dirty="0"/>
              <a:t>metabolismo hepático que sufre un fármaco antes de llegar a la circulación sanguínea.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00749F8-2AE9-15A3-3E59-A0218D8ACFA5}"/>
              </a:ext>
            </a:extLst>
          </p:cNvPr>
          <p:cNvSpPr txBox="1"/>
          <p:nvPr/>
        </p:nvSpPr>
        <p:spPr>
          <a:xfrm>
            <a:off x="557213" y="4793405"/>
            <a:ext cx="3999941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s-ES" sz="3200" b="1" dirty="0">
                <a:ln/>
                <a:solidFill>
                  <a:schemeClr val="accent3"/>
                </a:solidFill>
              </a:rPr>
              <a:t>Efecto del primer paso</a:t>
            </a:r>
          </a:p>
        </p:txBody>
      </p:sp>
    </p:spTree>
    <p:extLst>
      <p:ext uri="{BB962C8B-B14F-4D97-AF65-F5344CB8AC3E}">
        <p14:creationId xmlns:p14="http://schemas.microsoft.com/office/powerpoint/2010/main" val="22563518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48718" y="1627770"/>
            <a:ext cx="7760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Fluctuación de la concentración de un fármaco con dosificación regular.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15885"/>
            <a:ext cx="9144000" cy="1659699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548718" y="2227101"/>
            <a:ext cx="2809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Vida media de 4.0 horas.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548718" y="4766692"/>
            <a:ext cx="80267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En general, el tiempo requerido para alcanzar una concentración constante </a:t>
            </a: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steady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) en sangre del fármaco es de 6 veces la vida media.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DD331E4-7A8F-445C-8F5D-ABB40E9B3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z="1800" b="1" smtClean="0">
                <a:solidFill>
                  <a:schemeClr val="tx1"/>
                </a:solidFill>
              </a:rPr>
              <a:pPr/>
              <a:t>30</a:t>
            </a:fld>
            <a:endParaRPr lang="en-US" sz="1800" b="1">
              <a:solidFill>
                <a:schemeClr val="tx1"/>
              </a:solidFill>
            </a:endParaRPr>
          </a:p>
        </p:txBody>
      </p:sp>
      <p:pic>
        <p:nvPicPr>
          <p:cNvPr id="8" name="Imagen 7" descr="Resultado de imagen para uam iztapalapa logo">
            <a:extLst>
              <a:ext uri="{FF2B5EF4-FFF2-40B4-BE49-F238E27FC236}">
                <a16:creationId xmlns:a16="http://schemas.microsoft.com/office/drawing/2014/main" id="{55450453-2C01-4990-9431-9D737AB98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8" t="15160" r="4417" b="14066"/>
          <a:stretch>
            <a:fillRect/>
          </a:stretch>
        </p:blipFill>
        <p:spPr bwMode="auto">
          <a:xfrm>
            <a:off x="698500" y="263525"/>
            <a:ext cx="38735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B46D4132-347D-4002-8F7E-8F6149460557}"/>
              </a:ext>
            </a:extLst>
          </p:cNvPr>
          <p:cNvCxnSpPr>
            <a:cxnSpLocks/>
          </p:cNvCxnSpPr>
          <p:nvPr/>
        </p:nvCxnSpPr>
        <p:spPr>
          <a:xfrm>
            <a:off x="539750" y="860425"/>
            <a:ext cx="7777163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0" name="Picture 16" descr="A green and black logo&#10;&#10;Description automatically generated">
            <a:extLst>
              <a:ext uri="{FF2B5EF4-FFF2-40B4-BE49-F238E27FC236}">
                <a16:creationId xmlns:a16="http://schemas.microsoft.com/office/drawing/2014/main" id="{B09310DB-0CED-4A0A-8D73-E4F2178A0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363" y="112713"/>
            <a:ext cx="10810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479A3461-8303-4139-9E78-B9C5E1A5347D}"/>
              </a:ext>
            </a:extLst>
          </p:cNvPr>
          <p:cNvSpPr txBox="1"/>
          <p:nvPr/>
        </p:nvSpPr>
        <p:spPr>
          <a:xfrm>
            <a:off x="2495549" y="1073659"/>
            <a:ext cx="3586238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ES" sz="2400" b="1" dirty="0">
                <a:ln/>
                <a:solidFill>
                  <a:schemeClr val="accent3"/>
                </a:solidFill>
                <a:latin typeface="Times" panose="02020603050405020304"/>
                <a:cs typeface="Times New Roman" panose="02020603050405020304" pitchFamily="18" charset="0"/>
              </a:rPr>
              <a:t>Distribución de Fármacos</a:t>
            </a:r>
          </a:p>
        </p:txBody>
      </p:sp>
    </p:spTree>
    <p:extLst>
      <p:ext uri="{BB962C8B-B14F-4D97-AF65-F5344CB8AC3E}">
        <p14:creationId xmlns:p14="http://schemas.microsoft.com/office/powerpoint/2010/main" val="1274925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495549" y="1073659"/>
            <a:ext cx="3586238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ES" sz="2400" b="1" dirty="0">
                <a:ln/>
                <a:solidFill>
                  <a:schemeClr val="accent3"/>
                </a:solidFill>
                <a:latin typeface="Times" panose="02020603050405020304"/>
                <a:cs typeface="Times New Roman" panose="02020603050405020304" pitchFamily="18" charset="0"/>
              </a:rPr>
              <a:t>Distribución de Fármacos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532334" y="1587806"/>
            <a:ext cx="4205831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 b="1">
                <a:ln/>
                <a:solidFill>
                  <a:schemeClr val="accent3"/>
                </a:solidFill>
                <a:latin typeface="Times" panose="02020603050405020304"/>
                <a:cs typeface="Times New Roman" panose="02020603050405020304" pitchFamily="18" charset="0"/>
              </a:defRPr>
            </a:lvl1pPr>
          </a:lstStyle>
          <a:p>
            <a:r>
              <a:rPr lang="es-ES" dirty="0"/>
              <a:t>Conjugados polímero-fármaco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627107" y="2125672"/>
            <a:ext cx="749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El fármaco está unido a un polímero sintético o a un polímero basado en proteína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53323"/>
            <a:ext cx="7772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685799" y="5397121"/>
            <a:ext cx="72000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Útil para obtener una liberación lenta y constante del fármaco y evitar “picos” en los niveles de concentración sanguínea</a:t>
            </a: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AAB843B2-4987-475C-9B40-E81814030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z="1800" b="1" smtClean="0">
                <a:solidFill>
                  <a:schemeClr val="tx1"/>
                </a:solidFill>
              </a:rPr>
              <a:pPr/>
              <a:t>31</a:t>
            </a:fld>
            <a:endParaRPr lang="en-US" sz="1800" b="1">
              <a:solidFill>
                <a:schemeClr val="tx1"/>
              </a:solidFill>
            </a:endParaRPr>
          </a:p>
        </p:txBody>
      </p:sp>
      <p:pic>
        <p:nvPicPr>
          <p:cNvPr id="12" name="Imagen 11" descr="Resultado de imagen para uam iztapalapa logo">
            <a:extLst>
              <a:ext uri="{FF2B5EF4-FFF2-40B4-BE49-F238E27FC236}">
                <a16:creationId xmlns:a16="http://schemas.microsoft.com/office/drawing/2014/main" id="{476502BC-5D84-4324-9878-E205913DF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8" t="15160" r="4417" b="14066"/>
          <a:stretch>
            <a:fillRect/>
          </a:stretch>
        </p:blipFill>
        <p:spPr bwMode="auto">
          <a:xfrm>
            <a:off x="698500" y="263525"/>
            <a:ext cx="38735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A0F898C2-C50C-4F96-8F1F-10EF4B1EC031}"/>
              </a:ext>
            </a:extLst>
          </p:cNvPr>
          <p:cNvCxnSpPr>
            <a:cxnSpLocks/>
          </p:cNvCxnSpPr>
          <p:nvPr/>
        </p:nvCxnSpPr>
        <p:spPr>
          <a:xfrm>
            <a:off x="539750" y="860425"/>
            <a:ext cx="7777163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4" name="Picture 16" descr="A green and black logo&#10;&#10;Description automatically generated">
            <a:extLst>
              <a:ext uri="{FF2B5EF4-FFF2-40B4-BE49-F238E27FC236}">
                <a16:creationId xmlns:a16="http://schemas.microsoft.com/office/drawing/2014/main" id="{4C305C2F-57AC-4609-8D8F-36F0A9FD1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363" y="112713"/>
            <a:ext cx="10810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929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444320" y="1724022"/>
            <a:ext cx="1596411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ES" sz="2400" dirty="0"/>
              <a:t>Liposomas</a:t>
            </a: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7339900"/>
              </p:ext>
            </p:extLst>
          </p:nvPr>
        </p:nvGraphicFramePr>
        <p:xfrm>
          <a:off x="4116642" y="1721740"/>
          <a:ext cx="4229100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4229100" imgH="1460500" progId="Word.Document.8">
                  <p:embed/>
                </p:oleObj>
              </mc:Choice>
              <mc:Fallback>
                <p:oleObj name="Document" r:id="rId2" imgW="4229100" imgH="1460500" progId="Word.Document.8">
                  <p:embed/>
                  <p:pic>
                    <p:nvPicPr>
                      <p:cNvPr id="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6642" y="1721740"/>
                        <a:ext cx="4229100" cy="146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470327" y="3217644"/>
            <a:ext cx="79799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Método físico de proteger fármacos de las enzimas metabólicas</a:t>
            </a:r>
          </a:p>
          <a:p>
            <a:pPr marL="285750" indent="-285750">
              <a:buFont typeface="Arial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El fármaco es encapsulado en el liposoma sometiendo a ultrasonido una suspensión de fosfolípidos en una solución acuosa del fármaco</a:t>
            </a:r>
          </a:p>
          <a:p>
            <a:pPr marL="285750" indent="-285750">
              <a:buFont typeface="Arial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Gran capacidad de transportación de fármaco</a:t>
            </a:r>
          </a:p>
          <a:p>
            <a:pPr marL="285750" indent="-285750">
              <a:buFont typeface="Arial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Los liposomas son inyectados</a:t>
            </a:r>
          </a:p>
          <a:p>
            <a:pPr marL="285750" indent="-285750">
              <a:buFont typeface="Arial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El fármaco se filtra lentamente hacia fuera del liposoma</a:t>
            </a:r>
          </a:p>
          <a:p>
            <a:pPr marL="285750" indent="-285750">
              <a:buFont typeface="Arial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Evita los “picos de dosis” y permite una liberación sostenida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54901AF-F5D7-405C-9E3C-720C18E89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z="1800" b="1" smtClean="0">
                <a:solidFill>
                  <a:schemeClr val="tx1"/>
                </a:solidFill>
              </a:rPr>
              <a:pPr/>
              <a:t>32</a:t>
            </a:fld>
            <a:endParaRPr lang="en-US" sz="1800" b="1">
              <a:solidFill>
                <a:schemeClr val="tx1"/>
              </a:solidFill>
            </a:endParaRPr>
          </a:p>
        </p:txBody>
      </p:sp>
      <p:pic>
        <p:nvPicPr>
          <p:cNvPr id="8" name="Imagen 7" descr="Resultado de imagen para uam iztapalapa logo">
            <a:extLst>
              <a:ext uri="{FF2B5EF4-FFF2-40B4-BE49-F238E27FC236}">
                <a16:creationId xmlns:a16="http://schemas.microsoft.com/office/drawing/2014/main" id="{5C57BA54-7116-415E-9C32-B5F2FE4E2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8" t="15160" r="4417" b="14066"/>
          <a:stretch>
            <a:fillRect/>
          </a:stretch>
        </p:blipFill>
        <p:spPr bwMode="auto">
          <a:xfrm>
            <a:off x="698500" y="263525"/>
            <a:ext cx="38735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F8AF68D2-A813-4F94-88E0-4D3371B5FB3D}"/>
              </a:ext>
            </a:extLst>
          </p:cNvPr>
          <p:cNvCxnSpPr>
            <a:cxnSpLocks/>
          </p:cNvCxnSpPr>
          <p:nvPr/>
        </p:nvCxnSpPr>
        <p:spPr>
          <a:xfrm>
            <a:off x="539750" y="860425"/>
            <a:ext cx="7777163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0" name="Picture 16" descr="A green and black logo&#10;&#10;Description automatically generated">
            <a:extLst>
              <a:ext uri="{FF2B5EF4-FFF2-40B4-BE49-F238E27FC236}">
                <a16:creationId xmlns:a16="http://schemas.microsoft.com/office/drawing/2014/main" id="{0E072336-2CCD-4F0D-BCD1-FCE2C3E5C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363" y="112713"/>
            <a:ext cx="10810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50E4119E-9F8B-49F4-AC05-42EEF895D1C0}"/>
              </a:ext>
            </a:extLst>
          </p:cNvPr>
          <p:cNvSpPr txBox="1"/>
          <p:nvPr/>
        </p:nvSpPr>
        <p:spPr>
          <a:xfrm>
            <a:off x="2495549" y="1073659"/>
            <a:ext cx="3586238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ES" sz="2400" b="1" dirty="0">
                <a:ln/>
                <a:solidFill>
                  <a:schemeClr val="accent3"/>
                </a:solidFill>
                <a:latin typeface="Times" panose="02020603050405020304"/>
                <a:cs typeface="Times New Roman" panose="02020603050405020304" pitchFamily="18" charset="0"/>
              </a:rPr>
              <a:t>Distribución de Fármacos</a:t>
            </a:r>
          </a:p>
        </p:txBody>
      </p:sp>
    </p:spTree>
    <p:extLst>
      <p:ext uri="{BB962C8B-B14F-4D97-AF65-F5344CB8AC3E}">
        <p14:creationId xmlns:p14="http://schemas.microsoft.com/office/powerpoint/2010/main" val="297930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444320" y="1952622"/>
            <a:ext cx="1596411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ES" sz="2400" dirty="0"/>
              <a:t>Liposomas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444320" y="3190967"/>
            <a:ext cx="1711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/>
              <a:t>Problemas: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44320" y="4351282"/>
            <a:ext cx="8444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Difícil controlar la velocidad de liberación del fármaco</a:t>
            </a:r>
          </a:p>
          <a:p>
            <a:pPr marL="285750" indent="-285750">
              <a:buFont typeface="Arial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Una lenta fuga es peligrosa para agentes anticancerígenos</a:t>
            </a: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9644015"/>
              </p:ext>
            </p:extLst>
          </p:nvPr>
        </p:nvGraphicFramePr>
        <p:xfrm>
          <a:off x="4116642" y="1950340"/>
          <a:ext cx="4229100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4229100" imgH="1460500" progId="Word.Document.8">
                  <p:embed/>
                </p:oleObj>
              </mc:Choice>
              <mc:Fallback>
                <p:oleObj name="Document" r:id="rId2" imgW="4229100" imgH="1460500" progId="Word.Document.8">
                  <p:embed/>
                  <p:pic>
                    <p:nvPicPr>
                      <p:cNvPr id="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6642" y="1950340"/>
                        <a:ext cx="4229100" cy="146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47DFF0-0E79-4AE5-AFF2-B8162EE9A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z="1800" b="1" smtClean="0">
                <a:solidFill>
                  <a:schemeClr val="tx1"/>
                </a:solidFill>
              </a:rPr>
              <a:pPr/>
              <a:t>33</a:t>
            </a:fld>
            <a:endParaRPr lang="en-US" sz="1800" b="1">
              <a:solidFill>
                <a:schemeClr val="tx1"/>
              </a:solidFill>
            </a:endParaRPr>
          </a:p>
        </p:txBody>
      </p:sp>
      <p:pic>
        <p:nvPicPr>
          <p:cNvPr id="9" name="Imagen 8" descr="Resultado de imagen para uam iztapalapa logo">
            <a:extLst>
              <a:ext uri="{FF2B5EF4-FFF2-40B4-BE49-F238E27FC236}">
                <a16:creationId xmlns:a16="http://schemas.microsoft.com/office/drawing/2014/main" id="{D4600D2B-9366-4EA7-ACC7-4720325A2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8" t="15160" r="4417" b="14066"/>
          <a:stretch>
            <a:fillRect/>
          </a:stretch>
        </p:blipFill>
        <p:spPr bwMode="auto">
          <a:xfrm>
            <a:off x="698500" y="263525"/>
            <a:ext cx="38735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96140FAE-A93B-4D64-B3A5-AFAD433CDCDF}"/>
              </a:ext>
            </a:extLst>
          </p:cNvPr>
          <p:cNvCxnSpPr>
            <a:cxnSpLocks/>
          </p:cNvCxnSpPr>
          <p:nvPr/>
        </p:nvCxnSpPr>
        <p:spPr>
          <a:xfrm>
            <a:off x="539750" y="860425"/>
            <a:ext cx="7777163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1" name="Picture 16" descr="A green and black logo&#10;&#10;Description automatically generated">
            <a:extLst>
              <a:ext uri="{FF2B5EF4-FFF2-40B4-BE49-F238E27FC236}">
                <a16:creationId xmlns:a16="http://schemas.microsoft.com/office/drawing/2014/main" id="{9C2D5EF1-5D0F-444E-B890-5C99AF93D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363" y="112713"/>
            <a:ext cx="10810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08AECF99-2B4C-4089-BC8A-014A66D84877}"/>
              </a:ext>
            </a:extLst>
          </p:cNvPr>
          <p:cNvSpPr txBox="1"/>
          <p:nvPr/>
        </p:nvSpPr>
        <p:spPr>
          <a:xfrm>
            <a:off x="2495549" y="1073659"/>
            <a:ext cx="3586238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ES" sz="2400" b="1" dirty="0">
                <a:ln/>
                <a:solidFill>
                  <a:schemeClr val="accent3"/>
                </a:solidFill>
                <a:latin typeface="Times" panose="02020603050405020304"/>
                <a:cs typeface="Times New Roman" panose="02020603050405020304" pitchFamily="18" charset="0"/>
              </a:rPr>
              <a:t>Distribución de Fármacos</a:t>
            </a:r>
          </a:p>
        </p:txBody>
      </p:sp>
    </p:spTree>
    <p:extLst>
      <p:ext uri="{BB962C8B-B14F-4D97-AF65-F5344CB8AC3E}">
        <p14:creationId xmlns:p14="http://schemas.microsoft.com/office/powerpoint/2010/main" val="390143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rema de manos para untar, crema de ...">
            <a:extLst>
              <a:ext uri="{FF2B5EF4-FFF2-40B4-BE49-F238E27FC236}">
                <a16:creationId xmlns:a16="http://schemas.microsoft.com/office/drawing/2014/main" id="{1DDA8897-BCC3-4EC9-B357-D0C05D88E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28" y="3296199"/>
            <a:ext cx="1811433" cy="183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 descr="Resultado de imagen para uam iztapalapa logo">
            <a:extLst>
              <a:ext uri="{FF2B5EF4-FFF2-40B4-BE49-F238E27FC236}">
                <a16:creationId xmlns:a16="http://schemas.microsoft.com/office/drawing/2014/main" id="{A44895FE-FBDA-0083-F92A-F5EABC7A9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8" t="15160" r="4417" b="14066"/>
          <a:stretch>
            <a:fillRect/>
          </a:stretch>
        </p:blipFill>
        <p:spPr bwMode="auto">
          <a:xfrm>
            <a:off x="698500" y="263525"/>
            <a:ext cx="38735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Conector recto 10">
            <a:extLst>
              <a:ext uri="{FF2B5EF4-FFF2-40B4-BE49-F238E27FC236}">
                <a16:creationId xmlns:a16="http://schemas.microsoft.com/office/drawing/2014/main" id="{26058F61-64D3-07A2-8A3F-ED54AF08530D}"/>
              </a:ext>
            </a:extLst>
          </p:cNvPr>
          <p:cNvCxnSpPr>
            <a:cxnSpLocks/>
          </p:cNvCxnSpPr>
          <p:nvPr/>
        </p:nvCxnSpPr>
        <p:spPr>
          <a:xfrm>
            <a:off x="539750" y="860425"/>
            <a:ext cx="7777163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3" name="Picture 16" descr="A green and black logo&#10;&#10;Description automatically generated">
            <a:extLst>
              <a:ext uri="{FF2B5EF4-FFF2-40B4-BE49-F238E27FC236}">
                <a16:creationId xmlns:a16="http://schemas.microsoft.com/office/drawing/2014/main" id="{4A3AE42D-6D08-8779-64D3-CE6C3B14C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363" y="112713"/>
            <a:ext cx="10810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Marcador de número de diapositiva 22">
            <a:extLst>
              <a:ext uri="{FF2B5EF4-FFF2-40B4-BE49-F238E27FC236}">
                <a16:creationId xmlns:a16="http://schemas.microsoft.com/office/drawing/2014/main" id="{70F0D6C1-37E3-5CE6-2047-367C66D87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z="2000" b="1" smtClean="0">
                <a:solidFill>
                  <a:schemeClr val="tx1"/>
                </a:solidFill>
              </a:rPr>
              <a:t>4</a:t>
            </a:fld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F841A99-8D01-4AED-81C1-15CEF797091E}"/>
              </a:ext>
            </a:extLst>
          </p:cNvPr>
          <p:cNvSpPr txBox="1"/>
          <p:nvPr/>
        </p:nvSpPr>
        <p:spPr>
          <a:xfrm>
            <a:off x="539750" y="907546"/>
            <a:ext cx="4989251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s-ES" sz="3200" b="1" dirty="0">
                <a:ln/>
                <a:solidFill>
                  <a:schemeClr val="accent3"/>
                </a:solidFill>
              </a:rPr>
              <a:t>Administración de Fármacos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AD32B4F0-0928-4A7D-9B5A-5AD4954A7DF7}"/>
              </a:ext>
            </a:extLst>
          </p:cNvPr>
          <p:cNvSpPr txBox="1"/>
          <p:nvPr/>
        </p:nvSpPr>
        <p:spPr>
          <a:xfrm>
            <a:off x="539750" y="1445252"/>
            <a:ext cx="4345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0070C0"/>
                </a:solidFill>
              </a:rPr>
              <a:t>Enteral: pasan por el sistema TGI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C2EC909A-BD7F-459A-AB46-1A212E975F91}"/>
              </a:ext>
            </a:extLst>
          </p:cNvPr>
          <p:cNvSpPr txBox="1"/>
          <p:nvPr/>
        </p:nvSpPr>
        <p:spPr>
          <a:xfrm>
            <a:off x="539750" y="3136933"/>
            <a:ext cx="69758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Oral</a:t>
            </a:r>
          </a:p>
          <a:p>
            <a:pPr marL="285750" indent="-285750">
              <a:buFont typeface="Arial"/>
              <a:buChar char="•"/>
            </a:pPr>
            <a:r>
              <a:rPr lang="es-E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Rectal</a:t>
            </a:r>
          </a:p>
          <a:p>
            <a:pPr marL="285750" indent="-285750">
              <a:buFont typeface="Arial"/>
              <a:buChar char="•"/>
            </a:pPr>
            <a:r>
              <a:rPr lang="es-E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Sublingual</a:t>
            </a:r>
          </a:p>
          <a:p>
            <a:pPr marL="285750" indent="-285750">
              <a:buFont typeface="Arial"/>
              <a:buChar char="•"/>
            </a:pPr>
            <a:r>
              <a:rPr lang="es-E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Inhalación (antiasmáticos, anestésicos generales)</a:t>
            </a:r>
          </a:p>
          <a:p>
            <a:pPr marL="285750" indent="-285750">
              <a:buFont typeface="Arial"/>
              <a:buChar char="•"/>
            </a:pPr>
            <a:r>
              <a:rPr lang="es-E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Epitelial (fármacos tópicos, gotas para ojos)</a:t>
            </a:r>
          </a:p>
          <a:p>
            <a:pPr marL="285750" indent="-285750">
              <a:buFont typeface="Arial"/>
              <a:buChar char="•"/>
            </a:pPr>
            <a:r>
              <a:rPr lang="es-E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Inyección (subcutánea, intramuscular, intratecal, intravenosa)</a:t>
            </a:r>
          </a:p>
          <a:p>
            <a:pPr marL="285750" indent="-285750">
              <a:buFont typeface="Arial"/>
              <a:buChar char="•"/>
            </a:pPr>
            <a:r>
              <a:rPr lang="es-E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Implantes</a:t>
            </a:r>
          </a:p>
        </p:txBody>
      </p:sp>
      <p:pic>
        <p:nvPicPr>
          <p:cNvPr id="1026" name="Picture 2" descr="via sublingual ...">
            <a:extLst>
              <a:ext uri="{FF2B5EF4-FFF2-40B4-BE49-F238E27FC236}">
                <a16:creationId xmlns:a16="http://schemas.microsoft.com/office/drawing/2014/main" id="{8FE6D7B9-2B8C-46DA-B2AC-07DA31955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236" y="1055537"/>
            <a:ext cx="1828653" cy="90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s inhaladores - Keylab">
            <a:extLst>
              <a:ext uri="{FF2B5EF4-FFF2-40B4-BE49-F238E27FC236}">
                <a16:creationId xmlns:a16="http://schemas.microsoft.com/office/drawing/2014/main" id="{9A7EC382-6A4A-4C8D-A32E-089557E12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236" y="2098733"/>
            <a:ext cx="1828652" cy="105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ipos de inyecciones">
            <a:extLst>
              <a:ext uri="{FF2B5EF4-FFF2-40B4-BE49-F238E27FC236}">
                <a16:creationId xmlns:a16="http://schemas.microsoft.com/office/drawing/2014/main" id="{A769E8F6-F525-4F56-96A3-E333991D7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635" y="5200280"/>
            <a:ext cx="1504475" cy="150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plante anticonceptivo | EnFamilia">
            <a:extLst>
              <a:ext uri="{FF2B5EF4-FFF2-40B4-BE49-F238E27FC236}">
                <a16:creationId xmlns:a16="http://schemas.microsoft.com/office/drawing/2014/main" id="{5E0B88BC-403E-4424-88E6-304C65F9D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510" y="5212546"/>
            <a:ext cx="1549370" cy="115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39CD02D-82DB-22B8-230A-E3BF584EC23D}"/>
              </a:ext>
            </a:extLst>
          </p:cNvPr>
          <p:cNvSpPr txBox="1"/>
          <p:nvPr/>
        </p:nvSpPr>
        <p:spPr>
          <a:xfrm>
            <a:off x="539749" y="2368610"/>
            <a:ext cx="56423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00B050"/>
                </a:solidFill>
              </a:rPr>
              <a:t>Parenteral: no pasan por el sistema TGI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843676B-741C-3E47-F5A4-BCD17381F702}"/>
              </a:ext>
            </a:extLst>
          </p:cNvPr>
          <p:cNvSpPr txBox="1"/>
          <p:nvPr/>
        </p:nvSpPr>
        <p:spPr>
          <a:xfrm>
            <a:off x="117652" y="1940048"/>
            <a:ext cx="63080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TGI: boca, garganta, estómago, intestino delgado, intestino grueso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30D1C46-A1CC-49EA-BFFF-E26D70E15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z="2000" b="1" smtClean="0">
                <a:solidFill>
                  <a:schemeClr val="tx1"/>
                </a:solidFill>
              </a:rPr>
              <a:t>5</a:t>
            </a:fld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7" name="Imagen 6" descr="Resultado de imagen para uam iztapalapa logo">
            <a:extLst>
              <a:ext uri="{FF2B5EF4-FFF2-40B4-BE49-F238E27FC236}">
                <a16:creationId xmlns:a16="http://schemas.microsoft.com/office/drawing/2014/main" id="{5504CCB6-811F-41E4-9908-2F339C460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8" t="15160" r="4417" b="14066"/>
          <a:stretch>
            <a:fillRect/>
          </a:stretch>
        </p:blipFill>
        <p:spPr bwMode="auto">
          <a:xfrm>
            <a:off x="698500" y="263525"/>
            <a:ext cx="38735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A green and black logo&#10;&#10;Description automatically generated">
            <a:extLst>
              <a:ext uri="{FF2B5EF4-FFF2-40B4-BE49-F238E27FC236}">
                <a16:creationId xmlns:a16="http://schemas.microsoft.com/office/drawing/2014/main" id="{4BDAB735-00A1-404C-B176-004AB2D50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363" y="112713"/>
            <a:ext cx="10810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ector recto 10">
            <a:extLst>
              <a:ext uri="{FF2B5EF4-FFF2-40B4-BE49-F238E27FC236}">
                <a16:creationId xmlns:a16="http://schemas.microsoft.com/office/drawing/2014/main" id="{15421F4B-AA2E-4184-93A2-EAE5D6FE6F71}"/>
              </a:ext>
            </a:extLst>
          </p:cNvPr>
          <p:cNvCxnSpPr>
            <a:cxnSpLocks/>
          </p:cNvCxnSpPr>
          <p:nvPr/>
        </p:nvCxnSpPr>
        <p:spPr>
          <a:xfrm>
            <a:off x="539750" y="860425"/>
            <a:ext cx="7777163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09CA4F4-179B-4235-A859-EAB5C1A5643E}"/>
              </a:ext>
            </a:extLst>
          </p:cNvPr>
          <p:cNvSpPr txBox="1"/>
          <p:nvPr/>
        </p:nvSpPr>
        <p:spPr>
          <a:xfrm>
            <a:off x="597711" y="2136338"/>
            <a:ext cx="79485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Ruta común para la administración de fármacos (la más cómoda)</a:t>
            </a:r>
          </a:p>
          <a:p>
            <a:pPr marL="285750" indent="-285750">
              <a:buFont typeface="Arial"/>
              <a:buChar char="•"/>
            </a:pP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El fármaco debe sobrevivir al tracto gastrointestinal (TGI)</a:t>
            </a:r>
          </a:p>
          <a:p>
            <a:pPr marL="285750" indent="-285750">
              <a:buFont typeface="Arial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TGI: boca, garganta, estómago, intestino delgado, intestino grueso</a:t>
            </a:r>
          </a:p>
          <a:p>
            <a:pPr marL="285750" indent="-285750">
              <a:buFont typeface="Arial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La función del TGI es romper los alimentos y absorber los nutrientes (ácidos estomacales y enzimas digestivas)</a:t>
            </a:r>
          </a:p>
          <a:p>
            <a:pPr marL="285750" indent="-285750">
              <a:buFont typeface="Arial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El fármaco tiene que sobrevivir al ácido gástrico (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HCl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) en el estómago</a:t>
            </a:r>
          </a:p>
          <a:p>
            <a:pPr marL="285750" indent="-285750">
              <a:buFont typeface="Arial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El diseño de tabletas/cápsulas puede proteger algunos fármacos de los ácidos estomacales</a:t>
            </a:r>
          </a:p>
          <a:p>
            <a:pPr marL="285750" indent="-285750">
              <a:buFont typeface="Arial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El fármaco debe ser estable ante las enzimas digestivas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D44E749-54AF-420F-AF0C-1E2C0F26F8C0}"/>
              </a:ext>
            </a:extLst>
          </p:cNvPr>
          <p:cNvSpPr txBox="1"/>
          <p:nvPr/>
        </p:nvSpPr>
        <p:spPr>
          <a:xfrm>
            <a:off x="539750" y="1067419"/>
            <a:ext cx="5857053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s-ES" sz="3200" b="1" dirty="0">
                <a:ln/>
                <a:solidFill>
                  <a:schemeClr val="accent3"/>
                </a:solidFill>
              </a:rPr>
              <a:t>Administración de Fármacos: oral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E54ACF1-1BC5-62BC-D273-D22BA823D291}"/>
              </a:ext>
            </a:extLst>
          </p:cNvPr>
          <p:cNvSpPr txBox="1"/>
          <p:nvPr/>
        </p:nvSpPr>
        <p:spPr>
          <a:xfrm>
            <a:off x="1793683" y="5333495"/>
            <a:ext cx="5965223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s-ES" sz="3200" b="1" dirty="0">
                <a:ln/>
                <a:solidFill>
                  <a:schemeClr val="accent3"/>
                </a:solidFill>
              </a:rPr>
              <a:t>Pasa por el efecto del primer paso</a:t>
            </a:r>
          </a:p>
        </p:txBody>
      </p:sp>
    </p:spTree>
    <p:extLst>
      <p:ext uri="{BB962C8B-B14F-4D97-AF65-F5344CB8AC3E}">
        <p14:creationId xmlns:p14="http://schemas.microsoft.com/office/powerpoint/2010/main" val="73838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A61465C-ABED-4169-9DB0-29D2D3EAA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z="2000" b="1" smtClean="0">
                <a:solidFill>
                  <a:schemeClr val="tx1"/>
                </a:solidFill>
              </a:rPr>
              <a:t>6</a:t>
            </a:fld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9" name="Imagen 8" descr="Resultado de imagen para uam iztapalapa logo">
            <a:extLst>
              <a:ext uri="{FF2B5EF4-FFF2-40B4-BE49-F238E27FC236}">
                <a16:creationId xmlns:a16="http://schemas.microsoft.com/office/drawing/2014/main" id="{35495F36-12FC-4052-A2AF-741D7C1EE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8" t="15160" r="4417" b="14066"/>
          <a:stretch>
            <a:fillRect/>
          </a:stretch>
        </p:blipFill>
        <p:spPr bwMode="auto">
          <a:xfrm>
            <a:off x="698500" y="263525"/>
            <a:ext cx="38735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 descr="A green and black logo&#10;&#10;Description automatically generated">
            <a:extLst>
              <a:ext uri="{FF2B5EF4-FFF2-40B4-BE49-F238E27FC236}">
                <a16:creationId xmlns:a16="http://schemas.microsoft.com/office/drawing/2014/main" id="{191F2741-BD14-4240-A42E-2856DBC4E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363" y="112713"/>
            <a:ext cx="10810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AB286F82-1C92-4176-8966-8212FFD3CE89}"/>
              </a:ext>
            </a:extLst>
          </p:cNvPr>
          <p:cNvCxnSpPr>
            <a:cxnSpLocks/>
          </p:cNvCxnSpPr>
          <p:nvPr/>
        </p:nvCxnSpPr>
        <p:spPr>
          <a:xfrm>
            <a:off x="539750" y="860425"/>
            <a:ext cx="7777163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4" name="CuadroTexto 23">
            <a:extLst>
              <a:ext uri="{FF2B5EF4-FFF2-40B4-BE49-F238E27FC236}">
                <a16:creationId xmlns:a16="http://schemas.microsoft.com/office/drawing/2014/main" id="{E3AECE7F-BB82-4B23-BD9C-531A06B9F0BA}"/>
              </a:ext>
            </a:extLst>
          </p:cNvPr>
          <p:cNvSpPr txBox="1"/>
          <p:nvPr/>
        </p:nvSpPr>
        <p:spPr>
          <a:xfrm>
            <a:off x="539750" y="1067419"/>
            <a:ext cx="5857053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s-ES" sz="3200" b="1" dirty="0">
                <a:ln/>
                <a:solidFill>
                  <a:schemeClr val="accent3"/>
                </a:solidFill>
              </a:rPr>
              <a:t>Administración de Fármacos: oral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680CD9-B771-4389-8FC0-CE4D5F1C2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125231"/>
            <a:ext cx="777716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Ventajas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Fácil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segura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y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cómoda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para el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paciente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Desventajas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Absorción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más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lenta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;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puede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sufrir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degradación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por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enzimas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digestivas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 el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hígado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efecto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 primer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paso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Ejemplo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Paracetamol,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ibuprofeno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1029" name="Picture 5" descr="Archivo:R-ibuprofen-A-2D-skeletal.png ...">
            <a:extLst>
              <a:ext uri="{FF2B5EF4-FFF2-40B4-BE49-F238E27FC236}">
                <a16:creationId xmlns:a16="http://schemas.microsoft.com/office/drawing/2014/main" id="{73511BC5-8D05-42BB-985E-40B1A01AD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779" y="3582089"/>
            <a:ext cx="2804599" cy="13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Ibuprofeno, paracetamol, metamizol ...">
            <a:extLst>
              <a:ext uri="{FF2B5EF4-FFF2-40B4-BE49-F238E27FC236}">
                <a16:creationId xmlns:a16="http://schemas.microsoft.com/office/drawing/2014/main" id="{AD560D99-4AE0-487B-A006-FAE1BF86B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015" y="3798597"/>
            <a:ext cx="2090908" cy="111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CF85C011-0D93-49F5-AB39-766189C16390}"/>
              </a:ext>
            </a:extLst>
          </p:cNvPr>
          <p:cNvSpPr/>
          <p:nvPr/>
        </p:nvSpPr>
        <p:spPr>
          <a:xfrm>
            <a:off x="1895304" y="5031606"/>
            <a:ext cx="1479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latin typeface="Arial" panose="020B0604020202020204" pitchFamily="34" charset="0"/>
              </a:rPr>
              <a:t>Paracetamol</a:t>
            </a:r>
            <a:endParaRPr lang="en-US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2EA9D60-948A-47B6-8EE3-334580E89ABD}"/>
              </a:ext>
            </a:extLst>
          </p:cNvPr>
          <p:cNvSpPr/>
          <p:nvPr/>
        </p:nvSpPr>
        <p:spPr>
          <a:xfrm>
            <a:off x="5214372" y="4987427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err="1">
                <a:latin typeface="Arial" panose="020B0604020202020204" pitchFamily="34" charset="0"/>
              </a:rPr>
              <a:t>Ibuprofeno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558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3E3C41C-6441-46DB-AB94-0E7D07A61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z="2000" b="1" smtClean="0">
                <a:solidFill>
                  <a:schemeClr val="tx1"/>
                </a:solidFill>
              </a:rPr>
              <a:t>7</a:t>
            </a:fld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8" name="Imagen 7" descr="Resultado de imagen para uam iztapalapa logo">
            <a:extLst>
              <a:ext uri="{FF2B5EF4-FFF2-40B4-BE49-F238E27FC236}">
                <a16:creationId xmlns:a16="http://schemas.microsoft.com/office/drawing/2014/main" id="{B572A257-E07B-469B-BF26-C8161E6F1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8" t="15160" r="4417" b="14066"/>
          <a:stretch>
            <a:fillRect/>
          </a:stretch>
        </p:blipFill>
        <p:spPr bwMode="auto">
          <a:xfrm>
            <a:off x="698500" y="263525"/>
            <a:ext cx="38735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 descr="A green and black logo&#10;&#10;Description automatically generated">
            <a:extLst>
              <a:ext uri="{FF2B5EF4-FFF2-40B4-BE49-F238E27FC236}">
                <a16:creationId xmlns:a16="http://schemas.microsoft.com/office/drawing/2014/main" id="{8EBDF902-8741-4202-8DBC-177C01A65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363" y="112713"/>
            <a:ext cx="10810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D13A0EFA-5815-44F6-9815-CCD1BF4CAAC3}"/>
              </a:ext>
            </a:extLst>
          </p:cNvPr>
          <p:cNvCxnSpPr>
            <a:cxnSpLocks/>
          </p:cNvCxnSpPr>
          <p:nvPr/>
        </p:nvCxnSpPr>
        <p:spPr>
          <a:xfrm>
            <a:off x="539750" y="860425"/>
            <a:ext cx="7777163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Rectángulo 1">
            <a:extLst>
              <a:ext uri="{FF2B5EF4-FFF2-40B4-BE49-F238E27FC236}">
                <a16:creationId xmlns:a16="http://schemas.microsoft.com/office/drawing/2014/main" id="{2D7EE0F1-CDCA-45FB-A100-5FA450DAA982}"/>
              </a:ext>
            </a:extLst>
          </p:cNvPr>
          <p:cNvSpPr/>
          <p:nvPr/>
        </p:nvSpPr>
        <p:spPr>
          <a:xfrm>
            <a:off x="499534" y="1732796"/>
            <a:ext cx="81449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fármaco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coloca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bajo la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lengua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y se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absorbe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directamente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torrente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sanguíneo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Ventajas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Rápida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absorción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evita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paso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por el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hígado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Desventajas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todos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los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fármacos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pueden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administrarse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así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Ejemplo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Nitroglicerina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para angina de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pecho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63F935B-FA7A-4FCC-95B3-5899FFEFC43D}"/>
              </a:ext>
            </a:extLst>
          </p:cNvPr>
          <p:cNvSpPr/>
          <p:nvPr/>
        </p:nvSpPr>
        <p:spPr>
          <a:xfrm>
            <a:off x="499534" y="877887"/>
            <a:ext cx="1955985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3200" b="1" dirty="0">
                <a:ln/>
                <a:solidFill>
                  <a:schemeClr val="accent3"/>
                </a:solidFill>
              </a:rPr>
              <a:t>Sublingual</a:t>
            </a:r>
          </a:p>
        </p:txBody>
      </p:sp>
      <p:pic>
        <p:nvPicPr>
          <p:cNvPr id="2051" name="Picture 3" descr="via sublingual ...">
            <a:extLst>
              <a:ext uri="{FF2B5EF4-FFF2-40B4-BE49-F238E27FC236}">
                <a16:creationId xmlns:a16="http://schemas.microsoft.com/office/drawing/2014/main" id="{1E873F26-D1FF-45D0-A5C9-B02451D29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63" y="4492625"/>
            <a:ext cx="3038475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742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E8FDC3B-E0B7-3EAD-AF6D-668D43E73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z="2000" b="1" smtClean="0">
                <a:solidFill>
                  <a:schemeClr val="tx1"/>
                </a:solidFill>
              </a:rPr>
              <a:t>8</a:t>
            </a:fld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8" name="Imagen 7" descr="Resultado de imagen para uam iztapalapa logo">
            <a:extLst>
              <a:ext uri="{FF2B5EF4-FFF2-40B4-BE49-F238E27FC236}">
                <a16:creationId xmlns:a16="http://schemas.microsoft.com/office/drawing/2014/main" id="{29C51160-50F3-00D2-B563-7809B33D6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8" t="15160" r="4417" b="14066"/>
          <a:stretch>
            <a:fillRect/>
          </a:stretch>
        </p:blipFill>
        <p:spPr bwMode="auto">
          <a:xfrm>
            <a:off x="698500" y="263525"/>
            <a:ext cx="38735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 descr="A green and black logo&#10;&#10;Description automatically generated">
            <a:extLst>
              <a:ext uri="{FF2B5EF4-FFF2-40B4-BE49-F238E27FC236}">
                <a16:creationId xmlns:a16="http://schemas.microsoft.com/office/drawing/2014/main" id="{4BC7DE05-1031-BA29-A9E9-B964C3ED2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363" y="112713"/>
            <a:ext cx="10810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037913EB-5A91-7A28-B2F5-EBD3266A9948}"/>
              </a:ext>
            </a:extLst>
          </p:cNvPr>
          <p:cNvCxnSpPr>
            <a:cxnSpLocks/>
          </p:cNvCxnSpPr>
          <p:nvPr/>
        </p:nvCxnSpPr>
        <p:spPr>
          <a:xfrm>
            <a:off x="539750" y="860425"/>
            <a:ext cx="7777163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F25E898-15EC-4541-B8A3-CEA36DA9A17E}"/>
              </a:ext>
            </a:extLst>
          </p:cNvPr>
          <p:cNvSpPr txBox="1"/>
          <p:nvPr/>
        </p:nvSpPr>
        <p:spPr>
          <a:xfrm>
            <a:off x="539750" y="975519"/>
            <a:ext cx="5754652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ES" sz="3200" b="1" dirty="0">
                <a:ln/>
                <a:solidFill>
                  <a:schemeClr val="accent3"/>
                </a:solidFill>
              </a:rPr>
              <a:t>Inhalación –Sistema Respiratorio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99DB535-5895-4F34-9ABD-9ABAD73FCA8F}"/>
              </a:ext>
            </a:extLst>
          </p:cNvPr>
          <p:cNvSpPr txBox="1"/>
          <p:nvPr/>
        </p:nvSpPr>
        <p:spPr>
          <a:xfrm>
            <a:off x="539750" y="1559077"/>
            <a:ext cx="79485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El fármaco se inhala y actúa en los pulmones o pasa a la sangre a través del tejido pulmonar.</a:t>
            </a:r>
          </a:p>
          <a:p>
            <a:pPr marL="285750" indent="-285750">
              <a:buFont typeface="Arial"/>
              <a:buChar char="•"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El sistema respiratorio incluye nariz, vías respiratorias y pulmones (tráquea, bronquios, bronquiolos, alveolos)</a:t>
            </a:r>
          </a:p>
          <a:p>
            <a:pPr marL="285750" indent="-285750">
              <a:buFont typeface="Arial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Función de los pulmones: intercambiar gases con el torrente sanguíneo (O</a:t>
            </a:r>
            <a:r>
              <a:rPr lang="es-E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dentro, CO</a:t>
            </a:r>
            <a:r>
              <a:rPr lang="es-E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fuera)</a:t>
            </a:r>
          </a:p>
          <a:p>
            <a:pPr marL="285750" indent="-285750">
              <a:buFont typeface="Arial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Alveolos: sacos aéreos con paredes de una sola célula rodeados por capilares sanguíneos que permiten un intercambio rápido y eficiente de gases tratando 20 kg de aire al día</a:t>
            </a:r>
          </a:p>
          <a:p>
            <a:pPr marL="285750" indent="-285750">
              <a:buFont typeface="Arial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La inhalación se usa para gases volátiles (anestésicos generales) y aerosoles antiasmáticos (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salbutamol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-Ventolin)</a:t>
            </a:r>
          </a:p>
        </p:txBody>
      </p:sp>
      <p:pic>
        <p:nvPicPr>
          <p:cNvPr id="3074" name="Picture 2" descr="Cámaras de inhalación para la ...">
            <a:extLst>
              <a:ext uri="{FF2B5EF4-FFF2-40B4-BE49-F238E27FC236}">
                <a16:creationId xmlns:a16="http://schemas.microsoft.com/office/drawing/2014/main" id="{7C7016FA-5B5F-472C-8D3E-F897EA787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851" y="5298923"/>
            <a:ext cx="2727579" cy="142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45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AA1AC3F-46B7-4E53-BAA0-D492709C7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z="2000" b="1" smtClean="0">
                <a:solidFill>
                  <a:schemeClr val="tx1"/>
                </a:solidFill>
              </a:rPr>
              <a:t>9</a:t>
            </a:fld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85BE778-6396-43C4-B9C2-E437E613FC4A}"/>
              </a:ext>
            </a:extLst>
          </p:cNvPr>
          <p:cNvSpPr txBox="1"/>
          <p:nvPr/>
        </p:nvSpPr>
        <p:spPr>
          <a:xfrm>
            <a:off x="597711" y="2035705"/>
            <a:ext cx="7948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Ventajas: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Efecto rápido; ideal para afecciones respiratorias.</a:t>
            </a:r>
          </a:p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Desventajas: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Requiere técnica adecuada; algunos dispositivos son costosos.</a:t>
            </a:r>
          </a:p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Ejemplo: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Salbutamol (asma), óxido nitroso (anestesia).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E023EBB-7EF3-474F-AA4D-5A3061359DBD}"/>
              </a:ext>
            </a:extLst>
          </p:cNvPr>
          <p:cNvSpPr txBox="1"/>
          <p:nvPr/>
        </p:nvSpPr>
        <p:spPr>
          <a:xfrm>
            <a:off x="539750" y="1073995"/>
            <a:ext cx="5754652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ES" sz="3200" b="1" dirty="0">
                <a:ln/>
                <a:solidFill>
                  <a:schemeClr val="accent3"/>
                </a:solidFill>
              </a:rPr>
              <a:t>Inhalación –Sistema Respiratorio</a:t>
            </a:r>
          </a:p>
        </p:txBody>
      </p:sp>
      <p:pic>
        <p:nvPicPr>
          <p:cNvPr id="7" name="Imagen 6" descr="Resultado de imagen para uam iztapalapa logo">
            <a:extLst>
              <a:ext uri="{FF2B5EF4-FFF2-40B4-BE49-F238E27FC236}">
                <a16:creationId xmlns:a16="http://schemas.microsoft.com/office/drawing/2014/main" id="{F7DC0318-2F24-41F1-9542-FECBF0DA3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8" t="15160" r="4417" b="14066"/>
          <a:stretch>
            <a:fillRect/>
          </a:stretch>
        </p:blipFill>
        <p:spPr bwMode="auto">
          <a:xfrm>
            <a:off x="698500" y="263525"/>
            <a:ext cx="38735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A green and black logo&#10;&#10;Description automatically generated">
            <a:extLst>
              <a:ext uri="{FF2B5EF4-FFF2-40B4-BE49-F238E27FC236}">
                <a16:creationId xmlns:a16="http://schemas.microsoft.com/office/drawing/2014/main" id="{2DF4E51F-7245-478B-AC2C-1498C2F38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363" y="112713"/>
            <a:ext cx="10810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03EB05F-0208-485F-8FF2-A27841C6A74E}"/>
              </a:ext>
            </a:extLst>
          </p:cNvPr>
          <p:cNvCxnSpPr>
            <a:cxnSpLocks/>
          </p:cNvCxnSpPr>
          <p:nvPr/>
        </p:nvCxnSpPr>
        <p:spPr>
          <a:xfrm>
            <a:off x="539750" y="860425"/>
            <a:ext cx="7777163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0" name="Picture 2" descr="Cámaras de inhalación para la ...">
            <a:extLst>
              <a:ext uri="{FF2B5EF4-FFF2-40B4-BE49-F238E27FC236}">
                <a16:creationId xmlns:a16="http://schemas.microsoft.com/office/drawing/2014/main" id="{EECDB70E-8926-4C1A-B641-3D578B1A6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956" y="3639788"/>
            <a:ext cx="295275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10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2172</TotalTime>
  <Words>2255</Words>
  <Application>Microsoft Office PowerPoint</Application>
  <PresentationFormat>Presentación en pantalla (4:3)</PresentationFormat>
  <Paragraphs>318</Paragraphs>
  <Slides>33</Slides>
  <Notes>4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9" baseType="lpstr">
      <vt:lpstr>Aptos</vt:lpstr>
      <vt:lpstr>Arial</vt:lpstr>
      <vt:lpstr>Calibri</vt:lpstr>
      <vt:lpstr>Times</vt:lpstr>
      <vt:lpstr>Office Theme</vt:lpstr>
      <vt:lpstr>Document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Yoarhy Amador</dc:creator>
  <cp:keywords/>
  <dc:description>generated using python-pptx</dc:description>
  <cp:lastModifiedBy>Yoarhy Amador</cp:lastModifiedBy>
  <cp:revision>27</cp:revision>
  <dcterms:created xsi:type="dcterms:W3CDTF">2013-01-27T09:14:16Z</dcterms:created>
  <dcterms:modified xsi:type="dcterms:W3CDTF">2026-01-24T15:40:21Z</dcterms:modified>
  <cp:category/>
</cp:coreProperties>
</file>