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104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arhy Amador" userId="4b7c07e4173e1ea0" providerId="LiveId" clId="{43D80240-CFE0-45D5-8F43-D925FEF19076}"/>
    <pc:docChg chg="undo custSel modSld">
      <pc:chgData name="Yoarhy Amador" userId="4b7c07e4173e1ea0" providerId="LiveId" clId="{43D80240-CFE0-45D5-8F43-D925FEF19076}" dt="2026-01-24T15:48:27.099" v="19" actId="478"/>
      <pc:docMkLst>
        <pc:docMk/>
      </pc:docMkLst>
      <pc:sldChg chg="delSp mod delAnim">
        <pc:chgData name="Yoarhy Amador" userId="4b7c07e4173e1ea0" providerId="LiveId" clId="{43D80240-CFE0-45D5-8F43-D925FEF19076}" dt="2026-01-24T15:48:27.099" v="19" actId="478"/>
        <pc:sldMkLst>
          <pc:docMk/>
          <pc:sldMk cId="2198081337" sldId="257"/>
        </pc:sldMkLst>
        <pc:spChg chg="del">
          <ac:chgData name="Yoarhy Amador" userId="4b7c07e4173e1ea0" providerId="LiveId" clId="{43D80240-CFE0-45D5-8F43-D925FEF19076}" dt="2026-01-24T15:48:27.099" v="19" actId="478"/>
          <ac:spMkLst>
            <pc:docMk/>
            <pc:sldMk cId="2198081337" sldId="257"/>
            <ac:spMk id="12" creationId="{BF899E44-C91B-86D9-8E95-5455DF41778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237A5-8F19-494A-8BFB-EA9D93C125D8}" type="datetimeFigureOut">
              <a:rPr lang="es-MX" smtClean="0"/>
              <a:t>24/01/2026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0FCB3-43C9-4254-A342-4DB885CDE0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7097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F775C-9A7A-0D4A-A34D-19FE902E4D7D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649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F775C-9A7A-0D4A-A34D-19FE902E4D7D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649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902F3-2428-C55D-6BE2-BAD20A018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A92AFE-C5DC-3B2D-A7B4-4F26DBF5E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0F4140-40FB-CEA1-2B2D-B7A01C427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31BE-E134-408E-BC3B-43ACBB006C83}" type="datetimeFigureOut">
              <a:rPr lang="es-MX" smtClean="0"/>
              <a:t>24/01/2026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0FB-970F-C633-D328-9E79DD38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D9FD88-9FE9-834E-986B-A4CB6D7DC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C110-5585-493C-9923-6E9D8DA44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3237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9BC25-3255-E081-95CF-95A015B2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7EABF48-7457-87BE-2D3E-315C9020F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CAFA59-7518-E53F-985E-E484FB165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31BE-E134-408E-BC3B-43ACBB006C83}" type="datetimeFigureOut">
              <a:rPr lang="es-MX" smtClean="0"/>
              <a:t>24/01/2026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C94F31-A002-B9BA-7CDE-876709ED1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CC728A-F836-C781-B500-25216D6A0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C110-5585-493C-9923-6E9D8DA44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339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51750A-DB64-1FA1-E899-E911CC03C2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75B26E-AA5F-5591-BCC3-7ED89A2D4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CED40E-FB2A-5A68-8E38-E8406117E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31BE-E134-408E-BC3B-43ACBB006C83}" type="datetimeFigureOut">
              <a:rPr lang="es-MX" smtClean="0"/>
              <a:t>24/01/2026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DEFD38-A7C0-D561-F019-2EA522B6D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DF6633-533D-19C8-6B48-E42D0B2C6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C110-5585-493C-9923-6E9D8DA44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2927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E07FF-FB7F-4422-A2DD-440A1782FE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616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9BF91-AC22-16CF-9C83-7F399AF0A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8E70C6-8B30-0281-07C5-3039301A4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D81E0-42E8-8258-23B0-B6617F5A7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31BE-E134-408E-BC3B-43ACBB006C83}" type="datetimeFigureOut">
              <a:rPr lang="es-MX" smtClean="0"/>
              <a:t>24/01/2026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3B633B-845F-C0DA-58A5-1CE95D59F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D3CE32-DF2C-B817-B2E2-8086752D3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C110-5585-493C-9923-6E9D8DA44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11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C384F0-6E1F-420A-3A95-E510B739B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5B65EE-4A1D-3193-1EF1-B0B4BC752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75E2C8-E9E2-F7FE-04AD-0557E6039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31BE-E134-408E-BC3B-43ACBB006C83}" type="datetimeFigureOut">
              <a:rPr lang="es-MX" smtClean="0"/>
              <a:t>24/01/2026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7F2E90-7AD7-59A0-6E2E-C232AF93D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68F15C-8209-3E70-12C2-50917C71B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C110-5585-493C-9923-6E9D8DA44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750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C0C6B-FA67-0373-D289-19150159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CC288F-FABE-ACDD-E342-EA804B9AE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DF0C02-33E0-7A81-0E20-8C2AC7678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D61391-8B87-4D88-FD5D-9D7EFD7BE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31BE-E134-408E-BC3B-43ACBB006C83}" type="datetimeFigureOut">
              <a:rPr lang="es-MX" smtClean="0"/>
              <a:t>24/01/2026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C25841-EF90-0423-9426-0C9E4CC0E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DD1879-2468-524E-B47A-4F121A663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C110-5585-493C-9923-6E9D8DA44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54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ECC2B-5E31-ADAA-D2CE-62F3DB6D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56F14D-01A7-F464-BE2F-B446FC095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CF0B0A-9201-22AB-5421-A19FC156F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6E42B72-D277-9FC5-22A7-C5E3C04A8A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06CCF00-9030-597C-DB33-0B21DAABC5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BB62B34-DB52-9CCD-97B2-0A794C8A1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31BE-E134-408E-BC3B-43ACBB006C83}" type="datetimeFigureOut">
              <a:rPr lang="es-MX" smtClean="0"/>
              <a:t>24/01/2026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FAFE4EC-BC7A-667A-55E7-94770A0A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7F3DE7E-5F23-9416-F0E1-B0528187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C110-5585-493C-9923-6E9D8DA44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93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B0D92-465D-7053-0BD0-63FC70C48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6B718F-B2C9-E264-1BC5-DF6C6F80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31BE-E134-408E-BC3B-43ACBB006C83}" type="datetimeFigureOut">
              <a:rPr lang="es-MX" smtClean="0"/>
              <a:t>24/01/2026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E297678-1D26-8B66-3249-17DBCC3C7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01775A-D258-4D7B-C8E0-25BE8620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C110-5585-493C-9923-6E9D8DA44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77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071459E-0BDE-D6FE-344D-3FE4CE99E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31BE-E134-408E-BC3B-43ACBB006C83}" type="datetimeFigureOut">
              <a:rPr lang="es-MX" smtClean="0"/>
              <a:t>24/01/2026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360D08-FD58-76B2-9C0B-D1727A517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BC5D6E-FC5C-3DA4-F537-8E1B54C77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C110-5585-493C-9923-6E9D8DA44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80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8D3C1E-CF61-B409-73C3-9CFE9F70E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81C58C-9755-869D-D0C4-2D9FBB70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13742F-2CF2-B314-42FE-D1BD2F44B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654988-AC25-3E1F-8AD3-6A468A859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31BE-E134-408E-BC3B-43ACBB006C83}" type="datetimeFigureOut">
              <a:rPr lang="es-MX" smtClean="0"/>
              <a:t>24/01/2026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13BAE9-CCDA-2B40-DC34-907A69B4D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571C4E-D5D9-D080-915A-C748030A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C110-5585-493C-9923-6E9D8DA44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61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0A8C8-A886-DBDF-D46A-CF7272BA6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3FFFB93-D70F-F848-FAF4-A597F4375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173C26-447B-2D4C-1692-95E35934D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56F1BF-2CF9-2E29-C485-CBB038A76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31BE-E134-408E-BC3B-43ACBB006C83}" type="datetimeFigureOut">
              <a:rPr lang="es-MX" smtClean="0"/>
              <a:t>24/01/2026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230A36-5793-BDC5-C5F5-A96EB16F4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5BAD0-E9C4-4C48-2EC1-D02234AA9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C110-5585-493C-9923-6E9D8DA44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364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C8DD71-7346-AA7F-3F4C-320F0C7FE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40BC52-E4D5-2EC5-E821-378F4CE19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85C80E-F610-0E6B-71FF-A385C1FFD7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6B31BE-E134-408E-BC3B-43ACBB006C83}" type="datetimeFigureOut">
              <a:rPr lang="es-MX" smtClean="0"/>
              <a:t>24/01/2026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EDC5E3-EBA8-0649-C3C7-B535E8C56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73992B-D837-7BDD-CDF7-639E05BE6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C1C110-5585-493C-9923-6E9D8DA44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616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mailto:yoarhy@xanum.uam.mx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wmf"/><Relationship Id="rId7" Type="http://schemas.openxmlformats.org/officeDocument/2006/relationships/image" Target="../media/image2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.pn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1.wmf"/><Relationship Id="rId7" Type="http://schemas.openxmlformats.org/officeDocument/2006/relationships/image" Target="../media/image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wmf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wmf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0.emf"/><Relationship Id="rId7" Type="http://schemas.openxmlformats.org/officeDocument/2006/relationships/image" Target="../media/image1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drugbank.c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uam iztapalapa logo">
            <a:extLst>
              <a:ext uri="{FF2B5EF4-FFF2-40B4-BE49-F238E27FC236}">
                <a16:creationId xmlns:a16="http://schemas.microsoft.com/office/drawing/2014/main" id="{73129A99-AA6A-7B70-04EB-26A32864F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431799" y="172314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cto 10">
            <a:extLst>
              <a:ext uri="{FF2B5EF4-FFF2-40B4-BE49-F238E27FC236}">
                <a16:creationId xmlns:a16="http://schemas.microsoft.com/office/drawing/2014/main" id="{11677383-0DED-759A-4E58-FA2790E7D285}"/>
              </a:ext>
            </a:extLst>
          </p:cNvPr>
          <p:cNvCxnSpPr>
            <a:cxnSpLocks/>
          </p:cNvCxnSpPr>
          <p:nvPr/>
        </p:nvCxnSpPr>
        <p:spPr>
          <a:xfrm>
            <a:off x="461482" y="818501"/>
            <a:ext cx="112487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ADE2D81B-2459-B605-A5B0-480112910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38964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>
            <a:extLst>
              <a:ext uri="{FF2B5EF4-FFF2-40B4-BE49-F238E27FC236}">
                <a16:creationId xmlns:a16="http://schemas.microsoft.com/office/drawing/2014/main" id="{E211F66A-1653-D96B-6853-44CB81BB0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61" y="1275023"/>
            <a:ext cx="41910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38CD056E-6ED2-21E4-A105-C52D13A37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333" y="5839444"/>
            <a:ext cx="3214983" cy="4001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n-US" sz="2000" dirty="0"/>
              <a:t>Diseño Racional de Fármacos</a:t>
            </a:r>
            <a:endParaRPr lang="en-US" altLang="en-US" sz="20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6A4B92E-1F87-9EBF-61D7-EEC6C3C7C993}"/>
              </a:ext>
            </a:extLst>
          </p:cNvPr>
          <p:cNvSpPr txBox="1">
            <a:spLocks noChangeArrowheads="1"/>
          </p:cNvSpPr>
          <p:nvPr/>
        </p:nvSpPr>
        <p:spPr>
          <a:xfrm>
            <a:off x="6935045" y="1275024"/>
            <a:ext cx="3143250" cy="1014413"/>
          </a:xfrm>
          <a:prstGeom prst="rect">
            <a:avLst/>
          </a:prstGeom>
          <a:solidFill>
            <a:srgbClr val="FCFFEC"/>
          </a:solidFill>
          <a:ln>
            <a:solidFill>
              <a:srgbClr val="4F9EE3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altLang="en-US" b="1" dirty="0">
              <a:latin typeface="Times" pitchFamily="2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fr-FR" altLang="en-US" b="1" dirty="0">
                <a:latin typeface="+mj-lt"/>
              </a:rPr>
              <a:t>Dr. Yoarhy A. Amador </a:t>
            </a:r>
            <a:r>
              <a:rPr lang="fr-FR" altLang="en-US" b="1" dirty="0" err="1">
                <a:latin typeface="+mj-lt"/>
              </a:rPr>
              <a:t>Sánchez</a:t>
            </a:r>
            <a:endParaRPr lang="fr-FR" altLang="en-US" dirty="0">
              <a:latin typeface="+mj-lt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fr-FR" altLang="en-US" i="1" dirty="0">
                <a:latin typeface="+mj-lt"/>
                <a:hlinkClick r:id="rId5"/>
              </a:rPr>
              <a:t>yoarhy@xanum.uam.mx</a:t>
            </a:r>
            <a:endParaRPr lang="fr-FR" altLang="en-US" i="1" dirty="0">
              <a:latin typeface="+mj-lt"/>
            </a:endParaRPr>
          </a:p>
          <a:p>
            <a:pPr>
              <a:defRPr/>
            </a:pPr>
            <a:endParaRPr lang="fr-FR" altLang="en-US" sz="1600" b="1" dirty="0">
              <a:solidFill>
                <a:srgbClr val="898989"/>
              </a:solidFill>
            </a:endParaRPr>
          </a:p>
        </p:txBody>
      </p:sp>
      <p:pic>
        <p:nvPicPr>
          <p:cNvPr id="2" name="Picture 2" descr="Enzima - Wikipedia, la enciclopedia libre">
            <a:extLst>
              <a:ext uri="{FF2B5EF4-FFF2-40B4-BE49-F238E27FC236}">
                <a16:creationId xmlns:a16="http://schemas.microsoft.com/office/drawing/2014/main" id="{33293766-5F08-77B6-9E6D-B3BDD484B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941" y="2853683"/>
            <a:ext cx="3791372" cy="238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106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uam iztapalapa logo">
            <a:extLst>
              <a:ext uri="{FF2B5EF4-FFF2-40B4-BE49-F238E27FC236}">
                <a16:creationId xmlns:a16="http://schemas.microsoft.com/office/drawing/2014/main" id="{B07136D5-A848-D2F2-63F2-5F2A8D8B1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431799" y="172314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9834FFD5-1E33-85B2-9F67-5F32CA10F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38964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10">
            <a:extLst>
              <a:ext uri="{FF2B5EF4-FFF2-40B4-BE49-F238E27FC236}">
                <a16:creationId xmlns:a16="http://schemas.microsoft.com/office/drawing/2014/main" id="{A342AC89-3F83-FCC4-65E5-36C8F0A00553}"/>
              </a:ext>
            </a:extLst>
          </p:cNvPr>
          <p:cNvCxnSpPr>
            <a:cxnSpLocks/>
          </p:cNvCxnSpPr>
          <p:nvPr/>
        </p:nvCxnSpPr>
        <p:spPr>
          <a:xfrm>
            <a:off x="461482" y="818501"/>
            <a:ext cx="112487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353A2C52-60C8-28CE-E2AD-7B3232710D41}"/>
              </a:ext>
            </a:extLst>
          </p:cNvPr>
          <p:cNvSpPr txBox="1"/>
          <p:nvPr/>
        </p:nvSpPr>
        <p:spPr>
          <a:xfrm>
            <a:off x="275824" y="1049164"/>
            <a:ext cx="6094324" cy="440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sz="2000" b="1" dirty="0">
                <a:solidFill>
                  <a:schemeClr val="accent3"/>
                </a:solidFill>
              </a:rPr>
              <a:t>Pruebas de inhibición con enzimas</a:t>
            </a:r>
            <a:endParaRPr lang="es-ES" sz="2000" b="1" i="1" dirty="0">
              <a:solidFill>
                <a:schemeClr val="accent3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74D696-3E48-E88D-AC86-E7B74F7C4042}"/>
              </a:ext>
            </a:extLst>
          </p:cNvPr>
          <p:cNvSpPr txBox="1"/>
          <p:nvPr/>
        </p:nvSpPr>
        <p:spPr>
          <a:xfrm>
            <a:off x="337527" y="1685386"/>
            <a:ext cx="5970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/>
              <a:t>Identificar inhibición competitiva o no competitiva</a:t>
            </a:r>
          </a:p>
          <a:p>
            <a:pPr marL="285750" indent="-285750">
              <a:buFont typeface="Arial"/>
              <a:buChar char="•"/>
            </a:pPr>
            <a:r>
              <a:rPr lang="es-ES" dirty="0"/>
              <a:t>Fuerza de la inhibición medida como IC</a:t>
            </a:r>
            <a:r>
              <a:rPr lang="es-ES" baseline="-25000" dirty="0"/>
              <a:t>50</a:t>
            </a:r>
            <a:endParaRPr lang="es-ES" dirty="0"/>
          </a:p>
          <a:p>
            <a:pPr marL="285750" indent="-285750">
              <a:buFont typeface="Arial"/>
              <a:buChar char="•"/>
            </a:pPr>
            <a:r>
              <a:rPr lang="es-ES" dirty="0"/>
              <a:t>IC</a:t>
            </a:r>
            <a:r>
              <a:rPr lang="es-ES" baseline="-25000" dirty="0"/>
              <a:t>50 </a:t>
            </a:r>
            <a:r>
              <a:rPr lang="es-ES" dirty="0"/>
              <a:t>= concentración de inhibidor necesaria para reducir la actividad de la enzima al 50%</a:t>
            </a:r>
            <a:endParaRPr lang="es-ES" baseline="-25000" dirty="0"/>
          </a:p>
          <a:p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105CBF0-2A39-F016-0F8B-29A52CF860F7}"/>
              </a:ext>
            </a:extLst>
          </p:cNvPr>
          <p:cNvSpPr txBox="1"/>
          <p:nvPr/>
        </p:nvSpPr>
        <p:spPr>
          <a:xfrm>
            <a:off x="282576" y="3703477"/>
            <a:ext cx="59709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/>
              <a:t>No es fácil aislar receptores unidos a membrana</a:t>
            </a:r>
          </a:p>
          <a:p>
            <a:pPr marL="285750" indent="-285750">
              <a:buFont typeface="Arial"/>
              <a:buChar char="•"/>
            </a:pPr>
            <a:r>
              <a:rPr lang="es-ES" dirty="0" err="1"/>
              <a:t>Relizadas</a:t>
            </a:r>
            <a:r>
              <a:rPr lang="es-ES" dirty="0"/>
              <a:t> con células completas, cultivos celulares u órganos aislados</a:t>
            </a:r>
          </a:p>
          <a:p>
            <a:pPr marL="285750" indent="-285750">
              <a:buFont typeface="Arial"/>
              <a:buChar char="•"/>
            </a:pPr>
            <a:r>
              <a:rPr lang="es-ES" dirty="0"/>
              <a:t>Afinidad – fuerza con la cual los compuestos se unen a un receptor</a:t>
            </a:r>
          </a:p>
          <a:p>
            <a:pPr marL="285750" indent="-285750">
              <a:buFont typeface="Arial"/>
              <a:buChar char="•"/>
            </a:pPr>
            <a:r>
              <a:rPr lang="es-ES" dirty="0"/>
              <a:t>Eficacia – mide el máximo efecto bioquímico que resulta de la unión de un compuesto al receptor</a:t>
            </a:r>
          </a:p>
          <a:p>
            <a:pPr marL="285750" indent="-285750">
              <a:buFont typeface="Arial"/>
              <a:buChar char="•"/>
            </a:pPr>
            <a:r>
              <a:rPr lang="es-ES" dirty="0"/>
              <a:t>Potencia – concentración de un </a:t>
            </a:r>
            <a:r>
              <a:rPr lang="es-ES" i="1" dirty="0"/>
              <a:t>agonista</a:t>
            </a:r>
            <a:r>
              <a:rPr lang="es-ES" dirty="0"/>
              <a:t> requerido para producir 50% del máximo efecto posible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B6B5339-C76B-2439-97BD-0ADB50DE35BA}"/>
              </a:ext>
            </a:extLst>
          </p:cNvPr>
          <p:cNvSpPr txBox="1"/>
          <p:nvPr/>
        </p:nvSpPr>
        <p:spPr>
          <a:xfrm>
            <a:off x="1804910" y="3158504"/>
            <a:ext cx="3036152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3"/>
                </a:solidFill>
              </a:rPr>
              <a:t>Pruebas con Receptores</a:t>
            </a:r>
          </a:p>
        </p:txBody>
      </p:sp>
      <p:pic>
        <p:nvPicPr>
          <p:cNvPr id="1026" name="Picture 2" descr="Enzima - Wikipedia, la enciclopedia libre">
            <a:extLst>
              <a:ext uri="{FF2B5EF4-FFF2-40B4-BE49-F238E27FC236}">
                <a16:creationId xmlns:a16="http://schemas.microsoft.com/office/drawing/2014/main" id="{FEACC045-FD80-F305-1703-9334FE05B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65" y="1251944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20">
            <a:extLst>
              <a:ext uri="{FF2B5EF4-FFF2-40B4-BE49-F238E27FC236}">
                <a16:creationId xmlns:a16="http://schemas.microsoft.com/office/drawing/2014/main" id="{D1424382-8584-303F-8060-8AB138E81ECE}"/>
              </a:ext>
            </a:extLst>
          </p:cNvPr>
          <p:cNvGrpSpPr>
            <a:grpSpLocks/>
          </p:cNvGrpSpPr>
          <p:nvPr/>
        </p:nvGrpSpPr>
        <p:grpSpPr bwMode="auto">
          <a:xfrm>
            <a:off x="6244765" y="3695287"/>
            <a:ext cx="1689100" cy="769937"/>
            <a:chOff x="624" y="1113"/>
            <a:chExt cx="1064" cy="485"/>
          </a:xfrm>
        </p:grpSpPr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3C198E0D-8B29-6A1D-BFF7-18B2ED6C98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152"/>
              <a:ext cx="67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en-GB" sz="1800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Fármaco</a:t>
              </a:r>
              <a:endParaRPr lang="en-GB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020AA8A-F7EA-0D6F-53DF-E0295BC6E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1113"/>
              <a:ext cx="302" cy="485"/>
            </a:xfrm>
            <a:custGeom>
              <a:avLst/>
              <a:gdLst/>
              <a:ahLst/>
              <a:cxnLst>
                <a:cxn ang="0">
                  <a:pos x="110" y="471"/>
                </a:cxn>
                <a:cxn ang="0">
                  <a:pos x="73" y="410"/>
                </a:cxn>
                <a:cxn ang="0">
                  <a:pos x="30" y="292"/>
                </a:cxn>
                <a:cxn ang="0">
                  <a:pos x="3" y="135"/>
                </a:cxn>
                <a:cxn ang="0">
                  <a:pos x="46" y="26"/>
                </a:cxn>
                <a:cxn ang="0">
                  <a:pos x="187" y="4"/>
                </a:cxn>
                <a:cxn ang="0">
                  <a:pos x="273" y="50"/>
                </a:cxn>
                <a:cxn ang="0">
                  <a:pos x="302" y="140"/>
                </a:cxn>
                <a:cxn ang="0">
                  <a:pos x="275" y="282"/>
                </a:cxn>
                <a:cxn ang="0">
                  <a:pos x="230" y="431"/>
                </a:cxn>
                <a:cxn ang="0">
                  <a:pos x="179" y="479"/>
                </a:cxn>
                <a:cxn ang="0">
                  <a:pos x="110" y="471"/>
                </a:cxn>
              </a:cxnLst>
              <a:rect l="0" t="0" r="r" b="b"/>
              <a:pathLst>
                <a:path w="302" h="485">
                  <a:moveTo>
                    <a:pt x="110" y="471"/>
                  </a:moveTo>
                  <a:cubicBezTo>
                    <a:pt x="92" y="459"/>
                    <a:pt x="86" y="439"/>
                    <a:pt x="73" y="410"/>
                  </a:cubicBezTo>
                  <a:cubicBezTo>
                    <a:pt x="59" y="380"/>
                    <a:pt x="41" y="337"/>
                    <a:pt x="30" y="292"/>
                  </a:cubicBezTo>
                  <a:cubicBezTo>
                    <a:pt x="18" y="246"/>
                    <a:pt x="0" y="179"/>
                    <a:pt x="3" y="135"/>
                  </a:cubicBezTo>
                  <a:cubicBezTo>
                    <a:pt x="5" y="90"/>
                    <a:pt x="15" y="47"/>
                    <a:pt x="46" y="26"/>
                  </a:cubicBezTo>
                  <a:cubicBezTo>
                    <a:pt x="76" y="4"/>
                    <a:pt x="149" y="0"/>
                    <a:pt x="187" y="4"/>
                  </a:cubicBezTo>
                  <a:cubicBezTo>
                    <a:pt x="224" y="7"/>
                    <a:pt x="253" y="27"/>
                    <a:pt x="273" y="50"/>
                  </a:cubicBezTo>
                  <a:cubicBezTo>
                    <a:pt x="292" y="72"/>
                    <a:pt x="301" y="101"/>
                    <a:pt x="302" y="140"/>
                  </a:cubicBezTo>
                  <a:cubicBezTo>
                    <a:pt x="302" y="178"/>
                    <a:pt x="286" y="233"/>
                    <a:pt x="275" y="282"/>
                  </a:cubicBezTo>
                  <a:cubicBezTo>
                    <a:pt x="263" y="330"/>
                    <a:pt x="245" y="398"/>
                    <a:pt x="230" y="431"/>
                  </a:cubicBezTo>
                  <a:cubicBezTo>
                    <a:pt x="214" y="463"/>
                    <a:pt x="199" y="472"/>
                    <a:pt x="179" y="479"/>
                  </a:cubicBezTo>
                  <a:cubicBezTo>
                    <a:pt x="158" y="485"/>
                    <a:pt x="127" y="482"/>
                    <a:pt x="110" y="47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1" charset="0"/>
                <a:ea typeface="+mn-ea"/>
              </a:endParaRPr>
            </a:p>
          </p:txBody>
        </p: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F5F35E23-7FC0-4DEB-D213-6A9C80D1EBDD}"/>
              </a:ext>
            </a:extLst>
          </p:cNvPr>
          <p:cNvSpPr>
            <a:spLocks/>
          </p:cNvSpPr>
          <p:nvPr/>
        </p:nvSpPr>
        <p:spPr bwMode="auto">
          <a:xfrm>
            <a:off x="7603665" y="4755737"/>
            <a:ext cx="1008063" cy="576262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184" y="0"/>
              </a:cxn>
              <a:cxn ang="0">
                <a:pos x="347" y="171"/>
              </a:cxn>
              <a:cxn ang="0">
                <a:pos x="472" y="0"/>
              </a:cxn>
              <a:cxn ang="0">
                <a:pos x="635" y="147"/>
              </a:cxn>
              <a:cxn ang="0">
                <a:pos x="565" y="363"/>
              </a:cxn>
              <a:cxn ang="0">
                <a:pos x="59" y="363"/>
              </a:cxn>
              <a:cxn ang="0">
                <a:pos x="0" y="144"/>
              </a:cxn>
            </a:cxnLst>
            <a:rect l="0" t="0" r="r" b="b"/>
            <a:pathLst>
              <a:path w="635" h="363">
                <a:moveTo>
                  <a:pt x="0" y="144"/>
                </a:moveTo>
                <a:lnTo>
                  <a:pt x="184" y="0"/>
                </a:lnTo>
                <a:lnTo>
                  <a:pt x="347" y="171"/>
                </a:lnTo>
                <a:lnTo>
                  <a:pt x="472" y="0"/>
                </a:lnTo>
                <a:lnTo>
                  <a:pt x="635" y="147"/>
                </a:lnTo>
                <a:lnTo>
                  <a:pt x="565" y="363"/>
                </a:lnTo>
                <a:lnTo>
                  <a:pt x="59" y="363"/>
                </a:lnTo>
                <a:lnTo>
                  <a:pt x="0" y="144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1" charset="0"/>
              <a:ea typeface="+mn-ea"/>
            </a:endParaRPr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D39DD835-CF9A-2760-9B76-0C181A29F72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91003" y="4257262"/>
            <a:ext cx="225425" cy="58737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29">
            <a:extLst>
              <a:ext uri="{FF2B5EF4-FFF2-40B4-BE49-F238E27FC236}">
                <a16:creationId xmlns:a16="http://schemas.microsoft.com/office/drawing/2014/main" id="{414F9300-81F0-5DE2-6D56-695AF74B45EA}"/>
              </a:ext>
            </a:extLst>
          </p:cNvPr>
          <p:cNvGrpSpPr>
            <a:grpSpLocks/>
          </p:cNvGrpSpPr>
          <p:nvPr/>
        </p:nvGrpSpPr>
        <p:grpSpPr bwMode="auto">
          <a:xfrm>
            <a:off x="9140369" y="3909600"/>
            <a:ext cx="2962277" cy="1712913"/>
            <a:chOff x="2448" y="1248"/>
            <a:chExt cx="1866" cy="107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30C540E-EC14-B7A0-55F2-D2F69BE9EC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1536"/>
              <a:ext cx="52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28">
              <a:extLst>
                <a:ext uri="{FF2B5EF4-FFF2-40B4-BE49-F238E27FC236}">
                  <a16:creationId xmlns:a16="http://schemas.microsoft.com/office/drawing/2014/main" id="{D7B06F11-CB84-219A-0B27-E4645CF73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1248"/>
              <a:ext cx="1098" cy="1079"/>
              <a:chOff x="3216" y="1248"/>
              <a:chExt cx="1098" cy="1079"/>
            </a:xfrm>
          </p:grpSpPr>
          <p:sp>
            <p:nvSpPr>
              <p:cNvPr id="19" name="Text Box 9">
                <a:extLst>
                  <a:ext uri="{FF2B5EF4-FFF2-40B4-BE49-F238E27FC236}">
                    <a16:creationId xmlns:a16="http://schemas.microsoft.com/office/drawing/2014/main" id="{AEF5B602-2A01-4523-2EF5-0E9BA5D55D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920"/>
                <a:ext cx="1098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en-GB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1" charset="0"/>
                  <a:ea typeface="+mn-ea"/>
                </a:endParaRPr>
              </a:p>
              <a:p>
                <a:pPr>
                  <a:defRPr/>
                </a:pPr>
                <a:r>
                  <a:rPr lang="en-GB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1" charset="0"/>
                    <a:ea typeface="+mn-ea"/>
                  </a:rPr>
                  <a:t>Ajuste</a:t>
                </a:r>
                <a:r>
                  <a:rPr lang="en-GB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1" charset="0"/>
                    <a:ea typeface="+mn-ea"/>
                  </a:rPr>
                  <a:t> </a:t>
                </a:r>
                <a:r>
                  <a:rPr lang="en-GB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1" charset="0"/>
                    <a:ea typeface="+mn-ea"/>
                  </a:rPr>
                  <a:t>inducido</a:t>
                </a:r>
                <a:endParaRPr lang="en-GB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1" charset="0"/>
                  <a:ea typeface="+mn-ea"/>
                </a:endParaRPr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6A32DE43-AC8A-A103-56BC-84F66773D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1620"/>
                <a:ext cx="645" cy="513"/>
              </a:xfrm>
              <a:custGeom>
                <a:avLst/>
                <a:gdLst/>
                <a:ahLst/>
                <a:cxnLst>
                  <a:cxn ang="0">
                    <a:pos x="189" y="25"/>
                  </a:cxn>
                  <a:cxn ang="0">
                    <a:pos x="0" y="161"/>
                  </a:cxn>
                  <a:cxn ang="0">
                    <a:pos x="53" y="377"/>
                  </a:cxn>
                  <a:cxn ang="0">
                    <a:pos x="308" y="513"/>
                  </a:cxn>
                  <a:cxn ang="0">
                    <a:pos x="573" y="377"/>
                  </a:cxn>
                  <a:cxn ang="0">
                    <a:pos x="645" y="159"/>
                  </a:cxn>
                  <a:cxn ang="0">
                    <a:pos x="475" y="15"/>
                  </a:cxn>
                  <a:cxn ang="0">
                    <a:pos x="464" y="73"/>
                  </a:cxn>
                  <a:cxn ang="0">
                    <a:pos x="413" y="135"/>
                  </a:cxn>
                  <a:cxn ang="0">
                    <a:pos x="323" y="164"/>
                  </a:cxn>
                  <a:cxn ang="0">
                    <a:pos x="243" y="135"/>
                  </a:cxn>
                  <a:cxn ang="0">
                    <a:pos x="195" y="71"/>
                  </a:cxn>
                  <a:cxn ang="0">
                    <a:pos x="189" y="25"/>
                  </a:cxn>
                </a:cxnLst>
                <a:rect l="0" t="0" r="r" b="b"/>
                <a:pathLst>
                  <a:path w="645" h="513">
                    <a:moveTo>
                      <a:pt x="189" y="25"/>
                    </a:moveTo>
                    <a:lnTo>
                      <a:pt x="0" y="161"/>
                    </a:lnTo>
                    <a:lnTo>
                      <a:pt x="53" y="377"/>
                    </a:lnTo>
                    <a:lnTo>
                      <a:pt x="308" y="513"/>
                    </a:lnTo>
                    <a:lnTo>
                      <a:pt x="573" y="377"/>
                    </a:lnTo>
                    <a:lnTo>
                      <a:pt x="645" y="159"/>
                    </a:lnTo>
                    <a:lnTo>
                      <a:pt x="475" y="15"/>
                    </a:lnTo>
                    <a:cubicBezTo>
                      <a:pt x="444" y="0"/>
                      <a:pt x="474" y="53"/>
                      <a:pt x="464" y="73"/>
                    </a:cubicBezTo>
                    <a:cubicBezTo>
                      <a:pt x="453" y="93"/>
                      <a:pt x="436" y="119"/>
                      <a:pt x="413" y="135"/>
                    </a:cubicBezTo>
                    <a:cubicBezTo>
                      <a:pt x="389" y="150"/>
                      <a:pt x="351" y="164"/>
                      <a:pt x="323" y="164"/>
                    </a:cubicBezTo>
                    <a:cubicBezTo>
                      <a:pt x="294" y="164"/>
                      <a:pt x="264" y="150"/>
                      <a:pt x="243" y="135"/>
                    </a:cubicBezTo>
                    <a:cubicBezTo>
                      <a:pt x="221" y="119"/>
                      <a:pt x="204" y="89"/>
                      <a:pt x="195" y="71"/>
                    </a:cubicBezTo>
                    <a:cubicBezTo>
                      <a:pt x="186" y="52"/>
                      <a:pt x="190" y="34"/>
                      <a:pt x="189" y="2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6275"/>
                      <a:invGamma/>
                    </a:schemeClr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pitchFamily="1" charset="0"/>
                  <a:ea typeface="+mn-ea"/>
                </a:endParaRPr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id="{9AF351F4-54AD-6127-2637-3D0869A26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248"/>
                <a:ext cx="302" cy="485"/>
              </a:xfrm>
              <a:custGeom>
                <a:avLst/>
                <a:gdLst/>
                <a:ahLst/>
                <a:cxnLst>
                  <a:cxn ang="0">
                    <a:pos x="110" y="471"/>
                  </a:cxn>
                  <a:cxn ang="0">
                    <a:pos x="73" y="410"/>
                  </a:cxn>
                  <a:cxn ang="0">
                    <a:pos x="30" y="292"/>
                  </a:cxn>
                  <a:cxn ang="0">
                    <a:pos x="3" y="135"/>
                  </a:cxn>
                  <a:cxn ang="0">
                    <a:pos x="46" y="26"/>
                  </a:cxn>
                  <a:cxn ang="0">
                    <a:pos x="187" y="4"/>
                  </a:cxn>
                  <a:cxn ang="0">
                    <a:pos x="273" y="50"/>
                  </a:cxn>
                  <a:cxn ang="0">
                    <a:pos x="302" y="140"/>
                  </a:cxn>
                  <a:cxn ang="0">
                    <a:pos x="275" y="282"/>
                  </a:cxn>
                  <a:cxn ang="0">
                    <a:pos x="230" y="431"/>
                  </a:cxn>
                  <a:cxn ang="0">
                    <a:pos x="179" y="479"/>
                  </a:cxn>
                  <a:cxn ang="0">
                    <a:pos x="110" y="471"/>
                  </a:cxn>
                </a:cxnLst>
                <a:rect l="0" t="0" r="r" b="b"/>
                <a:pathLst>
                  <a:path w="302" h="485">
                    <a:moveTo>
                      <a:pt x="110" y="471"/>
                    </a:moveTo>
                    <a:cubicBezTo>
                      <a:pt x="92" y="459"/>
                      <a:pt x="86" y="439"/>
                      <a:pt x="73" y="410"/>
                    </a:cubicBezTo>
                    <a:cubicBezTo>
                      <a:pt x="59" y="380"/>
                      <a:pt x="41" y="337"/>
                      <a:pt x="30" y="292"/>
                    </a:cubicBezTo>
                    <a:cubicBezTo>
                      <a:pt x="18" y="246"/>
                      <a:pt x="0" y="179"/>
                      <a:pt x="3" y="135"/>
                    </a:cubicBezTo>
                    <a:cubicBezTo>
                      <a:pt x="5" y="90"/>
                      <a:pt x="15" y="47"/>
                      <a:pt x="46" y="26"/>
                    </a:cubicBezTo>
                    <a:cubicBezTo>
                      <a:pt x="76" y="4"/>
                      <a:pt x="149" y="0"/>
                      <a:pt x="187" y="4"/>
                    </a:cubicBezTo>
                    <a:cubicBezTo>
                      <a:pt x="224" y="7"/>
                      <a:pt x="253" y="27"/>
                      <a:pt x="273" y="50"/>
                    </a:cubicBezTo>
                    <a:cubicBezTo>
                      <a:pt x="292" y="72"/>
                      <a:pt x="301" y="101"/>
                      <a:pt x="302" y="140"/>
                    </a:cubicBezTo>
                    <a:cubicBezTo>
                      <a:pt x="302" y="178"/>
                      <a:pt x="286" y="233"/>
                      <a:pt x="275" y="282"/>
                    </a:cubicBezTo>
                    <a:cubicBezTo>
                      <a:pt x="263" y="330"/>
                      <a:pt x="245" y="398"/>
                      <a:pt x="230" y="431"/>
                    </a:cubicBezTo>
                    <a:cubicBezTo>
                      <a:pt x="214" y="463"/>
                      <a:pt x="199" y="472"/>
                      <a:pt x="179" y="479"/>
                    </a:cubicBezTo>
                    <a:cubicBezTo>
                      <a:pt x="158" y="485"/>
                      <a:pt x="127" y="482"/>
                      <a:pt x="110" y="47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" pitchFamily="1" charset="0"/>
                  <a:ea typeface="+mn-ea"/>
                </a:endParaRPr>
              </a:p>
            </p:txBody>
          </p:sp>
          <p:sp>
            <p:nvSpPr>
              <p:cNvPr id="22" name="Text Box 19">
                <a:extLst>
                  <a:ext uri="{FF2B5EF4-FFF2-40B4-BE49-F238E27FC236}">
                    <a16:creationId xmlns:a16="http://schemas.microsoft.com/office/drawing/2014/main" id="{B5BB4A53-183B-6E96-7B92-FE3C195E7F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2" y="1344"/>
                <a:ext cx="20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en-GB" sz="1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F</a:t>
                </a:r>
                <a:endParaRPr lang="en-GB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902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uam iztapalapa logo">
            <a:extLst>
              <a:ext uri="{FF2B5EF4-FFF2-40B4-BE49-F238E27FC236}">
                <a16:creationId xmlns:a16="http://schemas.microsoft.com/office/drawing/2014/main" id="{332C6A4A-5F77-508F-E680-1A75EFEA0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431799" y="172314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3E8795F5-8313-9C1A-187B-5CCCB1C1E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38964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10">
            <a:extLst>
              <a:ext uri="{FF2B5EF4-FFF2-40B4-BE49-F238E27FC236}">
                <a16:creationId xmlns:a16="http://schemas.microsoft.com/office/drawing/2014/main" id="{0702FDE9-7461-7A3D-64D3-12CD2E919006}"/>
              </a:ext>
            </a:extLst>
          </p:cNvPr>
          <p:cNvCxnSpPr>
            <a:cxnSpLocks/>
          </p:cNvCxnSpPr>
          <p:nvPr/>
        </p:nvCxnSpPr>
        <p:spPr>
          <a:xfrm>
            <a:off x="461482" y="818501"/>
            <a:ext cx="112487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7C0E43ED-7F90-78B9-DBE8-BFE912F2E5BB}"/>
              </a:ext>
            </a:extLst>
          </p:cNvPr>
          <p:cNvSpPr txBox="1"/>
          <p:nvPr/>
        </p:nvSpPr>
        <p:spPr>
          <a:xfrm>
            <a:off x="2784921" y="1262111"/>
            <a:ext cx="2468753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3"/>
                </a:solidFill>
              </a:rPr>
              <a:t>El Compuesto Líder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6A7872-AA11-0549-5A2C-7CA0A336B903}"/>
              </a:ext>
            </a:extLst>
          </p:cNvPr>
          <p:cNvSpPr txBox="1"/>
          <p:nvPr/>
        </p:nvSpPr>
        <p:spPr>
          <a:xfrm>
            <a:off x="431799" y="1979514"/>
            <a:ext cx="7174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/>
              <a:t>Un compuesto que demuestra una propiedad probablemente útil terapéuticamente </a:t>
            </a:r>
          </a:p>
          <a:p>
            <a:pPr marL="285750" indent="-285750">
              <a:buFont typeface="Arial"/>
              <a:buChar char="•"/>
            </a:pPr>
            <a:r>
              <a:rPr lang="es-ES" dirty="0"/>
              <a:t>Usado como punto de partida para el diseño y desarrollo de un fármaco</a:t>
            </a:r>
          </a:p>
          <a:p>
            <a:pPr marL="285750" indent="-285750">
              <a:buFont typeface="Arial"/>
              <a:buChar char="•"/>
            </a:pPr>
            <a:r>
              <a:rPr lang="es-ES" dirty="0"/>
              <a:t>Encontrado por diseño (modelado molecular) o por cribado de compuestos (naturales o sintéticos)</a:t>
            </a:r>
          </a:p>
          <a:p>
            <a:pPr marL="285750" indent="-285750">
              <a:buFont typeface="Arial"/>
              <a:buChar char="•"/>
            </a:pPr>
            <a:r>
              <a:rPr lang="es-ES" dirty="0"/>
              <a:t>Necesario identificar una prueba apropiada a fin de encontrar un compuesto líder</a:t>
            </a:r>
          </a:p>
          <a:p>
            <a:pPr marL="285750" indent="-285750">
              <a:buFont typeface="Arial"/>
              <a:buChar char="•"/>
            </a:pPr>
            <a:r>
              <a:rPr lang="es-ES" dirty="0"/>
              <a:t>Principio Activo – un compuesto que es aislado de un extracto natural y que es principalmente el responsable de la actividad farmacológica del extracto.  A menudo utilizado como compuesto líder.</a:t>
            </a:r>
          </a:p>
        </p:txBody>
      </p:sp>
      <p:pic>
        <p:nvPicPr>
          <p:cNvPr id="2050" name="Picture 2" descr="Paclitaxel - Wikipedia, la enciclopedia libre">
            <a:extLst>
              <a:ext uri="{FF2B5EF4-FFF2-40B4-BE49-F238E27FC236}">
                <a16:creationId xmlns:a16="http://schemas.microsoft.com/office/drawing/2014/main" id="{4FEF1A46-AB66-194D-D08B-CF537F12F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583" y="943989"/>
            <a:ext cx="3617636" cy="245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 penicilina - Clickmica">
            <a:extLst>
              <a:ext uri="{FF2B5EF4-FFF2-40B4-BE49-F238E27FC236}">
                <a16:creationId xmlns:a16="http://schemas.microsoft.com/office/drawing/2014/main" id="{5D4052D7-0755-5B43-357E-EA17E183A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092" y="4439472"/>
            <a:ext cx="2779127" cy="166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hos productores de micotoxinas">
            <a:extLst>
              <a:ext uri="{FF2B5EF4-FFF2-40B4-BE49-F238E27FC236}">
                <a16:creationId xmlns:a16="http://schemas.microsoft.com/office/drawing/2014/main" id="{101D3EE8-0A80-9B53-E5C2-292E8B45A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28" y="5140390"/>
            <a:ext cx="1402379" cy="140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CE68FA5-6C32-FFEF-9948-DBBDF5442D0C}"/>
              </a:ext>
            </a:extLst>
          </p:cNvPr>
          <p:cNvSpPr txBox="1"/>
          <p:nvPr/>
        </p:nvSpPr>
        <p:spPr>
          <a:xfrm>
            <a:off x="8880229" y="6078567"/>
            <a:ext cx="2880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1D35"/>
                </a:solidFill>
                <a:effectLst/>
                <a:latin typeface="Google Sans"/>
              </a:rPr>
              <a:t>Penicilina</a:t>
            </a:r>
            <a:r>
              <a:rPr lang="es-MX" dirty="0">
                <a:solidFill>
                  <a:srgbClr val="001D35"/>
                </a:solidFill>
                <a:latin typeface="Google Sans"/>
              </a:rPr>
              <a:t> IC</a:t>
            </a:r>
            <a:r>
              <a:rPr lang="es-MX" baseline="-25000" dirty="0">
                <a:solidFill>
                  <a:srgbClr val="001D35"/>
                </a:solidFill>
                <a:latin typeface="Google Sans"/>
              </a:rPr>
              <a:t>50</a:t>
            </a:r>
            <a:r>
              <a:rPr lang="es-MX" b="1" baseline="-250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s-MX" b="1" dirty="0">
                <a:solidFill>
                  <a:srgbClr val="001D35"/>
                </a:solidFill>
                <a:latin typeface="Google Sans"/>
              </a:rPr>
              <a:t>= </a:t>
            </a:r>
            <a:r>
              <a:rPr lang="es-MX" dirty="0"/>
              <a:t>149.6 </a:t>
            </a:r>
            <a:r>
              <a:rPr lang="es-MX" dirty="0" err="1"/>
              <a:t>nM</a:t>
            </a:r>
            <a:endParaRPr lang="es-MX" b="1" dirty="0">
              <a:solidFill>
                <a:srgbClr val="001D35"/>
              </a:solidFill>
              <a:effectLst/>
              <a:latin typeface="Google Sans"/>
            </a:endParaRPr>
          </a:p>
          <a:p>
            <a:pPr algn="ctr"/>
            <a:r>
              <a:rPr lang="es-MX" b="0" i="1" dirty="0" err="1">
                <a:solidFill>
                  <a:srgbClr val="001D35"/>
                </a:solidFill>
                <a:effectLst/>
                <a:latin typeface="Google Sans"/>
              </a:rPr>
              <a:t>Penicillium</a:t>
            </a:r>
            <a:r>
              <a:rPr lang="es-MX" b="0" i="1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s-MX" b="0" i="1" dirty="0" err="1">
                <a:solidFill>
                  <a:srgbClr val="001D35"/>
                </a:solidFill>
                <a:effectLst/>
                <a:latin typeface="Google Sans"/>
              </a:rPr>
              <a:t>chrysogenum</a:t>
            </a:r>
            <a:endParaRPr lang="es-MX" i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1392EEF-B517-7455-0198-970D7CAF7180}"/>
              </a:ext>
            </a:extLst>
          </p:cNvPr>
          <p:cNvSpPr txBox="1"/>
          <p:nvPr/>
        </p:nvSpPr>
        <p:spPr>
          <a:xfrm>
            <a:off x="9331043" y="3520987"/>
            <a:ext cx="2182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 err="1">
                <a:solidFill>
                  <a:srgbClr val="001D35"/>
                </a:solidFill>
                <a:effectLst/>
                <a:latin typeface="Google Sans"/>
              </a:rPr>
              <a:t>Taxol</a:t>
            </a:r>
            <a:r>
              <a:rPr lang="es-MX" b="1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s-MX" dirty="0">
                <a:solidFill>
                  <a:srgbClr val="001D35"/>
                </a:solidFill>
                <a:effectLst/>
                <a:latin typeface="Google Sans"/>
              </a:rPr>
              <a:t>IC</a:t>
            </a:r>
            <a:r>
              <a:rPr lang="es-MX" baseline="-25000" dirty="0">
                <a:solidFill>
                  <a:srgbClr val="001D35"/>
                </a:solidFill>
                <a:effectLst/>
                <a:latin typeface="Google Sans"/>
              </a:rPr>
              <a:t>50</a:t>
            </a:r>
            <a:r>
              <a:rPr lang="es-MX" b="1" baseline="-2500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s-MX" b="1" dirty="0">
                <a:solidFill>
                  <a:srgbClr val="001D35"/>
                </a:solidFill>
                <a:effectLst/>
                <a:latin typeface="Google Sans"/>
              </a:rPr>
              <a:t>= </a:t>
            </a:r>
            <a:r>
              <a:rPr lang="es-MX" dirty="0"/>
              <a:t>1-10 </a:t>
            </a:r>
            <a:r>
              <a:rPr lang="es-MX" dirty="0" err="1"/>
              <a:t>nM</a:t>
            </a:r>
            <a:r>
              <a:rPr lang="es-MX" b="0" i="1" dirty="0">
                <a:solidFill>
                  <a:srgbClr val="001D35"/>
                </a:solidFill>
                <a:effectLst/>
                <a:latin typeface="Google Sans"/>
              </a:rPr>
              <a:t> </a:t>
            </a:r>
          </a:p>
          <a:p>
            <a:pPr algn="ctr"/>
            <a:r>
              <a:rPr lang="es-MX" b="0" i="1" dirty="0" err="1">
                <a:solidFill>
                  <a:srgbClr val="001D35"/>
                </a:solidFill>
                <a:effectLst/>
                <a:latin typeface="Google Sans"/>
              </a:rPr>
              <a:t>Taxus</a:t>
            </a:r>
            <a:r>
              <a:rPr lang="es-MX" b="0" i="1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s-MX" b="0" i="1" dirty="0" err="1">
                <a:solidFill>
                  <a:srgbClr val="001D35"/>
                </a:solidFill>
                <a:effectLst/>
                <a:latin typeface="Google Sans"/>
              </a:rPr>
              <a:t>brevifolia</a:t>
            </a:r>
            <a:r>
              <a:rPr lang="es-MX" b="0" i="1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endParaRPr lang="es-MX" i="1" dirty="0"/>
          </a:p>
        </p:txBody>
      </p:sp>
      <p:pic>
        <p:nvPicPr>
          <p:cNvPr id="1030" name="Picture 6" descr="tejo del Pacífico (Taxus brevifolia) · Natusfera">
            <a:extLst>
              <a:ext uri="{FF2B5EF4-FFF2-40B4-BE49-F238E27FC236}">
                <a16:creationId xmlns:a16="http://schemas.microsoft.com/office/drawing/2014/main" id="{26660702-F44C-71CD-94E3-391034673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136" y="3125893"/>
            <a:ext cx="1664929" cy="124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15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EB99A15-0E24-278E-BD0D-8352BF95BEA1}"/>
              </a:ext>
            </a:extLst>
          </p:cNvPr>
          <p:cNvSpPr txBox="1"/>
          <p:nvPr/>
        </p:nvSpPr>
        <p:spPr>
          <a:xfrm>
            <a:off x="2476346" y="1104075"/>
            <a:ext cx="366844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3"/>
                </a:solidFill>
              </a:rPr>
              <a:t>Fuentes de Compuestos Líder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5801B9-CEAC-1D0B-B1C1-2C3148729950}"/>
              </a:ext>
            </a:extLst>
          </p:cNvPr>
          <p:cNvSpPr txBox="1"/>
          <p:nvPr/>
        </p:nvSpPr>
        <p:spPr>
          <a:xfrm flipH="1">
            <a:off x="2476346" y="2446537"/>
            <a:ext cx="24779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s-ES" dirty="0"/>
              <a:t>El Mundo Natural</a:t>
            </a:r>
          </a:p>
          <a:p>
            <a:pPr marL="342900" indent="-342900">
              <a:buAutoNum type="alphaUcParenR"/>
            </a:pPr>
            <a:endParaRPr lang="es-ES" dirty="0"/>
          </a:p>
          <a:p>
            <a:pPr marL="342900" indent="-342900">
              <a:buAutoNum type="alphaUcParenR"/>
            </a:pPr>
            <a:endParaRPr lang="es-ES" dirty="0"/>
          </a:p>
          <a:p>
            <a:pPr marL="342900" indent="-342900">
              <a:buAutoNum type="alphaUcParenR"/>
            </a:pPr>
            <a:endParaRPr lang="es-ES" dirty="0"/>
          </a:p>
          <a:p>
            <a:pPr marL="342900" indent="-342900">
              <a:buAutoNum type="alphaUcParenR"/>
            </a:pPr>
            <a:endParaRPr lang="es-ES" dirty="0"/>
          </a:p>
          <a:p>
            <a:pPr marL="342900" indent="-342900">
              <a:buAutoNum type="alphaUcParenR"/>
            </a:pPr>
            <a:endParaRPr lang="es-ES" dirty="0"/>
          </a:p>
          <a:p>
            <a:pPr marL="342900" indent="-342900">
              <a:buAutoNum type="alphaUcParenR"/>
            </a:pPr>
            <a:endParaRPr lang="es-ES" dirty="0"/>
          </a:p>
          <a:p>
            <a:pPr marL="342900" indent="-342900">
              <a:buAutoNum type="alphaUcParenR"/>
            </a:pPr>
            <a:r>
              <a:rPr lang="es-ES" dirty="0"/>
              <a:t>El Mundo Sintético</a:t>
            </a:r>
          </a:p>
          <a:p>
            <a:pPr marL="342900" indent="-342900">
              <a:buAutoNum type="alphaUcParenR"/>
            </a:pPr>
            <a:endParaRPr lang="es-ES" dirty="0"/>
          </a:p>
          <a:p>
            <a:pPr marL="342900" indent="-342900">
              <a:buAutoNum type="alphaUcParenR"/>
            </a:pPr>
            <a:endParaRPr lang="es-ES" dirty="0"/>
          </a:p>
          <a:p>
            <a:pPr marL="342900" indent="-342900">
              <a:buAutoNum type="alphaUcParenR"/>
            </a:pPr>
            <a:endParaRPr lang="es-ES" dirty="0"/>
          </a:p>
          <a:p>
            <a:pPr marL="342900" indent="-342900">
              <a:buAutoNum type="alphaUcParenR"/>
            </a:pPr>
            <a:endParaRPr lang="es-ES" dirty="0"/>
          </a:p>
          <a:p>
            <a:pPr marL="342900" indent="-342900">
              <a:buAutoNum type="alphaUcParenR"/>
            </a:pPr>
            <a:r>
              <a:rPr lang="es-ES" dirty="0"/>
              <a:t>El Mundo Virtual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BC3F36-368C-D03C-7A7B-57AA36DC0103}"/>
              </a:ext>
            </a:extLst>
          </p:cNvPr>
          <p:cNvSpPr txBox="1"/>
          <p:nvPr/>
        </p:nvSpPr>
        <p:spPr>
          <a:xfrm>
            <a:off x="4954247" y="1951672"/>
            <a:ext cx="4868177" cy="1477328"/>
          </a:xfrm>
          <a:prstGeom prst="rect">
            <a:avLst/>
          </a:prstGeom>
          <a:noFill/>
          <a:ln w="28575" cmpd="sng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Flora (flores, árboles, arbustos)</a:t>
            </a:r>
          </a:p>
          <a:p>
            <a:r>
              <a:rPr lang="es-ES" dirty="0"/>
              <a:t>Microorganismos (bacterias, hongos)</a:t>
            </a:r>
          </a:p>
          <a:p>
            <a:r>
              <a:rPr lang="es-ES" dirty="0"/>
              <a:t>Fauna (ranas, serpientes, escorpiones)</a:t>
            </a:r>
          </a:p>
          <a:p>
            <a:r>
              <a:rPr lang="es-ES" dirty="0"/>
              <a:t>Bioquímicos (neurotransmisores, hormonas)</a:t>
            </a:r>
          </a:p>
          <a:p>
            <a:r>
              <a:rPr lang="es-ES" dirty="0"/>
              <a:t>Química marina (corales, bacterias, peces, </a:t>
            </a:r>
            <a:r>
              <a:rPr lang="es-ES" dirty="0" err="1"/>
              <a:t>etc</a:t>
            </a:r>
            <a:r>
              <a:rPr lang="es-ES" dirty="0"/>
              <a:t>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258746-B8B0-47FF-26CB-7A5F7E9587F0}"/>
              </a:ext>
            </a:extLst>
          </p:cNvPr>
          <p:cNvSpPr txBox="1"/>
          <p:nvPr/>
        </p:nvSpPr>
        <p:spPr>
          <a:xfrm>
            <a:off x="4954248" y="4135820"/>
            <a:ext cx="3314679" cy="923330"/>
          </a:xfrm>
          <a:prstGeom prst="rect">
            <a:avLst/>
          </a:prstGeom>
          <a:noFill/>
          <a:ln w="28575" cmpd="sng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Síntesis química (tradicional)</a:t>
            </a:r>
          </a:p>
          <a:p>
            <a:r>
              <a:rPr lang="es-ES" dirty="0"/>
              <a:t>Síntesis combinatoria y paralela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A61B5FC-13EA-6CB7-3BC9-BE249F5F8772}"/>
              </a:ext>
            </a:extLst>
          </p:cNvPr>
          <p:cNvSpPr txBox="1"/>
          <p:nvPr/>
        </p:nvSpPr>
        <p:spPr>
          <a:xfrm>
            <a:off x="4954248" y="5745639"/>
            <a:ext cx="4868176" cy="369332"/>
          </a:xfrm>
          <a:prstGeom prst="rect">
            <a:avLst/>
          </a:prstGeom>
          <a:noFill/>
          <a:ln w="28575" cmpd="sng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Diseño de fármacos asistido por computadora</a:t>
            </a:r>
          </a:p>
        </p:txBody>
      </p:sp>
      <p:pic>
        <p:nvPicPr>
          <p:cNvPr id="9" name="Imagen 8" descr="Resultado de imagen para uam iztapalapa logo">
            <a:extLst>
              <a:ext uri="{FF2B5EF4-FFF2-40B4-BE49-F238E27FC236}">
                <a16:creationId xmlns:a16="http://schemas.microsoft.com/office/drawing/2014/main" id="{EA5D2C5F-1225-E0C9-E27E-4A6D925C7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431799" y="172314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98EA0E06-CBFB-A629-DBFC-E5A4E7EB9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38964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45C2B40-8238-2A28-724F-DF40FADB7F89}"/>
              </a:ext>
            </a:extLst>
          </p:cNvPr>
          <p:cNvCxnSpPr>
            <a:cxnSpLocks/>
          </p:cNvCxnSpPr>
          <p:nvPr/>
        </p:nvCxnSpPr>
        <p:spPr>
          <a:xfrm>
            <a:off x="461482" y="818501"/>
            <a:ext cx="112487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18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40501" y="1124574"/>
            <a:ext cx="7023398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3"/>
                </a:solidFill>
              </a:rPr>
              <a:t>Compuestos Líder del Mundo Natural: Productos naturales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30826" y="1601531"/>
            <a:ext cx="3074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3"/>
                </a:solidFill>
              </a:rPr>
              <a:t>EXTRACTOS DE PLANTAS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290089" y="2050012"/>
            <a:ext cx="4772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3"/>
                </a:solidFill>
              </a:rPr>
              <a:t>ÁRBOL DEL SAUCE – ÁCIDO SALICÍLICO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442489" y="4478792"/>
            <a:ext cx="3796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3"/>
                </a:solidFill>
              </a:rPr>
              <a:t>ARBUSTO DE COCA – COCAÍNA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6085850" y="5154259"/>
            <a:ext cx="1261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GB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Procaina</a:t>
            </a:r>
            <a:endParaRPr lang="en-GB" dirty="0">
              <a:solidFill>
                <a:schemeClr val="accent3"/>
              </a:solidFill>
            </a:endParaRPr>
          </a:p>
        </p:txBody>
      </p:sp>
      <p:pic>
        <p:nvPicPr>
          <p:cNvPr id="17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14" y="4847887"/>
            <a:ext cx="22098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315" y="5000287"/>
            <a:ext cx="31781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Agrupar 22"/>
          <p:cNvGrpSpPr/>
          <p:nvPr/>
        </p:nvGrpSpPr>
        <p:grpSpPr>
          <a:xfrm>
            <a:off x="1290089" y="2855649"/>
            <a:ext cx="5420291" cy="1066800"/>
            <a:chOff x="2014866" y="2582910"/>
            <a:chExt cx="5420291" cy="1066800"/>
          </a:xfrm>
        </p:grpSpPr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6186097" y="2823506"/>
              <a:ext cx="12490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en-GB" dirty="0" err="1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Aspirina</a:t>
              </a:r>
              <a:endParaRPr lang="en-GB" dirty="0">
                <a:solidFill>
                  <a:schemeClr val="accent3"/>
                </a:solidFill>
              </a:endParaRPr>
            </a:p>
          </p:txBody>
        </p:sp>
        <p:pic>
          <p:nvPicPr>
            <p:cNvPr id="11" name="Picture 2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66" y="2582910"/>
              <a:ext cx="939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466" y="2582910"/>
              <a:ext cx="2733675" cy="10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CuadroTexto 18"/>
            <p:cNvSpPr txBox="1"/>
            <p:nvPr/>
          </p:nvSpPr>
          <p:spPr>
            <a:xfrm>
              <a:off x="3433505" y="2610628"/>
              <a:ext cx="936475" cy="44371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s-ES" sz="1400" dirty="0"/>
                <a:t>Anhídrido</a:t>
              </a:r>
            </a:p>
            <a:p>
              <a:pPr>
                <a:lnSpc>
                  <a:spcPct val="80000"/>
                </a:lnSpc>
              </a:pPr>
              <a:r>
                <a:rPr lang="es-ES" sz="1400" dirty="0"/>
                <a:t>acético</a:t>
              </a:r>
            </a:p>
          </p:txBody>
        </p:sp>
        <p:sp>
          <p:nvSpPr>
            <p:cNvPr id="20" name="Flecha derecha 19"/>
            <p:cNvSpPr/>
            <p:nvPr/>
          </p:nvSpPr>
          <p:spPr>
            <a:xfrm>
              <a:off x="3406130" y="2938203"/>
              <a:ext cx="1030554" cy="431649"/>
            </a:xfrm>
            <a:prstGeom prst="rightArrow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" name="Imagen 1" descr="Resultado de imagen para uam iztapalapa logo">
            <a:extLst>
              <a:ext uri="{FF2B5EF4-FFF2-40B4-BE49-F238E27FC236}">
                <a16:creationId xmlns:a16="http://schemas.microsoft.com/office/drawing/2014/main" id="{A17FFE1D-B64D-B2BA-A202-F2E4C4A03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431799" y="172314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9C8EFEB0-302B-9589-F06E-27A905B4B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38964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C8F3077-13B4-F7C9-11E6-7C16CB14BD64}"/>
              </a:ext>
            </a:extLst>
          </p:cNvPr>
          <p:cNvCxnSpPr>
            <a:cxnSpLocks/>
          </p:cNvCxnSpPr>
          <p:nvPr/>
        </p:nvCxnSpPr>
        <p:spPr>
          <a:xfrm>
            <a:off x="461482" y="818501"/>
            <a:ext cx="112487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098" name="Picture 2" descr="El sauce y la aspirina – Árboles del Colegio">
            <a:extLst>
              <a:ext uri="{FF2B5EF4-FFF2-40B4-BE49-F238E27FC236}">
                <a16:creationId xmlns:a16="http://schemas.microsoft.com/office/drawing/2014/main" id="{6A7A498E-DC6B-0E18-8241-8CB8C785C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430" y="2050012"/>
            <a:ext cx="3959789" cy="196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éxico, tercer país productor de amapola en el mundo: UNODC">
            <a:extLst>
              <a:ext uri="{FF2B5EF4-FFF2-40B4-BE49-F238E27FC236}">
                <a16:creationId xmlns:a16="http://schemas.microsoft.com/office/drawing/2014/main" id="{A7DB5608-03B6-828B-89F6-19371EC37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581" y="454308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5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26004" y="1418563"/>
            <a:ext cx="4013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3"/>
                </a:solidFill>
              </a:rPr>
              <a:t>QUÍMICA MARINA Y DE CORALES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3A0C8E-A5A5-1D0F-D7E1-AA25D23ACD7C}"/>
              </a:ext>
            </a:extLst>
          </p:cNvPr>
          <p:cNvSpPr txBox="1"/>
          <p:nvPr/>
        </p:nvSpPr>
        <p:spPr>
          <a:xfrm>
            <a:off x="317713" y="922820"/>
            <a:ext cx="7023398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3"/>
                </a:solidFill>
              </a:rPr>
              <a:t>Compuestos Líder del Mundo Natural: Productos naturales</a:t>
            </a:r>
          </a:p>
        </p:txBody>
      </p:sp>
      <p:pic>
        <p:nvPicPr>
          <p:cNvPr id="6" name="Imagen 5" descr="Resultado de imagen para uam iztapalapa logo">
            <a:extLst>
              <a:ext uri="{FF2B5EF4-FFF2-40B4-BE49-F238E27FC236}">
                <a16:creationId xmlns:a16="http://schemas.microsoft.com/office/drawing/2014/main" id="{B2AAB24C-F177-A70F-7C01-99EBAFFFB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431799" y="172314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034F7A25-758A-FE43-CAD3-59CD0C0FE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38964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AE51FA4-93AC-B5E8-3F62-B854D8C299A3}"/>
              </a:ext>
            </a:extLst>
          </p:cNvPr>
          <p:cNvCxnSpPr>
            <a:cxnSpLocks/>
          </p:cNvCxnSpPr>
          <p:nvPr/>
        </p:nvCxnSpPr>
        <p:spPr>
          <a:xfrm>
            <a:off x="461482" y="818501"/>
            <a:ext cx="112487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170" name="Picture 2" descr="Tetrodotoxin - Wikipedia">
            <a:extLst>
              <a:ext uri="{FF2B5EF4-FFF2-40B4-BE49-F238E27FC236}">
                <a16:creationId xmlns:a16="http://schemas.microsoft.com/office/drawing/2014/main" id="{C43863EF-F74C-E08D-C876-B73417234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28" y="5150120"/>
            <a:ext cx="2226710" cy="123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FCDD079E-D871-F01B-D15E-A3C1163D3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21" y="1914306"/>
            <a:ext cx="3648984" cy="10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F6002FD-F879-8325-A88B-78745A6594F0}"/>
              </a:ext>
            </a:extLst>
          </p:cNvPr>
          <p:cNvSpPr txBox="1"/>
          <p:nvPr/>
        </p:nvSpPr>
        <p:spPr>
          <a:xfrm>
            <a:off x="2092062" y="2432416"/>
            <a:ext cx="1141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b="0" i="0" dirty="0" err="1">
                <a:solidFill>
                  <a:srgbClr val="101418"/>
                </a:solidFill>
                <a:effectLst/>
                <a:latin typeface="Linux Libertine"/>
              </a:rPr>
              <a:t>Curacin</a:t>
            </a:r>
            <a:r>
              <a:rPr lang="es-MX" b="0" i="0" dirty="0">
                <a:solidFill>
                  <a:srgbClr val="101418"/>
                </a:solidFill>
                <a:effectLst/>
                <a:latin typeface="Linux Libertine"/>
              </a:rPr>
              <a:t> A</a:t>
            </a:r>
          </a:p>
        </p:txBody>
      </p:sp>
      <p:pic>
        <p:nvPicPr>
          <p:cNvPr id="7174" name="Picture 6" descr="Cuántos años vive un coral marino">
            <a:extLst>
              <a:ext uri="{FF2B5EF4-FFF2-40B4-BE49-F238E27FC236}">
                <a16:creationId xmlns:a16="http://schemas.microsoft.com/office/drawing/2014/main" id="{6A1AE36B-914E-CA71-8D35-02754C807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58" y="3046303"/>
            <a:ext cx="2962063" cy="177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083E70FA-3EB9-2224-E093-618787B34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439" y="1090171"/>
            <a:ext cx="2860934" cy="21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F05293F-8B9E-0BC1-2CE9-AD74C763F64E}"/>
              </a:ext>
            </a:extLst>
          </p:cNvPr>
          <p:cNvSpPr txBox="1"/>
          <p:nvPr/>
        </p:nvSpPr>
        <p:spPr>
          <a:xfrm>
            <a:off x="9780831" y="2985209"/>
            <a:ext cx="1036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b="0" i="0" dirty="0">
                <a:solidFill>
                  <a:srgbClr val="101418"/>
                </a:solidFill>
                <a:effectLst/>
                <a:latin typeface="Linux Libertine"/>
              </a:rPr>
              <a:t>ET-743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B0C909D-758E-529A-6767-01CFAAED8E91}"/>
              </a:ext>
            </a:extLst>
          </p:cNvPr>
          <p:cNvSpPr txBox="1"/>
          <p:nvPr/>
        </p:nvSpPr>
        <p:spPr>
          <a:xfrm>
            <a:off x="8410218" y="3388174"/>
            <a:ext cx="37780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/>
              <a:t>Quimioterapia antitumoral para el tratamiento del sarcoma de tejidos blandos </a:t>
            </a:r>
          </a:p>
        </p:txBody>
      </p:sp>
      <p:pic>
        <p:nvPicPr>
          <p:cNvPr id="7178" name="Picture 10">
            <a:extLst>
              <a:ext uri="{FF2B5EF4-FFF2-40B4-BE49-F238E27FC236}">
                <a16:creationId xmlns:a16="http://schemas.microsoft.com/office/drawing/2014/main" id="{A510EAFE-8378-41CA-9246-D46D5C173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433" y="4532412"/>
            <a:ext cx="1921760" cy="123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La Tetrodotoxina: Del fugu a los zombis">
            <a:extLst>
              <a:ext uri="{FF2B5EF4-FFF2-40B4-BE49-F238E27FC236}">
                <a16:creationId xmlns:a16="http://schemas.microsoft.com/office/drawing/2014/main" id="{A8273465-9FF5-8880-BBF1-A240C5768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884" y="5228587"/>
            <a:ext cx="2373056" cy="121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2C42742-5C45-B16D-A313-B701ADC7D89E}"/>
              </a:ext>
            </a:extLst>
          </p:cNvPr>
          <p:cNvSpPr txBox="1"/>
          <p:nvPr/>
        </p:nvSpPr>
        <p:spPr>
          <a:xfrm>
            <a:off x="973279" y="6263518"/>
            <a:ext cx="1520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b="0" i="0" dirty="0">
                <a:solidFill>
                  <a:srgbClr val="101418"/>
                </a:solidFill>
                <a:effectLst/>
                <a:latin typeface="Linux Libertine"/>
              </a:rPr>
              <a:t>tetrodotoxina</a:t>
            </a:r>
          </a:p>
        </p:txBody>
      </p:sp>
      <p:pic>
        <p:nvPicPr>
          <p:cNvPr id="7184" name="Picture 16">
            <a:extLst>
              <a:ext uri="{FF2B5EF4-FFF2-40B4-BE49-F238E27FC236}">
                <a16:creationId xmlns:a16="http://schemas.microsoft.com/office/drawing/2014/main" id="{6BEEC824-8596-F2DC-0B80-A46F454C9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596" y="1322930"/>
            <a:ext cx="3309481" cy="371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277CDF5D-376E-2D8D-A8FE-D41D33BA9EF8}"/>
              </a:ext>
            </a:extLst>
          </p:cNvPr>
          <p:cNvSpPr txBox="1"/>
          <p:nvPr/>
        </p:nvSpPr>
        <p:spPr>
          <a:xfrm>
            <a:off x="6004231" y="5004702"/>
            <a:ext cx="2529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Antiviral, antitumoral.</a:t>
            </a:r>
          </a:p>
        </p:txBody>
      </p:sp>
      <p:pic>
        <p:nvPicPr>
          <p:cNvPr id="7186" name="Picture 18" descr="Trididemnum solidum · iNaturalist Mexico">
            <a:extLst>
              <a:ext uri="{FF2B5EF4-FFF2-40B4-BE49-F238E27FC236}">
                <a16:creationId xmlns:a16="http://schemas.microsoft.com/office/drawing/2014/main" id="{DFB33AE6-45A8-5D41-F95F-ACDD4B1AD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131" y="5359971"/>
            <a:ext cx="1814409" cy="135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C701E1E-87B0-6E51-EB3C-2D9E114A86E3}"/>
              </a:ext>
            </a:extLst>
          </p:cNvPr>
          <p:cNvSpPr txBox="1"/>
          <p:nvPr/>
        </p:nvSpPr>
        <p:spPr>
          <a:xfrm>
            <a:off x="9238059" y="5894186"/>
            <a:ext cx="2560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i="1" dirty="0" err="1"/>
              <a:t>Ecteinascidia</a:t>
            </a:r>
            <a:r>
              <a:rPr lang="es-MX" i="1" dirty="0"/>
              <a:t> </a:t>
            </a:r>
            <a:r>
              <a:rPr lang="es-MX" i="1" dirty="0" err="1"/>
              <a:t>turbinata</a:t>
            </a:r>
            <a:endParaRPr lang="es-MX" i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E6254C1-1915-A68F-BFBE-165384040044}"/>
              </a:ext>
            </a:extLst>
          </p:cNvPr>
          <p:cNvSpPr txBox="1"/>
          <p:nvPr/>
        </p:nvSpPr>
        <p:spPr>
          <a:xfrm>
            <a:off x="8101781" y="6349694"/>
            <a:ext cx="2529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i="1"/>
              <a:t>Trididemnum solidum</a:t>
            </a:r>
            <a:endParaRPr lang="es-MX" i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3C71E89-2DC4-ADBE-4198-CD2EF6D7F9C0}"/>
              </a:ext>
            </a:extLst>
          </p:cNvPr>
          <p:cNvSpPr txBox="1"/>
          <p:nvPr/>
        </p:nvSpPr>
        <p:spPr>
          <a:xfrm>
            <a:off x="36965" y="2655057"/>
            <a:ext cx="2226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i="1" dirty="0" err="1"/>
              <a:t>Lyngbya</a:t>
            </a:r>
            <a:r>
              <a:rPr lang="es-MX" i="1" dirty="0"/>
              <a:t> </a:t>
            </a:r>
            <a:r>
              <a:rPr lang="es-MX" i="1" dirty="0" err="1"/>
              <a:t>majuscula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0509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831501" y="1128463"/>
            <a:ext cx="4528997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3"/>
                </a:solidFill>
              </a:rPr>
              <a:t>Compuestos Líder del Mundo Natural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619961" y="1663852"/>
            <a:ext cx="2462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3"/>
                </a:solidFill>
              </a:rPr>
              <a:t>MICRORGANISMOS</a:t>
            </a:r>
          </a:p>
        </p:txBody>
      </p:sp>
      <p:pic>
        <p:nvPicPr>
          <p:cNvPr id="8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223" y="2316351"/>
            <a:ext cx="28702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Resultado de imagen para uam iztapalapa logo">
            <a:extLst>
              <a:ext uri="{FF2B5EF4-FFF2-40B4-BE49-F238E27FC236}">
                <a16:creationId xmlns:a16="http://schemas.microsoft.com/office/drawing/2014/main" id="{900D51DA-6D4E-833B-BA00-A3167F82D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431799" y="172314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21A360D5-472B-905D-4F87-58AAB6687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38964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AE81BE2-231F-6F00-50A2-F61BED586D3D}"/>
              </a:ext>
            </a:extLst>
          </p:cNvPr>
          <p:cNvCxnSpPr>
            <a:cxnSpLocks/>
          </p:cNvCxnSpPr>
          <p:nvPr/>
        </p:nvCxnSpPr>
        <p:spPr>
          <a:xfrm>
            <a:off x="461482" y="818501"/>
            <a:ext cx="112487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83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70138" y="2885767"/>
            <a:ext cx="85725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" charset="0"/>
              </a:rPr>
              <a:t>PENICILINA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" charset="0"/>
              </a:rPr>
              <a:t>CEFALOSPORINAS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" charset="0"/>
              </a:rPr>
              <a:t>TETRACICLINAS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" charset="0"/>
              </a:rPr>
              <a:t>ESTREPTOMICINA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" charset="0"/>
              </a:rPr>
              <a:t>CLORANFENICOL</a:t>
            </a:r>
            <a:r>
              <a:rPr lang="en-US" sz="2400" dirty="0">
                <a:solidFill>
                  <a:schemeClr val="accent3"/>
                </a:solidFill>
                <a:latin typeface="Times" pitchFamily="1" charset="0"/>
              </a:rPr>
              <a:t> </a:t>
            </a: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627" y="4866968"/>
            <a:ext cx="22066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426" y="2733368"/>
            <a:ext cx="17859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27" y="2961967"/>
            <a:ext cx="2328863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027" y="3800168"/>
            <a:ext cx="257492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627" y="3038168"/>
            <a:ext cx="2303463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1745226" y="1704440"/>
            <a:ext cx="4528997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3"/>
                </a:solidFill>
              </a:rPr>
              <a:t>Compuestos Líder del Mundo Natural</a:t>
            </a:r>
          </a:p>
        </p:txBody>
      </p:sp>
      <p:pic>
        <p:nvPicPr>
          <p:cNvPr id="2" name="Imagen 1" descr="Resultado de imagen para uam iztapalapa logo">
            <a:extLst>
              <a:ext uri="{FF2B5EF4-FFF2-40B4-BE49-F238E27FC236}">
                <a16:creationId xmlns:a16="http://schemas.microsoft.com/office/drawing/2014/main" id="{2C00BD72-7310-9689-D439-46BA28F42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431799" y="172314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DB8ED333-F204-77C5-6A72-FDE99FF7C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38964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7A49A707-0BE7-B85A-1DE0-4F5724F35791}"/>
              </a:ext>
            </a:extLst>
          </p:cNvPr>
          <p:cNvCxnSpPr>
            <a:cxnSpLocks/>
          </p:cNvCxnSpPr>
          <p:nvPr/>
        </p:nvCxnSpPr>
        <p:spPr>
          <a:xfrm>
            <a:off x="461482" y="818501"/>
            <a:ext cx="112487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EDA2DBA6-CAA5-487A-0CC1-6CFD4924B533}"/>
              </a:ext>
            </a:extLst>
          </p:cNvPr>
          <p:cNvSpPr txBox="1"/>
          <p:nvPr/>
        </p:nvSpPr>
        <p:spPr>
          <a:xfrm>
            <a:off x="2778361" y="2167003"/>
            <a:ext cx="2462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3"/>
                </a:solidFill>
              </a:rPr>
              <a:t>MICRORGANISMOS</a:t>
            </a:r>
          </a:p>
        </p:txBody>
      </p:sp>
    </p:spTree>
    <p:extLst>
      <p:ext uri="{BB962C8B-B14F-4D97-AF65-F5344CB8AC3E}">
        <p14:creationId xmlns:p14="http://schemas.microsoft.com/office/powerpoint/2010/main" val="113797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938980" y="811399"/>
            <a:ext cx="4528997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3"/>
                </a:solidFill>
              </a:rPr>
              <a:t>Compuestos Líder del Mundo Natural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53347" y="1296202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3"/>
                </a:solidFill>
              </a:rPr>
              <a:t>VENENOS  Y  TOXINAS</a:t>
            </a:r>
          </a:p>
        </p:txBody>
      </p:sp>
      <p:pic>
        <p:nvPicPr>
          <p:cNvPr id="14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411" y="1078327"/>
            <a:ext cx="6442075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705735"/>
              </p:ext>
            </p:extLst>
          </p:nvPr>
        </p:nvGraphicFramePr>
        <p:xfrm>
          <a:off x="780859" y="1932401"/>
          <a:ext cx="127317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3" imgW="7340252" imgH="13171119" progId="MS_ClipArt_Gallery">
                  <p:embed/>
                </p:oleObj>
              </mc:Choice>
              <mc:Fallback>
                <p:oleObj name="Microsoft ClipArt Gallery" r:id="rId3" imgW="7340252" imgH="13171119" progId="MS_ClipArt_Gallery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859" y="1932401"/>
                        <a:ext cx="1273175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1112018" y="4597861"/>
            <a:ext cx="5384800" cy="1817688"/>
            <a:chOff x="1264" y="2260"/>
            <a:chExt cx="3392" cy="1145"/>
          </a:xfrm>
        </p:grpSpPr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264" y="2260"/>
              <a:ext cx="3256" cy="1145"/>
            </a:xfrm>
            <a:custGeom>
              <a:avLst/>
              <a:gdLst>
                <a:gd name="T0" fmla="*/ 16 w 3256"/>
                <a:gd name="T1" fmla="*/ 864 h 1145"/>
                <a:gd name="T2" fmla="*/ 480 w 3256"/>
                <a:gd name="T3" fmla="*/ 684 h 1145"/>
                <a:gd name="T4" fmla="*/ 720 w 3256"/>
                <a:gd name="T5" fmla="*/ 636 h 1145"/>
                <a:gd name="T6" fmla="*/ 792 w 3256"/>
                <a:gd name="T7" fmla="*/ 928 h 1145"/>
                <a:gd name="T8" fmla="*/ 912 w 3256"/>
                <a:gd name="T9" fmla="*/ 1020 h 1145"/>
                <a:gd name="T10" fmla="*/ 1104 w 3256"/>
                <a:gd name="T11" fmla="*/ 732 h 1145"/>
                <a:gd name="T12" fmla="*/ 1440 w 3256"/>
                <a:gd name="T13" fmla="*/ 588 h 1145"/>
                <a:gd name="T14" fmla="*/ 1632 w 3256"/>
                <a:gd name="T15" fmla="*/ 972 h 1145"/>
                <a:gd name="T16" fmla="*/ 2160 w 3256"/>
                <a:gd name="T17" fmla="*/ 732 h 1145"/>
                <a:gd name="T18" fmla="*/ 2160 w 3256"/>
                <a:gd name="T19" fmla="*/ 300 h 1145"/>
                <a:gd name="T20" fmla="*/ 2448 w 3256"/>
                <a:gd name="T21" fmla="*/ 12 h 1145"/>
                <a:gd name="T22" fmla="*/ 2636 w 3256"/>
                <a:gd name="T23" fmla="*/ 232 h 1145"/>
                <a:gd name="T24" fmla="*/ 2784 w 3256"/>
                <a:gd name="T25" fmla="*/ 540 h 1145"/>
                <a:gd name="T26" fmla="*/ 2928 w 3256"/>
                <a:gd name="T27" fmla="*/ 492 h 1145"/>
                <a:gd name="T28" fmla="*/ 2976 w 3256"/>
                <a:gd name="T29" fmla="*/ 396 h 1145"/>
                <a:gd name="T30" fmla="*/ 2964 w 3256"/>
                <a:gd name="T31" fmla="*/ 272 h 1145"/>
                <a:gd name="T32" fmla="*/ 3148 w 3256"/>
                <a:gd name="T33" fmla="*/ 208 h 1145"/>
                <a:gd name="T34" fmla="*/ 3228 w 3256"/>
                <a:gd name="T35" fmla="*/ 220 h 1145"/>
                <a:gd name="T36" fmla="*/ 3240 w 3256"/>
                <a:gd name="T37" fmla="*/ 320 h 1145"/>
                <a:gd name="T38" fmla="*/ 3128 w 3256"/>
                <a:gd name="T39" fmla="*/ 488 h 1145"/>
                <a:gd name="T40" fmla="*/ 3024 w 3256"/>
                <a:gd name="T41" fmla="*/ 444 h 1145"/>
                <a:gd name="T42" fmla="*/ 2928 w 3256"/>
                <a:gd name="T43" fmla="*/ 588 h 1145"/>
                <a:gd name="T44" fmla="*/ 2784 w 3256"/>
                <a:gd name="T45" fmla="*/ 636 h 1145"/>
                <a:gd name="T46" fmla="*/ 2664 w 3256"/>
                <a:gd name="T47" fmla="*/ 460 h 1145"/>
                <a:gd name="T48" fmla="*/ 2496 w 3256"/>
                <a:gd name="T49" fmla="*/ 108 h 1145"/>
                <a:gd name="T50" fmla="*/ 2340 w 3256"/>
                <a:gd name="T51" fmla="*/ 188 h 1145"/>
                <a:gd name="T52" fmla="*/ 2232 w 3256"/>
                <a:gd name="T53" fmla="*/ 328 h 1145"/>
                <a:gd name="T54" fmla="*/ 2260 w 3256"/>
                <a:gd name="T55" fmla="*/ 532 h 1145"/>
                <a:gd name="T56" fmla="*/ 2204 w 3256"/>
                <a:gd name="T57" fmla="*/ 820 h 1145"/>
                <a:gd name="T58" fmla="*/ 1680 w 3256"/>
                <a:gd name="T59" fmla="*/ 1068 h 1145"/>
                <a:gd name="T60" fmla="*/ 1488 w 3256"/>
                <a:gd name="T61" fmla="*/ 972 h 1145"/>
                <a:gd name="T62" fmla="*/ 1392 w 3256"/>
                <a:gd name="T63" fmla="*/ 684 h 1145"/>
                <a:gd name="T64" fmla="*/ 1140 w 3256"/>
                <a:gd name="T65" fmla="*/ 844 h 1145"/>
                <a:gd name="T66" fmla="*/ 960 w 3256"/>
                <a:gd name="T67" fmla="*/ 1116 h 1145"/>
                <a:gd name="T68" fmla="*/ 720 w 3256"/>
                <a:gd name="T69" fmla="*/ 1020 h 1145"/>
                <a:gd name="T70" fmla="*/ 652 w 3256"/>
                <a:gd name="T71" fmla="*/ 740 h 1145"/>
                <a:gd name="T72" fmla="*/ 384 w 3256"/>
                <a:gd name="T73" fmla="*/ 780 h 1145"/>
                <a:gd name="T74" fmla="*/ 16 w 3256"/>
                <a:gd name="T75" fmla="*/ 864 h 114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6"/>
                <a:gd name="T115" fmla="*/ 0 h 1145"/>
                <a:gd name="T116" fmla="*/ 3256 w 3256"/>
                <a:gd name="T117" fmla="*/ 1145 h 114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6" h="1145">
                  <a:moveTo>
                    <a:pt x="16" y="864"/>
                  </a:moveTo>
                  <a:cubicBezTo>
                    <a:pt x="32" y="848"/>
                    <a:pt x="362" y="721"/>
                    <a:pt x="480" y="684"/>
                  </a:cubicBezTo>
                  <a:cubicBezTo>
                    <a:pt x="597" y="646"/>
                    <a:pt x="668" y="595"/>
                    <a:pt x="720" y="636"/>
                  </a:cubicBezTo>
                  <a:cubicBezTo>
                    <a:pt x="771" y="676"/>
                    <a:pt x="760" y="864"/>
                    <a:pt x="792" y="928"/>
                  </a:cubicBezTo>
                  <a:cubicBezTo>
                    <a:pt x="823" y="991"/>
                    <a:pt x="860" y="1052"/>
                    <a:pt x="912" y="1020"/>
                  </a:cubicBezTo>
                  <a:cubicBezTo>
                    <a:pt x="963" y="987"/>
                    <a:pt x="1016" y="804"/>
                    <a:pt x="1104" y="732"/>
                  </a:cubicBezTo>
                  <a:cubicBezTo>
                    <a:pt x="1192" y="660"/>
                    <a:pt x="1352" y="548"/>
                    <a:pt x="1440" y="588"/>
                  </a:cubicBezTo>
                  <a:cubicBezTo>
                    <a:pt x="1527" y="627"/>
                    <a:pt x="1512" y="948"/>
                    <a:pt x="1632" y="972"/>
                  </a:cubicBezTo>
                  <a:cubicBezTo>
                    <a:pt x="1752" y="996"/>
                    <a:pt x="2072" y="843"/>
                    <a:pt x="2160" y="732"/>
                  </a:cubicBezTo>
                  <a:cubicBezTo>
                    <a:pt x="2247" y="620"/>
                    <a:pt x="2112" y="419"/>
                    <a:pt x="2160" y="300"/>
                  </a:cubicBezTo>
                  <a:cubicBezTo>
                    <a:pt x="2207" y="180"/>
                    <a:pt x="2368" y="23"/>
                    <a:pt x="2448" y="12"/>
                  </a:cubicBezTo>
                  <a:cubicBezTo>
                    <a:pt x="2527" y="0"/>
                    <a:pt x="2580" y="144"/>
                    <a:pt x="2636" y="232"/>
                  </a:cubicBezTo>
                  <a:cubicBezTo>
                    <a:pt x="2691" y="319"/>
                    <a:pt x="2735" y="496"/>
                    <a:pt x="2784" y="540"/>
                  </a:cubicBezTo>
                  <a:cubicBezTo>
                    <a:pt x="2832" y="583"/>
                    <a:pt x="2896" y="516"/>
                    <a:pt x="2928" y="492"/>
                  </a:cubicBezTo>
                  <a:cubicBezTo>
                    <a:pt x="2960" y="468"/>
                    <a:pt x="2970" y="432"/>
                    <a:pt x="2976" y="396"/>
                  </a:cubicBezTo>
                  <a:cubicBezTo>
                    <a:pt x="2981" y="359"/>
                    <a:pt x="2935" y="303"/>
                    <a:pt x="2964" y="272"/>
                  </a:cubicBezTo>
                  <a:cubicBezTo>
                    <a:pt x="2992" y="240"/>
                    <a:pt x="3104" y="216"/>
                    <a:pt x="3148" y="208"/>
                  </a:cubicBezTo>
                  <a:cubicBezTo>
                    <a:pt x="3191" y="199"/>
                    <a:pt x="3212" y="201"/>
                    <a:pt x="3228" y="220"/>
                  </a:cubicBezTo>
                  <a:cubicBezTo>
                    <a:pt x="3243" y="238"/>
                    <a:pt x="3256" y="275"/>
                    <a:pt x="3240" y="320"/>
                  </a:cubicBezTo>
                  <a:cubicBezTo>
                    <a:pt x="3223" y="364"/>
                    <a:pt x="3163" y="467"/>
                    <a:pt x="3128" y="488"/>
                  </a:cubicBezTo>
                  <a:cubicBezTo>
                    <a:pt x="3092" y="508"/>
                    <a:pt x="3057" y="427"/>
                    <a:pt x="3024" y="444"/>
                  </a:cubicBezTo>
                  <a:cubicBezTo>
                    <a:pt x="2990" y="460"/>
                    <a:pt x="2968" y="556"/>
                    <a:pt x="2928" y="588"/>
                  </a:cubicBezTo>
                  <a:cubicBezTo>
                    <a:pt x="2888" y="620"/>
                    <a:pt x="2828" y="657"/>
                    <a:pt x="2784" y="636"/>
                  </a:cubicBezTo>
                  <a:cubicBezTo>
                    <a:pt x="2740" y="614"/>
                    <a:pt x="2712" y="548"/>
                    <a:pt x="2664" y="460"/>
                  </a:cubicBezTo>
                  <a:cubicBezTo>
                    <a:pt x="2616" y="372"/>
                    <a:pt x="2550" y="153"/>
                    <a:pt x="2496" y="108"/>
                  </a:cubicBezTo>
                  <a:cubicBezTo>
                    <a:pt x="2442" y="62"/>
                    <a:pt x="2383" y="151"/>
                    <a:pt x="2340" y="188"/>
                  </a:cubicBezTo>
                  <a:cubicBezTo>
                    <a:pt x="2296" y="224"/>
                    <a:pt x="2245" y="270"/>
                    <a:pt x="2232" y="328"/>
                  </a:cubicBezTo>
                  <a:cubicBezTo>
                    <a:pt x="2218" y="385"/>
                    <a:pt x="2264" y="450"/>
                    <a:pt x="2260" y="532"/>
                  </a:cubicBezTo>
                  <a:cubicBezTo>
                    <a:pt x="2255" y="614"/>
                    <a:pt x="2300" y="730"/>
                    <a:pt x="2204" y="820"/>
                  </a:cubicBezTo>
                  <a:cubicBezTo>
                    <a:pt x="2107" y="909"/>
                    <a:pt x="1799" y="1042"/>
                    <a:pt x="1680" y="1068"/>
                  </a:cubicBezTo>
                  <a:cubicBezTo>
                    <a:pt x="1560" y="1093"/>
                    <a:pt x="1536" y="1036"/>
                    <a:pt x="1488" y="972"/>
                  </a:cubicBezTo>
                  <a:cubicBezTo>
                    <a:pt x="1439" y="907"/>
                    <a:pt x="1449" y="705"/>
                    <a:pt x="1392" y="684"/>
                  </a:cubicBezTo>
                  <a:cubicBezTo>
                    <a:pt x="1334" y="662"/>
                    <a:pt x="1212" y="772"/>
                    <a:pt x="1140" y="844"/>
                  </a:cubicBezTo>
                  <a:cubicBezTo>
                    <a:pt x="1068" y="916"/>
                    <a:pt x="1029" y="1086"/>
                    <a:pt x="960" y="1116"/>
                  </a:cubicBezTo>
                  <a:cubicBezTo>
                    <a:pt x="890" y="1145"/>
                    <a:pt x="771" y="1082"/>
                    <a:pt x="720" y="1020"/>
                  </a:cubicBezTo>
                  <a:cubicBezTo>
                    <a:pt x="668" y="957"/>
                    <a:pt x="707" y="779"/>
                    <a:pt x="652" y="740"/>
                  </a:cubicBezTo>
                  <a:cubicBezTo>
                    <a:pt x="596" y="700"/>
                    <a:pt x="490" y="759"/>
                    <a:pt x="384" y="780"/>
                  </a:cubicBezTo>
                  <a:cubicBezTo>
                    <a:pt x="277" y="800"/>
                    <a:pt x="0" y="880"/>
                    <a:pt x="16" y="864"/>
                  </a:cubicBezTo>
                  <a:close/>
                </a:path>
              </a:pathLst>
            </a:cu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4352" y="2640"/>
              <a:ext cx="48" cy="48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" name="Oval 15"/>
            <p:cNvSpPr>
              <a:spLocks noChangeArrowheads="1"/>
            </p:cNvSpPr>
            <p:nvPr/>
          </p:nvSpPr>
          <p:spPr bwMode="auto">
            <a:xfrm>
              <a:off x="4272" y="2544"/>
              <a:ext cx="48" cy="48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4512" y="2400"/>
              <a:ext cx="96" cy="104"/>
            </a:xfrm>
            <a:custGeom>
              <a:avLst/>
              <a:gdLst>
                <a:gd name="T0" fmla="*/ 0 w 96"/>
                <a:gd name="T1" fmla="*/ 104 h 104"/>
                <a:gd name="T2" fmla="*/ 48 w 96"/>
                <a:gd name="T3" fmla="*/ 56 h 104"/>
                <a:gd name="T4" fmla="*/ 48 w 96"/>
                <a:gd name="T5" fmla="*/ 8 h 104"/>
                <a:gd name="T6" fmla="*/ 96 w 96"/>
                <a:gd name="T7" fmla="*/ 8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04"/>
                <a:gd name="T14" fmla="*/ 96 w 9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04">
                  <a:moveTo>
                    <a:pt x="0" y="104"/>
                  </a:moveTo>
                  <a:cubicBezTo>
                    <a:pt x="20" y="87"/>
                    <a:pt x="40" y="71"/>
                    <a:pt x="48" y="56"/>
                  </a:cubicBezTo>
                  <a:cubicBezTo>
                    <a:pt x="55" y="40"/>
                    <a:pt x="40" y="16"/>
                    <a:pt x="48" y="8"/>
                  </a:cubicBezTo>
                  <a:cubicBezTo>
                    <a:pt x="56" y="0"/>
                    <a:pt x="88" y="8"/>
                    <a:pt x="96" y="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V="1">
              <a:off x="4608" y="2352"/>
              <a:ext cx="48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4608" y="2400"/>
              <a:ext cx="48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 rot="2588190">
              <a:off x="1992" y="3244"/>
              <a:ext cx="120" cy="48"/>
            </a:xfrm>
            <a:custGeom>
              <a:avLst/>
              <a:gdLst>
                <a:gd name="T0" fmla="*/ 148 w 96"/>
                <a:gd name="T1" fmla="*/ 0 h 96"/>
                <a:gd name="T2" fmla="*/ 0 w 96"/>
                <a:gd name="T3" fmla="*/ 2 h 96"/>
                <a:gd name="T4" fmla="*/ 148 w 96"/>
                <a:gd name="T5" fmla="*/ 3 h 96"/>
                <a:gd name="T6" fmla="*/ 294 w 96"/>
                <a:gd name="T7" fmla="*/ 2 h 96"/>
                <a:gd name="T8" fmla="*/ 148 w 9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96"/>
                <a:gd name="T17" fmla="*/ 96 w 9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96">
                  <a:moveTo>
                    <a:pt x="48" y="0"/>
                  </a:moveTo>
                  <a:lnTo>
                    <a:pt x="0" y="48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 rot="4496354">
              <a:off x="1944" y="3100"/>
              <a:ext cx="120" cy="48"/>
            </a:xfrm>
            <a:custGeom>
              <a:avLst/>
              <a:gdLst>
                <a:gd name="T0" fmla="*/ 148 w 96"/>
                <a:gd name="T1" fmla="*/ 0 h 96"/>
                <a:gd name="T2" fmla="*/ 0 w 96"/>
                <a:gd name="T3" fmla="*/ 2 h 96"/>
                <a:gd name="T4" fmla="*/ 148 w 96"/>
                <a:gd name="T5" fmla="*/ 3 h 96"/>
                <a:gd name="T6" fmla="*/ 294 w 96"/>
                <a:gd name="T7" fmla="*/ 2 h 96"/>
                <a:gd name="T8" fmla="*/ 148 w 9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96"/>
                <a:gd name="T17" fmla="*/ 96 w 9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96">
                  <a:moveTo>
                    <a:pt x="48" y="0"/>
                  </a:moveTo>
                  <a:lnTo>
                    <a:pt x="0" y="48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 rot="1272657">
              <a:off x="1872" y="2928"/>
              <a:ext cx="120" cy="48"/>
            </a:xfrm>
            <a:custGeom>
              <a:avLst/>
              <a:gdLst>
                <a:gd name="T0" fmla="*/ 148 w 96"/>
                <a:gd name="T1" fmla="*/ 0 h 96"/>
                <a:gd name="T2" fmla="*/ 0 w 96"/>
                <a:gd name="T3" fmla="*/ 2 h 96"/>
                <a:gd name="T4" fmla="*/ 148 w 96"/>
                <a:gd name="T5" fmla="*/ 3 h 96"/>
                <a:gd name="T6" fmla="*/ 294 w 96"/>
                <a:gd name="T7" fmla="*/ 2 h 96"/>
                <a:gd name="T8" fmla="*/ 148 w 9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96"/>
                <a:gd name="T17" fmla="*/ 96 w 9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96">
                  <a:moveTo>
                    <a:pt x="48" y="0"/>
                  </a:moveTo>
                  <a:lnTo>
                    <a:pt x="0" y="48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 rot="-988644">
              <a:off x="1632" y="2976"/>
              <a:ext cx="120" cy="48"/>
            </a:xfrm>
            <a:custGeom>
              <a:avLst/>
              <a:gdLst>
                <a:gd name="T0" fmla="*/ 148 w 96"/>
                <a:gd name="T1" fmla="*/ 0 h 96"/>
                <a:gd name="T2" fmla="*/ 0 w 96"/>
                <a:gd name="T3" fmla="*/ 2 h 96"/>
                <a:gd name="T4" fmla="*/ 148 w 96"/>
                <a:gd name="T5" fmla="*/ 3 h 96"/>
                <a:gd name="T6" fmla="*/ 294 w 96"/>
                <a:gd name="T7" fmla="*/ 2 h 96"/>
                <a:gd name="T8" fmla="*/ 148 w 9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96"/>
                <a:gd name="T17" fmla="*/ 96 w 9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96">
                  <a:moveTo>
                    <a:pt x="48" y="0"/>
                  </a:moveTo>
                  <a:lnTo>
                    <a:pt x="0" y="48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 rot="-724094">
              <a:off x="2112" y="3312"/>
              <a:ext cx="120" cy="48"/>
            </a:xfrm>
            <a:custGeom>
              <a:avLst/>
              <a:gdLst>
                <a:gd name="T0" fmla="*/ 148 w 96"/>
                <a:gd name="T1" fmla="*/ 0 h 96"/>
                <a:gd name="T2" fmla="*/ 0 w 96"/>
                <a:gd name="T3" fmla="*/ 2 h 96"/>
                <a:gd name="T4" fmla="*/ 148 w 96"/>
                <a:gd name="T5" fmla="*/ 3 h 96"/>
                <a:gd name="T6" fmla="*/ 294 w 96"/>
                <a:gd name="T7" fmla="*/ 2 h 96"/>
                <a:gd name="T8" fmla="*/ 148 w 9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96"/>
                <a:gd name="T17" fmla="*/ 96 w 9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96">
                  <a:moveTo>
                    <a:pt x="48" y="0"/>
                  </a:moveTo>
                  <a:lnTo>
                    <a:pt x="0" y="48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 rot="-3739255">
              <a:off x="2208" y="3168"/>
              <a:ext cx="120" cy="48"/>
            </a:xfrm>
            <a:custGeom>
              <a:avLst/>
              <a:gdLst>
                <a:gd name="T0" fmla="*/ 148 w 96"/>
                <a:gd name="T1" fmla="*/ 0 h 96"/>
                <a:gd name="T2" fmla="*/ 0 w 96"/>
                <a:gd name="T3" fmla="*/ 2 h 96"/>
                <a:gd name="T4" fmla="*/ 148 w 96"/>
                <a:gd name="T5" fmla="*/ 3 h 96"/>
                <a:gd name="T6" fmla="*/ 294 w 96"/>
                <a:gd name="T7" fmla="*/ 2 h 96"/>
                <a:gd name="T8" fmla="*/ 148 w 9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96"/>
                <a:gd name="T17" fmla="*/ 96 w 9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96">
                  <a:moveTo>
                    <a:pt x="48" y="0"/>
                  </a:moveTo>
                  <a:lnTo>
                    <a:pt x="0" y="48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 rot="-3140608">
              <a:off x="2304" y="3024"/>
              <a:ext cx="120" cy="48"/>
            </a:xfrm>
            <a:custGeom>
              <a:avLst/>
              <a:gdLst>
                <a:gd name="T0" fmla="*/ 148 w 96"/>
                <a:gd name="T1" fmla="*/ 0 h 96"/>
                <a:gd name="T2" fmla="*/ 0 w 96"/>
                <a:gd name="T3" fmla="*/ 2 h 96"/>
                <a:gd name="T4" fmla="*/ 148 w 96"/>
                <a:gd name="T5" fmla="*/ 3 h 96"/>
                <a:gd name="T6" fmla="*/ 294 w 96"/>
                <a:gd name="T7" fmla="*/ 2 h 96"/>
                <a:gd name="T8" fmla="*/ 148 w 9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96"/>
                <a:gd name="T17" fmla="*/ 96 w 9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96">
                  <a:moveTo>
                    <a:pt x="48" y="0"/>
                  </a:moveTo>
                  <a:lnTo>
                    <a:pt x="0" y="48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 rot="-1441432">
              <a:off x="2448" y="2928"/>
              <a:ext cx="120" cy="48"/>
            </a:xfrm>
            <a:custGeom>
              <a:avLst/>
              <a:gdLst>
                <a:gd name="T0" fmla="*/ 148 w 96"/>
                <a:gd name="T1" fmla="*/ 0 h 96"/>
                <a:gd name="T2" fmla="*/ 0 w 96"/>
                <a:gd name="T3" fmla="*/ 2 h 96"/>
                <a:gd name="T4" fmla="*/ 148 w 96"/>
                <a:gd name="T5" fmla="*/ 3 h 96"/>
                <a:gd name="T6" fmla="*/ 294 w 96"/>
                <a:gd name="T7" fmla="*/ 2 h 96"/>
                <a:gd name="T8" fmla="*/ 148 w 9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96"/>
                <a:gd name="T17" fmla="*/ 96 w 9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96">
                  <a:moveTo>
                    <a:pt x="48" y="0"/>
                  </a:moveTo>
                  <a:lnTo>
                    <a:pt x="0" y="48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 rot="1272657">
              <a:off x="2592" y="2880"/>
              <a:ext cx="120" cy="48"/>
            </a:xfrm>
            <a:custGeom>
              <a:avLst/>
              <a:gdLst>
                <a:gd name="T0" fmla="*/ 148 w 96"/>
                <a:gd name="T1" fmla="*/ 0 h 96"/>
                <a:gd name="T2" fmla="*/ 0 w 96"/>
                <a:gd name="T3" fmla="*/ 2 h 96"/>
                <a:gd name="T4" fmla="*/ 148 w 96"/>
                <a:gd name="T5" fmla="*/ 3 h 96"/>
                <a:gd name="T6" fmla="*/ 294 w 96"/>
                <a:gd name="T7" fmla="*/ 2 h 96"/>
                <a:gd name="T8" fmla="*/ 148 w 9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96"/>
                <a:gd name="T17" fmla="*/ 96 w 9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96">
                  <a:moveTo>
                    <a:pt x="48" y="0"/>
                  </a:moveTo>
                  <a:lnTo>
                    <a:pt x="0" y="48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 rot="5131370">
              <a:off x="2688" y="3024"/>
              <a:ext cx="120" cy="48"/>
            </a:xfrm>
            <a:custGeom>
              <a:avLst/>
              <a:gdLst>
                <a:gd name="T0" fmla="*/ 148 w 96"/>
                <a:gd name="T1" fmla="*/ 0 h 96"/>
                <a:gd name="T2" fmla="*/ 0 w 96"/>
                <a:gd name="T3" fmla="*/ 2 h 96"/>
                <a:gd name="T4" fmla="*/ 148 w 96"/>
                <a:gd name="T5" fmla="*/ 3 h 96"/>
                <a:gd name="T6" fmla="*/ 294 w 96"/>
                <a:gd name="T7" fmla="*/ 2 h 96"/>
                <a:gd name="T8" fmla="*/ 148 w 9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96"/>
                <a:gd name="T17" fmla="*/ 96 w 9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96">
                  <a:moveTo>
                    <a:pt x="48" y="0"/>
                  </a:moveTo>
                  <a:lnTo>
                    <a:pt x="0" y="48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 rot="3121901">
              <a:off x="2728" y="3160"/>
              <a:ext cx="120" cy="48"/>
            </a:xfrm>
            <a:custGeom>
              <a:avLst/>
              <a:gdLst>
                <a:gd name="T0" fmla="*/ 148 w 96"/>
                <a:gd name="T1" fmla="*/ 0 h 96"/>
                <a:gd name="T2" fmla="*/ 0 w 96"/>
                <a:gd name="T3" fmla="*/ 2 h 96"/>
                <a:gd name="T4" fmla="*/ 148 w 96"/>
                <a:gd name="T5" fmla="*/ 3 h 96"/>
                <a:gd name="T6" fmla="*/ 294 w 96"/>
                <a:gd name="T7" fmla="*/ 2 h 96"/>
                <a:gd name="T8" fmla="*/ 148 w 9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96"/>
                <a:gd name="T17" fmla="*/ 96 w 9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96">
                  <a:moveTo>
                    <a:pt x="48" y="0"/>
                  </a:moveTo>
                  <a:lnTo>
                    <a:pt x="0" y="48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 rot="1272657">
              <a:off x="2836" y="3248"/>
              <a:ext cx="120" cy="48"/>
            </a:xfrm>
            <a:custGeom>
              <a:avLst/>
              <a:gdLst>
                <a:gd name="T0" fmla="*/ 148 w 96"/>
                <a:gd name="T1" fmla="*/ 0 h 96"/>
                <a:gd name="T2" fmla="*/ 0 w 96"/>
                <a:gd name="T3" fmla="*/ 2 h 96"/>
                <a:gd name="T4" fmla="*/ 148 w 96"/>
                <a:gd name="T5" fmla="*/ 3 h 96"/>
                <a:gd name="T6" fmla="*/ 294 w 96"/>
                <a:gd name="T7" fmla="*/ 2 h 96"/>
                <a:gd name="T8" fmla="*/ 148 w 9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96"/>
                <a:gd name="T17" fmla="*/ 96 w 9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96">
                  <a:moveTo>
                    <a:pt x="48" y="0"/>
                  </a:moveTo>
                  <a:lnTo>
                    <a:pt x="0" y="48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 rot="-1679459">
              <a:off x="2988" y="3224"/>
              <a:ext cx="120" cy="48"/>
            </a:xfrm>
            <a:custGeom>
              <a:avLst/>
              <a:gdLst>
                <a:gd name="T0" fmla="*/ 148 w 96"/>
                <a:gd name="T1" fmla="*/ 0 h 96"/>
                <a:gd name="T2" fmla="*/ 0 w 96"/>
                <a:gd name="T3" fmla="*/ 2 h 96"/>
                <a:gd name="T4" fmla="*/ 148 w 96"/>
                <a:gd name="T5" fmla="*/ 3 h 96"/>
                <a:gd name="T6" fmla="*/ 294 w 96"/>
                <a:gd name="T7" fmla="*/ 2 h 96"/>
                <a:gd name="T8" fmla="*/ 148 w 9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96"/>
                <a:gd name="T17" fmla="*/ 96 w 9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96">
                  <a:moveTo>
                    <a:pt x="48" y="0"/>
                  </a:moveTo>
                  <a:lnTo>
                    <a:pt x="0" y="48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 rot="-1629330">
              <a:off x="3148" y="3168"/>
              <a:ext cx="120" cy="48"/>
            </a:xfrm>
            <a:custGeom>
              <a:avLst/>
              <a:gdLst>
                <a:gd name="T0" fmla="*/ 148 w 96"/>
                <a:gd name="T1" fmla="*/ 0 h 96"/>
                <a:gd name="T2" fmla="*/ 0 w 96"/>
                <a:gd name="T3" fmla="*/ 2 h 96"/>
                <a:gd name="T4" fmla="*/ 148 w 96"/>
                <a:gd name="T5" fmla="*/ 3 h 96"/>
                <a:gd name="T6" fmla="*/ 294 w 96"/>
                <a:gd name="T7" fmla="*/ 2 h 96"/>
                <a:gd name="T8" fmla="*/ 148 w 9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96"/>
                <a:gd name="T17" fmla="*/ 96 w 9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96">
                  <a:moveTo>
                    <a:pt x="48" y="0"/>
                  </a:moveTo>
                  <a:lnTo>
                    <a:pt x="0" y="48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 rot="8213946">
              <a:off x="3264" y="3096"/>
              <a:ext cx="120" cy="48"/>
            </a:xfrm>
            <a:custGeom>
              <a:avLst/>
              <a:gdLst>
                <a:gd name="T0" fmla="*/ 148 w 96"/>
                <a:gd name="T1" fmla="*/ 0 h 96"/>
                <a:gd name="T2" fmla="*/ 0 w 96"/>
                <a:gd name="T3" fmla="*/ 2 h 96"/>
                <a:gd name="T4" fmla="*/ 148 w 96"/>
                <a:gd name="T5" fmla="*/ 3 h 96"/>
                <a:gd name="T6" fmla="*/ 294 w 96"/>
                <a:gd name="T7" fmla="*/ 2 h 96"/>
                <a:gd name="T8" fmla="*/ 148 w 9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96"/>
                <a:gd name="T17" fmla="*/ 96 w 9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96">
                  <a:moveTo>
                    <a:pt x="48" y="0"/>
                  </a:moveTo>
                  <a:lnTo>
                    <a:pt x="0" y="48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 rot="-3508177">
              <a:off x="3360" y="3024"/>
              <a:ext cx="120" cy="48"/>
            </a:xfrm>
            <a:custGeom>
              <a:avLst/>
              <a:gdLst>
                <a:gd name="T0" fmla="*/ 148 w 96"/>
                <a:gd name="T1" fmla="*/ 0 h 96"/>
                <a:gd name="T2" fmla="*/ 0 w 96"/>
                <a:gd name="T3" fmla="*/ 2 h 96"/>
                <a:gd name="T4" fmla="*/ 148 w 96"/>
                <a:gd name="T5" fmla="*/ 3 h 96"/>
                <a:gd name="T6" fmla="*/ 294 w 96"/>
                <a:gd name="T7" fmla="*/ 2 h 96"/>
                <a:gd name="T8" fmla="*/ 148 w 9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96"/>
                <a:gd name="T17" fmla="*/ 96 w 9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96">
                  <a:moveTo>
                    <a:pt x="48" y="0"/>
                  </a:moveTo>
                  <a:lnTo>
                    <a:pt x="0" y="48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 rot="5418283">
              <a:off x="3436" y="2892"/>
              <a:ext cx="120" cy="48"/>
            </a:xfrm>
            <a:custGeom>
              <a:avLst/>
              <a:gdLst>
                <a:gd name="T0" fmla="*/ 148 w 96"/>
                <a:gd name="T1" fmla="*/ 0 h 96"/>
                <a:gd name="T2" fmla="*/ 0 w 96"/>
                <a:gd name="T3" fmla="*/ 2 h 96"/>
                <a:gd name="T4" fmla="*/ 148 w 96"/>
                <a:gd name="T5" fmla="*/ 3 h 96"/>
                <a:gd name="T6" fmla="*/ 294 w 96"/>
                <a:gd name="T7" fmla="*/ 2 h 96"/>
                <a:gd name="T8" fmla="*/ 148 w 9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96"/>
                <a:gd name="T17" fmla="*/ 96 w 9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96">
                  <a:moveTo>
                    <a:pt x="48" y="0"/>
                  </a:moveTo>
                  <a:lnTo>
                    <a:pt x="0" y="48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 rot="-5965142">
              <a:off x="3408" y="2736"/>
              <a:ext cx="120" cy="48"/>
            </a:xfrm>
            <a:custGeom>
              <a:avLst/>
              <a:gdLst>
                <a:gd name="T0" fmla="*/ 148 w 96"/>
                <a:gd name="T1" fmla="*/ 0 h 96"/>
                <a:gd name="T2" fmla="*/ 0 w 96"/>
                <a:gd name="T3" fmla="*/ 2 h 96"/>
                <a:gd name="T4" fmla="*/ 148 w 96"/>
                <a:gd name="T5" fmla="*/ 3 h 96"/>
                <a:gd name="T6" fmla="*/ 294 w 96"/>
                <a:gd name="T7" fmla="*/ 2 h 96"/>
                <a:gd name="T8" fmla="*/ 148 w 9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96"/>
                <a:gd name="T17" fmla="*/ 96 w 9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96">
                  <a:moveTo>
                    <a:pt x="48" y="0"/>
                  </a:moveTo>
                  <a:lnTo>
                    <a:pt x="0" y="48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 rot="5652949">
              <a:off x="3408" y="2592"/>
              <a:ext cx="120" cy="48"/>
            </a:xfrm>
            <a:custGeom>
              <a:avLst/>
              <a:gdLst>
                <a:gd name="T0" fmla="*/ 148 w 96"/>
                <a:gd name="T1" fmla="*/ 0 h 96"/>
                <a:gd name="T2" fmla="*/ 0 w 96"/>
                <a:gd name="T3" fmla="*/ 2 h 96"/>
                <a:gd name="T4" fmla="*/ 148 w 96"/>
                <a:gd name="T5" fmla="*/ 3 h 96"/>
                <a:gd name="T6" fmla="*/ 294 w 96"/>
                <a:gd name="T7" fmla="*/ 2 h 96"/>
                <a:gd name="T8" fmla="*/ 148 w 9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96"/>
                <a:gd name="T17" fmla="*/ 96 w 9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96">
                  <a:moveTo>
                    <a:pt x="48" y="0"/>
                  </a:moveTo>
                  <a:lnTo>
                    <a:pt x="0" y="48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 rot="-3360417">
              <a:off x="3456" y="2448"/>
              <a:ext cx="120" cy="48"/>
            </a:xfrm>
            <a:custGeom>
              <a:avLst/>
              <a:gdLst>
                <a:gd name="T0" fmla="*/ 148 w 96"/>
                <a:gd name="T1" fmla="*/ 0 h 96"/>
                <a:gd name="T2" fmla="*/ 0 w 96"/>
                <a:gd name="T3" fmla="*/ 2 h 96"/>
                <a:gd name="T4" fmla="*/ 148 w 96"/>
                <a:gd name="T5" fmla="*/ 3 h 96"/>
                <a:gd name="T6" fmla="*/ 294 w 96"/>
                <a:gd name="T7" fmla="*/ 2 h 96"/>
                <a:gd name="T8" fmla="*/ 148 w 9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96"/>
                <a:gd name="T17" fmla="*/ 96 w 9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96">
                  <a:moveTo>
                    <a:pt x="48" y="0"/>
                  </a:moveTo>
                  <a:lnTo>
                    <a:pt x="0" y="48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 rot="-3030545">
              <a:off x="3552" y="2352"/>
              <a:ext cx="120" cy="48"/>
            </a:xfrm>
            <a:custGeom>
              <a:avLst/>
              <a:gdLst>
                <a:gd name="T0" fmla="*/ 148 w 96"/>
                <a:gd name="T1" fmla="*/ 0 h 96"/>
                <a:gd name="T2" fmla="*/ 0 w 96"/>
                <a:gd name="T3" fmla="*/ 2 h 96"/>
                <a:gd name="T4" fmla="*/ 148 w 96"/>
                <a:gd name="T5" fmla="*/ 3 h 96"/>
                <a:gd name="T6" fmla="*/ 294 w 96"/>
                <a:gd name="T7" fmla="*/ 2 h 96"/>
                <a:gd name="T8" fmla="*/ 148 w 9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96"/>
                <a:gd name="T17" fmla="*/ 96 w 9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96">
                  <a:moveTo>
                    <a:pt x="48" y="0"/>
                  </a:moveTo>
                  <a:lnTo>
                    <a:pt x="0" y="48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 rot="1272657">
              <a:off x="3696" y="2304"/>
              <a:ext cx="120" cy="48"/>
            </a:xfrm>
            <a:custGeom>
              <a:avLst/>
              <a:gdLst>
                <a:gd name="T0" fmla="*/ 148 w 96"/>
                <a:gd name="T1" fmla="*/ 0 h 96"/>
                <a:gd name="T2" fmla="*/ 0 w 96"/>
                <a:gd name="T3" fmla="*/ 2 h 96"/>
                <a:gd name="T4" fmla="*/ 148 w 96"/>
                <a:gd name="T5" fmla="*/ 3 h 96"/>
                <a:gd name="T6" fmla="*/ 294 w 96"/>
                <a:gd name="T7" fmla="*/ 2 h 96"/>
                <a:gd name="T8" fmla="*/ 148 w 9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96"/>
                <a:gd name="T17" fmla="*/ 96 w 9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96">
                  <a:moveTo>
                    <a:pt x="48" y="0"/>
                  </a:moveTo>
                  <a:lnTo>
                    <a:pt x="0" y="48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 rot="4727393">
              <a:off x="3816" y="2488"/>
              <a:ext cx="120" cy="48"/>
            </a:xfrm>
            <a:custGeom>
              <a:avLst/>
              <a:gdLst>
                <a:gd name="T0" fmla="*/ 148 w 96"/>
                <a:gd name="T1" fmla="*/ 0 h 96"/>
                <a:gd name="T2" fmla="*/ 0 w 96"/>
                <a:gd name="T3" fmla="*/ 2 h 96"/>
                <a:gd name="T4" fmla="*/ 148 w 96"/>
                <a:gd name="T5" fmla="*/ 3 h 96"/>
                <a:gd name="T6" fmla="*/ 294 w 96"/>
                <a:gd name="T7" fmla="*/ 2 h 96"/>
                <a:gd name="T8" fmla="*/ 148 w 9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96"/>
                <a:gd name="T17" fmla="*/ 96 w 9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96">
                  <a:moveTo>
                    <a:pt x="48" y="0"/>
                  </a:moveTo>
                  <a:lnTo>
                    <a:pt x="0" y="48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 rot="4373832">
              <a:off x="3876" y="2636"/>
              <a:ext cx="120" cy="48"/>
            </a:xfrm>
            <a:custGeom>
              <a:avLst/>
              <a:gdLst>
                <a:gd name="T0" fmla="*/ 148 w 96"/>
                <a:gd name="T1" fmla="*/ 0 h 96"/>
                <a:gd name="T2" fmla="*/ 0 w 96"/>
                <a:gd name="T3" fmla="*/ 2 h 96"/>
                <a:gd name="T4" fmla="*/ 148 w 96"/>
                <a:gd name="T5" fmla="*/ 3 h 96"/>
                <a:gd name="T6" fmla="*/ 294 w 96"/>
                <a:gd name="T7" fmla="*/ 2 h 96"/>
                <a:gd name="T8" fmla="*/ 148 w 9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96"/>
                <a:gd name="T17" fmla="*/ 96 w 9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96">
                  <a:moveTo>
                    <a:pt x="48" y="0"/>
                  </a:moveTo>
                  <a:lnTo>
                    <a:pt x="0" y="48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 rot="4125038">
              <a:off x="3948" y="2772"/>
              <a:ext cx="120" cy="48"/>
            </a:xfrm>
            <a:custGeom>
              <a:avLst/>
              <a:gdLst>
                <a:gd name="T0" fmla="*/ 148 w 96"/>
                <a:gd name="T1" fmla="*/ 0 h 96"/>
                <a:gd name="T2" fmla="*/ 0 w 96"/>
                <a:gd name="T3" fmla="*/ 2 h 96"/>
                <a:gd name="T4" fmla="*/ 148 w 96"/>
                <a:gd name="T5" fmla="*/ 3 h 96"/>
                <a:gd name="T6" fmla="*/ 294 w 96"/>
                <a:gd name="T7" fmla="*/ 2 h 96"/>
                <a:gd name="T8" fmla="*/ 148 w 9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96"/>
                <a:gd name="T17" fmla="*/ 96 w 9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96">
                  <a:moveTo>
                    <a:pt x="48" y="0"/>
                  </a:moveTo>
                  <a:lnTo>
                    <a:pt x="0" y="48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 rot="-1392336">
              <a:off x="4044" y="2820"/>
              <a:ext cx="120" cy="48"/>
            </a:xfrm>
            <a:custGeom>
              <a:avLst/>
              <a:gdLst>
                <a:gd name="T0" fmla="*/ 148 w 96"/>
                <a:gd name="T1" fmla="*/ 0 h 96"/>
                <a:gd name="T2" fmla="*/ 0 w 96"/>
                <a:gd name="T3" fmla="*/ 2 h 96"/>
                <a:gd name="T4" fmla="*/ 148 w 96"/>
                <a:gd name="T5" fmla="*/ 3 h 96"/>
                <a:gd name="T6" fmla="*/ 294 w 96"/>
                <a:gd name="T7" fmla="*/ 2 h 96"/>
                <a:gd name="T8" fmla="*/ 148 w 9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96"/>
                <a:gd name="T17" fmla="*/ 96 w 9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96">
                  <a:moveTo>
                    <a:pt x="48" y="0"/>
                  </a:moveTo>
                  <a:lnTo>
                    <a:pt x="0" y="48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 rot="-3030545">
              <a:off x="4148" y="2748"/>
              <a:ext cx="120" cy="48"/>
            </a:xfrm>
            <a:custGeom>
              <a:avLst/>
              <a:gdLst>
                <a:gd name="T0" fmla="*/ 148 w 96"/>
                <a:gd name="T1" fmla="*/ 0 h 96"/>
                <a:gd name="T2" fmla="*/ 0 w 96"/>
                <a:gd name="T3" fmla="*/ 2 h 96"/>
                <a:gd name="T4" fmla="*/ 148 w 96"/>
                <a:gd name="T5" fmla="*/ 3 h 96"/>
                <a:gd name="T6" fmla="*/ 294 w 96"/>
                <a:gd name="T7" fmla="*/ 2 h 96"/>
                <a:gd name="T8" fmla="*/ 148 w 9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96"/>
                <a:gd name="T17" fmla="*/ 96 w 9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96">
                  <a:moveTo>
                    <a:pt x="48" y="0"/>
                  </a:moveTo>
                  <a:lnTo>
                    <a:pt x="0" y="48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 rot="-2819258">
              <a:off x="4356" y="2532"/>
              <a:ext cx="120" cy="48"/>
            </a:xfrm>
            <a:custGeom>
              <a:avLst/>
              <a:gdLst>
                <a:gd name="T0" fmla="*/ 148 w 96"/>
                <a:gd name="T1" fmla="*/ 0 h 96"/>
                <a:gd name="T2" fmla="*/ 0 w 96"/>
                <a:gd name="T3" fmla="*/ 2 h 96"/>
                <a:gd name="T4" fmla="*/ 148 w 96"/>
                <a:gd name="T5" fmla="*/ 3 h 96"/>
                <a:gd name="T6" fmla="*/ 294 w 96"/>
                <a:gd name="T7" fmla="*/ 2 h 96"/>
                <a:gd name="T8" fmla="*/ 148 w 9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96"/>
                <a:gd name="T17" fmla="*/ 96 w 9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96">
                  <a:moveTo>
                    <a:pt x="48" y="0"/>
                  </a:moveTo>
                  <a:lnTo>
                    <a:pt x="0" y="48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53" name="Text Box 48"/>
          <p:cNvSpPr txBox="1">
            <a:spLocks noChangeArrowheads="1"/>
          </p:cNvSpPr>
          <p:nvPr/>
        </p:nvSpPr>
        <p:spPr bwMode="auto">
          <a:xfrm>
            <a:off x="6117705" y="5116927"/>
            <a:ext cx="2531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GB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Captopril</a:t>
            </a:r>
          </a:p>
          <a:p>
            <a:pPr algn="ctr">
              <a:defRPr/>
            </a:pPr>
            <a:r>
              <a:rPr lang="en-GB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GB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antihipertensivo</a:t>
            </a:r>
            <a:r>
              <a:rPr lang="en-GB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GB" dirty="0">
              <a:solidFill>
                <a:schemeClr val="accent3"/>
              </a:solidFill>
            </a:endParaRPr>
          </a:p>
        </p:txBody>
      </p:sp>
      <p:pic>
        <p:nvPicPr>
          <p:cNvPr id="54" name="Picture 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181" y="3364326"/>
            <a:ext cx="1516063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 Box 51"/>
          <p:cNvSpPr txBox="1">
            <a:spLocks noChangeArrowheads="1"/>
          </p:cNvSpPr>
          <p:nvPr/>
        </p:nvSpPr>
        <p:spPr bwMode="auto">
          <a:xfrm>
            <a:off x="2767781" y="1840327"/>
            <a:ext cx="14676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GB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Teprotido</a:t>
            </a:r>
            <a:endParaRPr lang="en-GB" dirty="0"/>
          </a:p>
        </p:txBody>
      </p:sp>
      <p:pic>
        <p:nvPicPr>
          <p:cNvPr id="5122" name="Picture 2" descr="Bothrops jararaca · iNaturalist Ecuador">
            <a:extLst>
              <a:ext uri="{FF2B5EF4-FFF2-40B4-BE49-F238E27FC236}">
                <a16:creationId xmlns:a16="http://schemas.microsoft.com/office/drawing/2014/main" id="{5115C575-234F-CB62-980D-5AE842966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856" y="264360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1C85354-5C78-6FB4-09D1-E4DBF29B3D98}"/>
              </a:ext>
            </a:extLst>
          </p:cNvPr>
          <p:cNvSpPr txBox="1"/>
          <p:nvPr/>
        </p:nvSpPr>
        <p:spPr>
          <a:xfrm>
            <a:off x="9590042" y="4559245"/>
            <a:ext cx="19431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0" i="1" dirty="0">
                <a:solidFill>
                  <a:srgbClr val="001D35"/>
                </a:solidFill>
                <a:effectLst/>
                <a:latin typeface="Google Sans"/>
              </a:rPr>
              <a:t> </a:t>
            </a:r>
            <a:r>
              <a:rPr lang="es-MX" b="0" i="1" dirty="0" err="1">
                <a:solidFill>
                  <a:srgbClr val="001D35"/>
                </a:solidFill>
                <a:effectLst/>
                <a:latin typeface="Google Sans"/>
              </a:rPr>
              <a:t>Bothrops</a:t>
            </a:r>
            <a:r>
              <a:rPr lang="es-MX" b="0" i="1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s-MX" b="0" i="1" dirty="0" err="1">
                <a:solidFill>
                  <a:srgbClr val="001D35"/>
                </a:solidFill>
                <a:effectLst/>
                <a:latin typeface="Google Sans"/>
              </a:rPr>
              <a:t>jararaca</a:t>
            </a:r>
            <a:endParaRPr lang="es-MX" i="1" dirty="0"/>
          </a:p>
        </p:txBody>
      </p:sp>
      <p:pic>
        <p:nvPicPr>
          <p:cNvPr id="4" name="Imagen 3" descr="Resultado de imagen para uam iztapalapa logo">
            <a:extLst>
              <a:ext uri="{FF2B5EF4-FFF2-40B4-BE49-F238E27FC236}">
                <a16:creationId xmlns:a16="http://schemas.microsoft.com/office/drawing/2014/main" id="{86722C79-DD60-C58F-BA41-52CE9715E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431799" y="172314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81430AD7-7A2B-E630-56FF-9FD1C74B7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38964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1ACAF22-76B2-32CD-9E0F-4EF44C80ED15}"/>
              </a:ext>
            </a:extLst>
          </p:cNvPr>
          <p:cNvCxnSpPr>
            <a:cxnSpLocks/>
          </p:cNvCxnSpPr>
          <p:nvPr/>
        </p:nvCxnSpPr>
        <p:spPr>
          <a:xfrm>
            <a:off x="461482" y="818501"/>
            <a:ext cx="112487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46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3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461482" y="1008134"/>
            <a:ext cx="916340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3"/>
                </a:solidFill>
              </a:rPr>
              <a:t>COMPUESTOS ENDÓGENOS</a:t>
            </a:r>
          </a:p>
          <a:p>
            <a:endParaRPr lang="es-ES" dirty="0"/>
          </a:p>
          <a:p>
            <a:r>
              <a:rPr lang="es-ES" dirty="0"/>
              <a:t>Sustancias producidas dentro de un organismo vivo, como hormonas y neurotransmisores,</a:t>
            </a:r>
          </a:p>
          <a:p>
            <a:r>
              <a:rPr lang="es-ES" dirty="0"/>
              <a:t>que desempeñan funciones fisiológicas importantes</a:t>
            </a:r>
            <a:endParaRPr lang="es-ES" sz="2000" b="1" dirty="0">
              <a:solidFill>
                <a:schemeClr val="accent3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552932" y="2338544"/>
            <a:ext cx="5086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3"/>
                </a:solidFill>
              </a:rPr>
              <a:t>LIGANTES NATURALES PARA RECEPTORES</a:t>
            </a:r>
          </a:p>
        </p:txBody>
      </p:sp>
      <p:grpSp>
        <p:nvGrpSpPr>
          <p:cNvPr id="56" name="Group 17"/>
          <p:cNvGrpSpPr>
            <a:grpSpLocks/>
          </p:cNvGrpSpPr>
          <p:nvPr/>
        </p:nvGrpSpPr>
        <p:grpSpPr bwMode="auto">
          <a:xfrm>
            <a:off x="2261881" y="3075862"/>
            <a:ext cx="8531128" cy="1290638"/>
            <a:chOff x="838200" y="1981200"/>
            <a:chExt cx="8531128" cy="1290638"/>
          </a:xfrm>
        </p:grpSpPr>
        <p:pic>
          <p:nvPicPr>
            <p:cNvPr id="57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057400"/>
              <a:ext cx="1930400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981200"/>
              <a:ext cx="2281238" cy="1290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2286000"/>
              <a:ext cx="749300" cy="44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Rectangle 18"/>
            <p:cNvSpPr>
              <a:spLocks noChangeArrowheads="1"/>
            </p:cNvSpPr>
            <p:nvPr/>
          </p:nvSpPr>
          <p:spPr bwMode="auto">
            <a:xfrm>
              <a:off x="7239000" y="2362200"/>
              <a:ext cx="2130328" cy="705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000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</a:rPr>
                <a:t>Broncodilatador</a:t>
              </a:r>
              <a:r>
                <a:rPr lang="en-US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</a:rPr>
                <a:t> </a:t>
              </a:r>
            </a:p>
            <a:p>
              <a:pPr algn="ctr">
                <a:defRPr/>
              </a:pPr>
              <a:r>
                <a:rPr lang="en-US" sz="2000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</a:rPr>
                <a:t>Antiasmático</a:t>
              </a:r>
              <a:endParaRPr lang="en-US" sz="2000" b="1" dirty="0">
                <a:solidFill>
                  <a:schemeClr val="accent1"/>
                </a:solidFill>
                <a:ea typeface="ＭＳ Ｐゴシック" charset="-128"/>
              </a:endParaRPr>
            </a:p>
          </p:txBody>
        </p:sp>
      </p:grpSp>
      <p:grpSp>
        <p:nvGrpSpPr>
          <p:cNvPr id="61" name="Group 20"/>
          <p:cNvGrpSpPr>
            <a:grpSpLocks/>
          </p:cNvGrpSpPr>
          <p:nvPr/>
        </p:nvGrpSpPr>
        <p:grpSpPr bwMode="auto">
          <a:xfrm>
            <a:off x="2261881" y="5007578"/>
            <a:ext cx="9600780" cy="1533525"/>
            <a:chOff x="838200" y="3962400"/>
            <a:chExt cx="9600780" cy="1533525"/>
          </a:xfrm>
        </p:grpSpPr>
        <p:pic>
          <p:nvPicPr>
            <p:cNvPr id="6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962400"/>
              <a:ext cx="2532063" cy="153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962400"/>
              <a:ext cx="1917700" cy="153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4419600"/>
              <a:ext cx="749300" cy="44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Rectangle 29"/>
            <p:cNvSpPr>
              <a:spLocks noChangeArrowheads="1"/>
            </p:cNvSpPr>
            <p:nvPr/>
          </p:nvSpPr>
          <p:spPr bwMode="auto">
            <a:xfrm>
              <a:off x="7239000" y="4419600"/>
              <a:ext cx="3199980" cy="705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2000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</a:rPr>
                <a:t>Analgésico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endParaRPr>
            </a:p>
            <a:p>
              <a:pPr algn="ctr">
                <a:defRPr/>
              </a:pPr>
              <a:r>
                <a:rPr lang="en-US" sz="2000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</a:rPr>
                <a:t>Tratamiento</a:t>
              </a:r>
              <a:r>
                <a:rPr lang="en-US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</a:rPr>
                <a:t> de la </a:t>
              </a:r>
              <a:r>
                <a:rPr lang="en-US" sz="2000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</a:rPr>
                <a:t>migraña</a:t>
              </a:r>
              <a:endParaRPr lang="en-US" sz="2000" b="1" dirty="0">
                <a:solidFill>
                  <a:schemeClr val="accent1"/>
                </a:solidFill>
                <a:ea typeface="ＭＳ Ｐゴシック" charset="-128"/>
              </a:endParaRPr>
            </a:p>
          </p:txBody>
        </p:sp>
      </p:grpSp>
      <p:pic>
        <p:nvPicPr>
          <p:cNvPr id="3" name="Imagen 2" descr="Resultado de imagen para uam iztapalapa logo">
            <a:extLst>
              <a:ext uri="{FF2B5EF4-FFF2-40B4-BE49-F238E27FC236}">
                <a16:creationId xmlns:a16="http://schemas.microsoft.com/office/drawing/2014/main" id="{296A08DE-28A7-3718-1926-042C694EF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431799" y="172314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059CBF58-BE09-3059-A50F-BDA206102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38964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CA5D644-F04B-B13A-6F87-7A1672C10B3D}"/>
              </a:ext>
            </a:extLst>
          </p:cNvPr>
          <p:cNvCxnSpPr>
            <a:cxnSpLocks/>
          </p:cNvCxnSpPr>
          <p:nvPr/>
        </p:nvCxnSpPr>
        <p:spPr>
          <a:xfrm>
            <a:off x="461482" y="818501"/>
            <a:ext cx="112487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6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Resultado de imagen para uam iztapalapa logo">
            <a:extLst>
              <a:ext uri="{FF2B5EF4-FFF2-40B4-BE49-F238E27FC236}">
                <a16:creationId xmlns:a16="http://schemas.microsoft.com/office/drawing/2014/main" id="{FEEBD7D7-C8CE-AB0F-8605-73C801244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431799" y="172314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B19A1034-C07A-6F02-95D0-4A6164382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38964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8523FFF-67ED-9D62-DD1A-D208CC58FE3A}"/>
              </a:ext>
            </a:extLst>
          </p:cNvPr>
          <p:cNvCxnSpPr>
            <a:cxnSpLocks/>
          </p:cNvCxnSpPr>
          <p:nvPr/>
        </p:nvCxnSpPr>
        <p:spPr>
          <a:xfrm>
            <a:off x="461482" y="818501"/>
            <a:ext cx="112487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5A344FB4-0A93-CE02-5611-32C840A15093}"/>
              </a:ext>
            </a:extLst>
          </p:cNvPr>
          <p:cNvSpPr txBox="1"/>
          <p:nvPr/>
        </p:nvSpPr>
        <p:spPr>
          <a:xfrm>
            <a:off x="461482" y="1008134"/>
            <a:ext cx="35722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3"/>
                </a:solidFill>
              </a:rPr>
              <a:t>Fuentes de compuestos </a:t>
            </a:r>
            <a:r>
              <a:rPr lang="es-ES" sz="2000" b="1" dirty="0" err="1">
                <a:solidFill>
                  <a:schemeClr val="accent3"/>
                </a:solidFill>
              </a:rPr>
              <a:t>lider</a:t>
            </a:r>
            <a:endParaRPr lang="es-ES" sz="2000" b="1" dirty="0">
              <a:solidFill>
                <a:schemeClr val="accent3"/>
              </a:solidFill>
            </a:endParaRPr>
          </a:p>
          <a:p>
            <a:endParaRPr lang="es-ES" dirty="0"/>
          </a:p>
          <a:p>
            <a:r>
              <a:rPr lang="es-ES" dirty="0"/>
              <a:t>Síntesis química</a:t>
            </a:r>
            <a:endParaRPr lang="es-ES" sz="2000" b="1" dirty="0">
              <a:solidFill>
                <a:schemeClr val="accent3"/>
              </a:solidFill>
            </a:endParaRPr>
          </a:p>
        </p:txBody>
      </p:sp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0524D7C8-A68D-DB23-C01D-8BCEBEB82F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453191"/>
              </p:ext>
            </p:extLst>
          </p:nvPr>
        </p:nvGraphicFramePr>
        <p:xfrm>
          <a:off x="318012" y="2222910"/>
          <a:ext cx="1118393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8747618" imgH="3218498" progId="ChemDraw.Document.6.0">
                  <p:embed/>
                </p:oleObj>
              </mc:Choice>
              <mc:Fallback>
                <p:oleObj name="CS ChemDraw Drawing" r:id="rId4" imgW="8747618" imgH="3218498" progId="ChemDraw.Document.6.0">
                  <p:embed/>
                  <p:pic>
                    <p:nvPicPr>
                      <p:cNvPr id="10" name="Object 5">
                        <a:extLst>
                          <a:ext uri="{FF2B5EF4-FFF2-40B4-BE49-F238E27FC236}">
                            <a16:creationId xmlns:a16="http://schemas.microsoft.com/office/drawing/2014/main" id="{0524D7C8-A68D-DB23-C01D-8BCEBEB82F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012" y="2222910"/>
                        <a:ext cx="11183938" cy="4064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097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uam iztapalapa logo">
            <a:extLst>
              <a:ext uri="{FF2B5EF4-FFF2-40B4-BE49-F238E27FC236}">
                <a16:creationId xmlns:a16="http://schemas.microsoft.com/office/drawing/2014/main" id="{9A8435FD-BB31-0E5B-6AAA-F3D71F602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431799" y="172314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cto 10">
            <a:extLst>
              <a:ext uri="{FF2B5EF4-FFF2-40B4-BE49-F238E27FC236}">
                <a16:creationId xmlns:a16="http://schemas.microsoft.com/office/drawing/2014/main" id="{72DF79AD-EBE0-99A9-98F8-1E1DA6C9388C}"/>
              </a:ext>
            </a:extLst>
          </p:cNvPr>
          <p:cNvCxnSpPr>
            <a:cxnSpLocks/>
          </p:cNvCxnSpPr>
          <p:nvPr/>
        </p:nvCxnSpPr>
        <p:spPr>
          <a:xfrm>
            <a:off x="461482" y="818501"/>
            <a:ext cx="112487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60E4A951-2A43-040E-4E64-14921F44E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38964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4946E3D-07DF-7BEB-7905-02E2DCA22DFD}"/>
              </a:ext>
            </a:extLst>
          </p:cNvPr>
          <p:cNvSpPr txBox="1"/>
          <p:nvPr/>
        </p:nvSpPr>
        <p:spPr>
          <a:xfrm>
            <a:off x="461482" y="1757035"/>
            <a:ext cx="110719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Es un proceso sistemático que busca desarrollar moléculas bioactivas optimizadas para interactuar específicamente con un blanco biológico (como una enzima, receptor o proteína). Este proceso combina conocimientos de química, biología, farmacología y herramientas computacionales.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9ED6958-D9A2-C7B6-B0FB-1A9DAA39D673}"/>
              </a:ext>
            </a:extLst>
          </p:cNvPr>
          <p:cNvSpPr txBox="1"/>
          <p:nvPr/>
        </p:nvSpPr>
        <p:spPr>
          <a:xfrm>
            <a:off x="3441066" y="943989"/>
            <a:ext cx="5112774" cy="886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23495" algn="just">
              <a:lnSpc>
                <a:spcPct val="115000"/>
              </a:lnSpc>
              <a:tabLst>
                <a:tab pos="171450" algn="l"/>
              </a:tabLst>
            </a:pPr>
            <a:r>
              <a:rPr lang="es-MX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racional de fármacos</a:t>
            </a:r>
          </a:p>
          <a:p>
            <a:pPr marL="171450" marR="23495" algn="just">
              <a:lnSpc>
                <a:spcPct val="115000"/>
              </a:lnSpc>
              <a:tabLst>
                <a:tab pos="171450" algn="l"/>
              </a:tabLst>
            </a:pPr>
            <a:endParaRPr lang="es-MX" sz="1400" dirty="0">
              <a:latin typeface="Times" panose="020206030504050203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FDEE578-1A3F-AC51-2102-DF689153AD78}"/>
              </a:ext>
            </a:extLst>
          </p:cNvPr>
          <p:cNvSpPr txBox="1"/>
          <p:nvPr/>
        </p:nvSpPr>
        <p:spPr>
          <a:xfrm>
            <a:off x="2612815" y="2992367"/>
            <a:ext cx="694606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/>
              <a:t>Etapas</a:t>
            </a:r>
          </a:p>
          <a:p>
            <a:pPr marL="285750" indent="-285750">
              <a:buFont typeface="Arial"/>
              <a:buChar char="•"/>
            </a:pPr>
            <a:r>
              <a:rPr lang="es-ES" dirty="0"/>
              <a:t>Identificar la enfermedad a tratar</a:t>
            </a:r>
          </a:p>
          <a:p>
            <a:pPr marL="285750" indent="-285750">
              <a:buFont typeface="Arial"/>
              <a:buChar char="•"/>
            </a:pPr>
            <a:r>
              <a:rPr lang="es-ES" dirty="0"/>
              <a:t>Identificar el blanco farmacológico</a:t>
            </a:r>
          </a:p>
          <a:p>
            <a:pPr marL="285750" indent="-285750">
              <a:buFont typeface="Arial"/>
              <a:buChar char="•"/>
            </a:pPr>
            <a:r>
              <a:rPr lang="es-ES" dirty="0"/>
              <a:t>Establecer procedimientos de prueba</a:t>
            </a:r>
          </a:p>
          <a:p>
            <a:pPr marL="285750" indent="-285750">
              <a:buFont typeface="Arial"/>
              <a:buChar char="•"/>
            </a:pPr>
            <a:r>
              <a:rPr lang="es-ES" dirty="0"/>
              <a:t>Encontrar un compuesto líder</a:t>
            </a:r>
          </a:p>
          <a:p>
            <a:pPr marL="285750" indent="-285750">
              <a:buFont typeface="Arial"/>
              <a:buChar char="•"/>
            </a:pPr>
            <a:r>
              <a:rPr lang="es-ES" dirty="0"/>
              <a:t>Identificar relaciones Estructura–Actividad</a:t>
            </a:r>
          </a:p>
          <a:p>
            <a:pPr marL="285750" indent="-285750">
              <a:buFont typeface="Arial"/>
              <a:buChar char="•"/>
            </a:pPr>
            <a:r>
              <a:rPr lang="es-ES" dirty="0"/>
              <a:t>Identificar un farmacóforo</a:t>
            </a:r>
          </a:p>
          <a:p>
            <a:pPr marL="285750" indent="-285750">
              <a:buFont typeface="Arial"/>
              <a:buChar char="•"/>
            </a:pPr>
            <a:r>
              <a:rPr lang="es-ES" dirty="0"/>
              <a:t>Diseño del fármaco – optimizando interacciones con el blanco</a:t>
            </a:r>
          </a:p>
          <a:p>
            <a:pPr marL="285750" indent="-285750">
              <a:buFont typeface="Arial"/>
              <a:buChar char="•"/>
            </a:pPr>
            <a:r>
              <a:rPr lang="es-ES" dirty="0"/>
              <a:t>Diseño del fármaco – optimizando propiedades farmacocinéticas</a:t>
            </a:r>
          </a:p>
          <a:p>
            <a:pPr marL="285750" indent="-285750">
              <a:buFont typeface="Arial"/>
              <a:buChar char="•"/>
            </a:pPr>
            <a:r>
              <a:rPr lang="es-ES" dirty="0"/>
              <a:t>Pruebas toxicológicas y de seguridad</a:t>
            </a:r>
          </a:p>
          <a:p>
            <a:pPr marL="285750" indent="-285750">
              <a:buFont typeface="Arial"/>
              <a:buChar char="•"/>
            </a:pPr>
            <a:r>
              <a:rPr lang="es-ES" dirty="0"/>
              <a:t>Desarrollo químico y producción</a:t>
            </a:r>
          </a:p>
          <a:p>
            <a:pPr marL="285750" indent="-285750">
              <a:buFont typeface="Arial"/>
              <a:buChar char="•"/>
            </a:pPr>
            <a:r>
              <a:rPr lang="es-ES" dirty="0"/>
              <a:t>Patentes y asuntos regulatorios</a:t>
            </a:r>
          </a:p>
          <a:p>
            <a:pPr marL="285750" indent="-285750">
              <a:buFont typeface="Arial"/>
              <a:buChar char="•"/>
            </a:pPr>
            <a:r>
              <a:rPr lang="es-ES" dirty="0"/>
              <a:t>Pruebas clínicas</a:t>
            </a:r>
          </a:p>
        </p:txBody>
      </p:sp>
    </p:spTree>
    <p:extLst>
      <p:ext uri="{BB962C8B-B14F-4D97-AF65-F5344CB8AC3E}">
        <p14:creationId xmlns:p14="http://schemas.microsoft.com/office/powerpoint/2010/main" val="219808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Resultado de imagen para uam iztapalapa logo">
            <a:extLst>
              <a:ext uri="{FF2B5EF4-FFF2-40B4-BE49-F238E27FC236}">
                <a16:creationId xmlns:a16="http://schemas.microsoft.com/office/drawing/2014/main" id="{A3A5BA20-C703-E00D-E8AD-2EE580663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431799" y="172314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715CCB5E-936D-B11B-2F20-3AD725A0C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38964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8EC502C-543F-90A6-7C20-B78F8B77A5FE}"/>
              </a:ext>
            </a:extLst>
          </p:cNvPr>
          <p:cNvCxnSpPr>
            <a:cxnSpLocks/>
          </p:cNvCxnSpPr>
          <p:nvPr/>
        </p:nvCxnSpPr>
        <p:spPr>
          <a:xfrm>
            <a:off x="461482" y="818501"/>
            <a:ext cx="112487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242" name="Picture 2">
            <a:extLst>
              <a:ext uri="{FF2B5EF4-FFF2-40B4-BE49-F238E27FC236}">
                <a16:creationId xmlns:a16="http://schemas.microsoft.com/office/drawing/2014/main" id="{82DFB7FB-33AF-3AB9-4776-3E5E07545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07" b="12140"/>
          <a:stretch>
            <a:fillRect/>
          </a:stretch>
        </p:blipFill>
        <p:spPr bwMode="auto">
          <a:xfrm>
            <a:off x="705951" y="3299594"/>
            <a:ext cx="10953750" cy="316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629DC15-1EFD-8235-FAF2-0A50E87A6753}"/>
              </a:ext>
            </a:extLst>
          </p:cNvPr>
          <p:cNvSpPr txBox="1"/>
          <p:nvPr/>
        </p:nvSpPr>
        <p:spPr>
          <a:xfrm>
            <a:off x="431799" y="1097937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accent3"/>
                </a:solidFill>
              </a:rPr>
              <a:t>Síntesis a un objetivo: Síntesis del Diazepam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76503632-A66B-A76C-D808-F96A28E9A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14155" r="37254" b="19440"/>
          <a:stretch>
            <a:fillRect/>
          </a:stretch>
        </p:blipFill>
        <p:spPr bwMode="auto">
          <a:xfrm>
            <a:off x="9516577" y="943989"/>
            <a:ext cx="1969472" cy="223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118130A9-6873-14E1-0759-53274F159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2" t="25199" r="42101" b="15924"/>
          <a:stretch>
            <a:fillRect/>
          </a:stretch>
        </p:blipFill>
        <p:spPr bwMode="auto">
          <a:xfrm>
            <a:off x="6182826" y="926908"/>
            <a:ext cx="2084757" cy="250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C917EF77-EA57-B8B7-D5E2-C2E986F1FADF}"/>
              </a:ext>
            </a:extLst>
          </p:cNvPr>
          <p:cNvCxnSpPr/>
          <p:nvPr/>
        </p:nvCxnSpPr>
        <p:spPr>
          <a:xfrm>
            <a:off x="8573729" y="2082819"/>
            <a:ext cx="619432" cy="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EBE6794-C7CE-86C0-6568-079713E9F7BB}"/>
              </a:ext>
            </a:extLst>
          </p:cNvPr>
          <p:cNvSpPr txBox="1"/>
          <p:nvPr/>
        </p:nvSpPr>
        <p:spPr>
          <a:xfrm>
            <a:off x="431799" y="2037713"/>
            <a:ext cx="510543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3"/>
                </a:solidFill>
              </a:rPr>
              <a:t>Síntesis del intermediario de benzofenona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9624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uam iztapalapa logo">
            <a:extLst>
              <a:ext uri="{FF2B5EF4-FFF2-40B4-BE49-F238E27FC236}">
                <a16:creationId xmlns:a16="http://schemas.microsoft.com/office/drawing/2014/main" id="{2EBAADCF-1CB2-0835-3014-73C2FCCFB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431799" y="172314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E84444EA-E3F0-1225-5775-EF124E84C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38964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15C367FE-77FD-F7CB-C595-2C9A62A020B8}"/>
              </a:ext>
            </a:extLst>
          </p:cNvPr>
          <p:cNvCxnSpPr>
            <a:cxnSpLocks/>
          </p:cNvCxnSpPr>
          <p:nvPr/>
        </p:nvCxnSpPr>
        <p:spPr>
          <a:xfrm>
            <a:off x="461482" y="818501"/>
            <a:ext cx="112487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3314" name="Picture 2">
            <a:extLst>
              <a:ext uri="{FF2B5EF4-FFF2-40B4-BE49-F238E27FC236}">
                <a16:creationId xmlns:a16="http://schemas.microsoft.com/office/drawing/2014/main" id="{A5D97217-763D-F082-8177-9F8202CE7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6" b="7575"/>
          <a:stretch>
            <a:fillRect/>
          </a:stretch>
        </p:blipFill>
        <p:spPr bwMode="auto">
          <a:xfrm>
            <a:off x="225517" y="2244875"/>
            <a:ext cx="10953750" cy="384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214AA1-E410-FCCE-D44E-939351986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2" t="25199" r="42101" b="15924"/>
          <a:stretch>
            <a:fillRect/>
          </a:stretch>
        </p:blipFill>
        <p:spPr bwMode="auto">
          <a:xfrm>
            <a:off x="10240035" y="943989"/>
            <a:ext cx="1603642" cy="19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EB4C4BE-C604-C18A-0815-C10DCEFC0781}"/>
              </a:ext>
            </a:extLst>
          </p:cNvPr>
          <p:cNvSpPr txBox="1"/>
          <p:nvPr/>
        </p:nvSpPr>
        <p:spPr>
          <a:xfrm>
            <a:off x="461482" y="1567767"/>
            <a:ext cx="510543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3"/>
                </a:solidFill>
              </a:rPr>
              <a:t>Síntesis del intermediario de benzofenona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3289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25B07CE1-B9DB-CD33-4D70-BCABBBE0E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42" b="13848"/>
          <a:stretch>
            <a:fillRect/>
          </a:stretch>
        </p:blipFill>
        <p:spPr bwMode="auto">
          <a:xfrm>
            <a:off x="431799" y="2327696"/>
            <a:ext cx="10953750" cy="332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Resultado de imagen para uam iztapalapa logo">
            <a:extLst>
              <a:ext uri="{FF2B5EF4-FFF2-40B4-BE49-F238E27FC236}">
                <a16:creationId xmlns:a16="http://schemas.microsoft.com/office/drawing/2014/main" id="{E5004F88-7D29-3898-EFD3-E806B72D5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431799" y="172314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C8546F59-30F4-3601-E4FE-3D3BA8867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38964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961ADC4-936F-2FC8-C8C0-F3D83614A515}"/>
              </a:ext>
            </a:extLst>
          </p:cNvPr>
          <p:cNvCxnSpPr>
            <a:cxnSpLocks/>
          </p:cNvCxnSpPr>
          <p:nvPr/>
        </p:nvCxnSpPr>
        <p:spPr>
          <a:xfrm>
            <a:off x="461482" y="818501"/>
            <a:ext cx="112487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Imagen 6" descr="Resultado de imagen para uam iztapalapa logo">
            <a:extLst>
              <a:ext uri="{FF2B5EF4-FFF2-40B4-BE49-F238E27FC236}">
                <a16:creationId xmlns:a16="http://schemas.microsoft.com/office/drawing/2014/main" id="{D5F80EA0-C468-C6CA-D636-29B3D4778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431799" y="172314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AC0A2F94-39B9-83D7-03AD-09A253DB6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38964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7E9EBD8-EDC2-31C6-EF1C-979264F1A872}"/>
              </a:ext>
            </a:extLst>
          </p:cNvPr>
          <p:cNvCxnSpPr>
            <a:cxnSpLocks/>
          </p:cNvCxnSpPr>
          <p:nvPr/>
        </p:nvCxnSpPr>
        <p:spPr>
          <a:xfrm>
            <a:off x="461482" y="818501"/>
            <a:ext cx="112487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Picture 6">
            <a:extLst>
              <a:ext uri="{FF2B5EF4-FFF2-40B4-BE49-F238E27FC236}">
                <a16:creationId xmlns:a16="http://schemas.microsoft.com/office/drawing/2014/main" id="{C5C3BC4E-F047-8E1A-97D8-AF7F3A6071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2" t="25199" r="42101" b="15924"/>
          <a:stretch>
            <a:fillRect/>
          </a:stretch>
        </p:blipFill>
        <p:spPr bwMode="auto">
          <a:xfrm>
            <a:off x="10240035" y="943989"/>
            <a:ext cx="1603642" cy="19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CFD046C-0BAF-BC8B-5BD3-997F745B8631}"/>
              </a:ext>
            </a:extLst>
          </p:cNvPr>
          <p:cNvSpPr txBox="1"/>
          <p:nvPr/>
        </p:nvSpPr>
        <p:spPr>
          <a:xfrm>
            <a:off x="461482" y="1567767"/>
            <a:ext cx="510543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3"/>
                </a:solidFill>
              </a:rPr>
              <a:t>Síntesis del intermediario de benzofenona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1318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539F5BD8-A4B5-678C-0D81-ED245AC49E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4"/>
          <a:stretch>
            <a:fillRect/>
          </a:stretch>
        </p:blipFill>
        <p:spPr bwMode="auto">
          <a:xfrm>
            <a:off x="608975" y="1296415"/>
            <a:ext cx="10953750" cy="556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Resultado de imagen para uam iztapalapa logo">
            <a:extLst>
              <a:ext uri="{FF2B5EF4-FFF2-40B4-BE49-F238E27FC236}">
                <a16:creationId xmlns:a16="http://schemas.microsoft.com/office/drawing/2014/main" id="{E944D35C-8715-0C77-B3F5-79C9BEBFE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431799" y="172314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1A479E72-EDBF-8529-D2C6-521F20D8C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38964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5C791B3-FEBD-D669-E5F8-AE0AC7112C05}"/>
              </a:ext>
            </a:extLst>
          </p:cNvPr>
          <p:cNvCxnSpPr>
            <a:cxnSpLocks/>
          </p:cNvCxnSpPr>
          <p:nvPr/>
        </p:nvCxnSpPr>
        <p:spPr>
          <a:xfrm>
            <a:off x="461482" y="818501"/>
            <a:ext cx="112487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EE421318-86C2-AC1A-5F36-74176BFCBB8B}"/>
              </a:ext>
            </a:extLst>
          </p:cNvPr>
          <p:cNvSpPr txBox="1"/>
          <p:nvPr/>
        </p:nvSpPr>
        <p:spPr>
          <a:xfrm>
            <a:off x="3440657" y="957861"/>
            <a:ext cx="509036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3"/>
                </a:solidFill>
              </a:rPr>
              <a:t>Síntesis del Diazepam por Flow </a:t>
            </a:r>
            <a:r>
              <a:rPr lang="es-ES" sz="2000" b="1" dirty="0" err="1">
                <a:solidFill>
                  <a:schemeClr val="accent3"/>
                </a:solidFill>
              </a:rPr>
              <a:t>Chemistry</a:t>
            </a:r>
            <a:endParaRPr lang="es-ES" sz="2000" b="1" dirty="0">
              <a:solidFill>
                <a:schemeClr val="accent3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7371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810000" y="2438400"/>
          <a:ext cx="4343400" cy="346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7329715" imgH="5840549" progId="MS_ClipArt_Gallery.2">
                  <p:embed/>
                </p:oleObj>
              </mc:Choice>
              <mc:Fallback>
                <p:oleObj name="Clip" r:id="rId2" imgW="7329715" imgH="5840549" progId="MS_ClipArt_Gallery.2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438400"/>
                        <a:ext cx="4343400" cy="346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202239" y="2700339"/>
            <a:ext cx="1665287" cy="1189037"/>
          </a:xfrm>
          <a:prstGeom prst="roundRect">
            <a:avLst>
              <a:gd name="adj" fmla="val 16667"/>
            </a:avLst>
          </a:prstGeom>
          <a:solidFill>
            <a:srgbClr val="3D3D3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197475" y="2695575"/>
            <a:ext cx="1665288" cy="118903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19400"/>
            <a:ext cx="8382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61482" y="1202996"/>
            <a:ext cx="2326086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3"/>
                </a:solidFill>
              </a:rPr>
              <a:t>Compuestos Líder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83400" y="1816961"/>
            <a:ext cx="2326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3"/>
                </a:solidFill>
              </a:rPr>
              <a:t>CRIBADO VIRTUAL</a:t>
            </a:r>
          </a:p>
        </p:txBody>
      </p:sp>
      <p:pic>
        <p:nvPicPr>
          <p:cNvPr id="2" name="Imagen 1" descr="Resultado de imagen para uam iztapalapa logo">
            <a:extLst>
              <a:ext uri="{FF2B5EF4-FFF2-40B4-BE49-F238E27FC236}">
                <a16:creationId xmlns:a16="http://schemas.microsoft.com/office/drawing/2014/main" id="{CC7050B2-304B-2046-A2B1-506CBF4E5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431799" y="172314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2FDF92A5-164B-2C32-C389-CC6C30FD3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38964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0E7D7988-AEF6-AD59-3532-A35E39E17500}"/>
              </a:ext>
            </a:extLst>
          </p:cNvPr>
          <p:cNvCxnSpPr>
            <a:cxnSpLocks/>
          </p:cNvCxnSpPr>
          <p:nvPr/>
        </p:nvCxnSpPr>
        <p:spPr>
          <a:xfrm>
            <a:off x="461482" y="818501"/>
            <a:ext cx="112487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94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17"/>
          <p:cNvSpPr txBox="1">
            <a:spLocks noChangeArrowheads="1"/>
          </p:cNvSpPr>
          <p:nvPr/>
        </p:nvSpPr>
        <p:spPr bwMode="auto">
          <a:xfrm>
            <a:off x="3944112" y="6247228"/>
            <a:ext cx="44723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ES_tradnl" i="1" dirty="0" err="1">
                <a:solidFill>
                  <a:srgbClr val="0000FF"/>
                </a:solidFill>
                <a:latin typeface="Calibri" pitchFamily="34" charset="0"/>
              </a:rPr>
              <a:t>Docking</a:t>
            </a:r>
            <a:r>
              <a:rPr lang="es-ES_tradnl" i="1" dirty="0">
                <a:latin typeface="Calibri" pitchFamily="34" charset="0"/>
              </a:rPr>
              <a:t> </a:t>
            </a:r>
            <a:r>
              <a:rPr lang="es-ES_tradnl" dirty="0">
                <a:latin typeface="Calibri" pitchFamily="34" charset="0"/>
              </a:rPr>
              <a:t>o acoplamiento molecular simulado</a:t>
            </a:r>
            <a:endParaRPr lang="es-ES_tradnl" i="1" dirty="0">
              <a:latin typeface="Calibri" pitchFamily="34" charset="0"/>
            </a:endParaRPr>
          </a:p>
        </p:txBody>
      </p:sp>
      <p:pic>
        <p:nvPicPr>
          <p:cNvPr id="12" name="Picture 4" descr="Ligands docking into a protein"/>
          <p:cNvPicPr>
            <a:picLocks noChangeAspect="1" noChangeArrowheads="1"/>
          </p:cNvPicPr>
          <p:nvPr/>
        </p:nvPicPr>
        <p:blipFill rotWithShape="1">
          <a:blip r:embed="rId2" cstate="print"/>
          <a:srcRect l="6940" r="5413"/>
          <a:stretch/>
        </p:blipFill>
        <p:spPr bwMode="auto">
          <a:xfrm>
            <a:off x="3738190" y="1826558"/>
            <a:ext cx="5050067" cy="4327734"/>
          </a:xfrm>
          <a:prstGeom prst="rect">
            <a:avLst/>
          </a:prstGeom>
          <a:noFill/>
        </p:spPr>
      </p:pic>
      <p:sp>
        <p:nvSpPr>
          <p:cNvPr id="13" name="TextBox 19"/>
          <p:cNvSpPr txBox="1"/>
          <p:nvPr/>
        </p:nvSpPr>
        <p:spPr>
          <a:xfrm>
            <a:off x="4839403" y="1290792"/>
            <a:ext cx="234032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sz="2000" b="1" dirty="0">
                <a:solidFill>
                  <a:schemeClr val="accent3"/>
                </a:solidFill>
              </a:rPr>
              <a:t>CRIBADO VIRTUAL</a:t>
            </a:r>
          </a:p>
          <a:p>
            <a:r>
              <a:rPr lang="es-MX" sz="2000" b="1" dirty="0">
                <a:solidFill>
                  <a:schemeClr val="accent3"/>
                </a:solidFill>
              </a:rPr>
              <a:t>(Virtual Screening)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pic>
        <p:nvPicPr>
          <p:cNvPr id="4" name="Imagen 3" descr="Resultado de imagen para uam iztapalapa logo">
            <a:extLst>
              <a:ext uri="{FF2B5EF4-FFF2-40B4-BE49-F238E27FC236}">
                <a16:creationId xmlns:a16="http://schemas.microsoft.com/office/drawing/2014/main" id="{44D22A57-3150-5D2A-895E-51C86AC67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431799" y="172314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A0DE6042-CADA-087A-CC62-89B0038F2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38964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2B86713-007B-110E-49A4-7A322BCE7165}"/>
              </a:ext>
            </a:extLst>
          </p:cNvPr>
          <p:cNvCxnSpPr>
            <a:cxnSpLocks/>
          </p:cNvCxnSpPr>
          <p:nvPr/>
        </p:nvCxnSpPr>
        <p:spPr>
          <a:xfrm>
            <a:off x="461482" y="818501"/>
            <a:ext cx="112487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062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AutoShape 2" descr="http://vds.cm.utexas.edu/Docking_graphicKK.jpg"/>
          <p:cNvSpPr>
            <a:spLocks noChangeAspect="1" noChangeArrowheads="1"/>
          </p:cNvSpPr>
          <p:nvPr/>
        </p:nvSpPr>
        <p:spPr bwMode="auto">
          <a:xfrm>
            <a:off x="1587500" y="-136525"/>
            <a:ext cx="4286250" cy="3219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1364" name="Picture 4" descr="Ligands docking into a prote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591" y="1380575"/>
            <a:ext cx="4162160" cy="31262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87230" y="1990576"/>
            <a:ext cx="943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latin typeface="Calibri" pitchFamily="34" charset="0"/>
              </a:rPr>
              <a:t>Top 100</a:t>
            </a:r>
          </a:p>
          <a:p>
            <a:pPr algn="ctr"/>
            <a:r>
              <a:rPr lang="es-MX" dirty="0">
                <a:solidFill>
                  <a:srgbClr val="0000FF"/>
                </a:solidFill>
                <a:latin typeface="Calibri" pitchFamily="34" charset="0"/>
              </a:rPr>
              <a:t>(</a:t>
            </a:r>
            <a:r>
              <a:rPr lang="es-MX" i="1" dirty="0">
                <a:solidFill>
                  <a:srgbClr val="0000FF"/>
                </a:solidFill>
                <a:latin typeface="Calibri" pitchFamily="34" charset="0"/>
              </a:rPr>
              <a:t>hits</a:t>
            </a:r>
            <a:r>
              <a:rPr lang="es-MX" dirty="0">
                <a:solidFill>
                  <a:srgbClr val="0000FF"/>
                </a:solidFill>
                <a:latin typeface="Calibri" pitchFamily="34" charset="0"/>
              </a:rPr>
              <a:t>)</a:t>
            </a:r>
            <a:endParaRPr lang="en-US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2495" y="4264946"/>
            <a:ext cx="94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latin typeface="Calibri" pitchFamily="34" charset="0"/>
              </a:rPr>
              <a:t>Pruebas</a:t>
            </a:r>
          </a:p>
          <a:p>
            <a:pPr algn="ctr"/>
            <a:r>
              <a:rPr lang="es-MX" i="1" dirty="0">
                <a:latin typeface="Calibri" pitchFamily="34" charset="0"/>
              </a:rPr>
              <a:t>in vitro</a:t>
            </a:r>
            <a:endParaRPr lang="en-US" i="1" dirty="0">
              <a:latin typeface="Calibri" pitchFamily="34" charset="0"/>
            </a:endParaRPr>
          </a:p>
        </p:txBody>
      </p:sp>
      <p:pic>
        <p:nvPicPr>
          <p:cNvPr id="8" name="Picture 4" descr="Ligands docking into a protein"/>
          <p:cNvPicPr>
            <a:picLocks noChangeAspect="1" noChangeArrowheads="1"/>
          </p:cNvPicPr>
          <p:nvPr/>
        </p:nvPicPr>
        <p:blipFill>
          <a:blip r:embed="rId2" cstate="print"/>
          <a:srcRect l="74751" t="29073" r="5879" b="51437"/>
          <a:stretch>
            <a:fillRect/>
          </a:stretch>
        </p:blipFill>
        <p:spPr bwMode="auto">
          <a:xfrm rot="20351229">
            <a:off x="7868828" y="5170098"/>
            <a:ext cx="842969" cy="637115"/>
          </a:xfrm>
          <a:prstGeom prst="rect">
            <a:avLst/>
          </a:prstGeom>
          <a:noFill/>
        </p:spPr>
      </p:pic>
      <p:pic>
        <p:nvPicPr>
          <p:cNvPr id="9" name="Picture 4" descr="Ligands docking into a protein"/>
          <p:cNvPicPr>
            <a:picLocks noChangeAspect="1" noChangeArrowheads="1"/>
          </p:cNvPicPr>
          <p:nvPr/>
        </p:nvPicPr>
        <p:blipFill>
          <a:blip r:embed="rId2" cstate="print"/>
          <a:srcRect l="9239" t="73801" r="77270" b="10064"/>
          <a:stretch>
            <a:fillRect/>
          </a:stretch>
        </p:blipFill>
        <p:spPr bwMode="auto">
          <a:xfrm rot="20351229">
            <a:off x="9004368" y="5170098"/>
            <a:ext cx="587136" cy="527425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 bwMode="auto">
          <a:xfrm>
            <a:off x="6148508" y="2636906"/>
            <a:ext cx="1105799" cy="223284"/>
          </a:xfrm>
          <a:prstGeom prst="rightArrow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8675381" y="4054528"/>
            <a:ext cx="292572" cy="946297"/>
          </a:xfrm>
          <a:prstGeom prst="downArrow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2695" y="896137"/>
            <a:ext cx="2237232" cy="295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565582" y="5943601"/>
            <a:ext cx="1025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Calibri" pitchFamily="34" charset="0"/>
              </a:rPr>
              <a:t>Punteros</a:t>
            </a:r>
          </a:p>
          <a:p>
            <a:r>
              <a:rPr lang="es-MX" dirty="0">
                <a:solidFill>
                  <a:srgbClr val="0000FF"/>
                </a:solidFill>
                <a:latin typeface="Calibri" pitchFamily="34" charset="0"/>
              </a:rPr>
              <a:t>(</a:t>
            </a:r>
            <a:r>
              <a:rPr lang="es-MX" i="1" dirty="0">
                <a:solidFill>
                  <a:srgbClr val="0000FF"/>
                </a:solidFill>
                <a:latin typeface="Calibri" pitchFamily="34" charset="0"/>
              </a:rPr>
              <a:t>leads</a:t>
            </a:r>
            <a:r>
              <a:rPr lang="es-MX" dirty="0">
                <a:solidFill>
                  <a:srgbClr val="0000FF"/>
                </a:solidFill>
                <a:latin typeface="Calibri" pitchFamily="34" charset="0"/>
              </a:rPr>
              <a:t>)</a:t>
            </a:r>
            <a:endParaRPr lang="en-US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0800000">
            <a:off x="5703567" y="5246147"/>
            <a:ext cx="1417311" cy="242507"/>
          </a:xfrm>
          <a:prstGeom prst="rightArrow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3567" y="5512225"/>
            <a:ext cx="1417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Calibri" pitchFamily="34" charset="0"/>
              </a:rPr>
              <a:t>Optimización</a:t>
            </a:r>
          </a:p>
        </p:txBody>
      </p:sp>
      <p:pic>
        <p:nvPicPr>
          <p:cNvPr id="18" name="Picture 4" descr="Ligands docking into a protein"/>
          <p:cNvPicPr>
            <a:picLocks noChangeAspect="1" noChangeArrowheads="1"/>
          </p:cNvPicPr>
          <p:nvPr/>
        </p:nvPicPr>
        <p:blipFill>
          <a:blip r:embed="rId2" cstate="print"/>
          <a:srcRect l="7559" t="13418" r="74751" b="71565"/>
          <a:stretch>
            <a:fillRect/>
          </a:stretch>
        </p:blipFill>
        <p:spPr bwMode="auto">
          <a:xfrm rot="10346511">
            <a:off x="3875487" y="5045584"/>
            <a:ext cx="1009346" cy="64363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837542" y="5758935"/>
            <a:ext cx="1325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Calibri" pitchFamily="34" charset="0"/>
              </a:rPr>
              <a:t>Punteros</a:t>
            </a:r>
          </a:p>
          <a:p>
            <a:r>
              <a:rPr lang="es-MX" dirty="0">
                <a:latin typeface="Calibri" pitchFamily="34" charset="0"/>
              </a:rPr>
              <a:t>optimizados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24504" y="896137"/>
            <a:ext cx="2324995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sz="2000" b="1" dirty="0">
                <a:solidFill>
                  <a:schemeClr val="accent3"/>
                </a:solidFill>
              </a:rPr>
              <a:t>CRIBADO VIRTUAL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pic>
        <p:nvPicPr>
          <p:cNvPr id="2" name="Imagen 1" descr="Resultado de imagen para uam iztapalapa logo">
            <a:extLst>
              <a:ext uri="{FF2B5EF4-FFF2-40B4-BE49-F238E27FC236}">
                <a16:creationId xmlns:a16="http://schemas.microsoft.com/office/drawing/2014/main" id="{2A059E9A-92F1-DF77-8CB1-163BC9C29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431799" y="172314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74C460C1-C144-1B22-70DB-50F4EF779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38964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A7F0E1C-A0A7-81EB-C5BD-41A5E2D4F86F}"/>
              </a:ext>
            </a:extLst>
          </p:cNvPr>
          <p:cNvCxnSpPr>
            <a:cxnSpLocks/>
          </p:cNvCxnSpPr>
          <p:nvPr/>
        </p:nvCxnSpPr>
        <p:spPr>
          <a:xfrm>
            <a:off x="461482" y="818501"/>
            <a:ext cx="112487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44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1" grpId="0" animBg="1"/>
      <p:bldP spid="14" grpId="0"/>
      <p:bldP spid="15" grpId="0" animBg="1"/>
      <p:bldP spid="17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t="13477" b="18709"/>
          <a:stretch>
            <a:fillRect/>
          </a:stretch>
        </p:blipFill>
        <p:spPr bwMode="auto">
          <a:xfrm>
            <a:off x="1396181" y="1602658"/>
            <a:ext cx="9967913" cy="465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 bwMode="auto">
          <a:xfrm>
            <a:off x="5797585" y="3708229"/>
            <a:ext cx="941695" cy="64144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4" name="Imagen 3" descr="Resultado de imagen para uam iztapalapa logo">
            <a:extLst>
              <a:ext uri="{FF2B5EF4-FFF2-40B4-BE49-F238E27FC236}">
                <a16:creationId xmlns:a16="http://schemas.microsoft.com/office/drawing/2014/main" id="{882CB37B-07F6-F520-F3D5-7DDBFEF90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431799" y="172314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364D5B26-DEE3-D0A9-6AEF-960059068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38964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9403EAA-37D4-068C-5469-D8CD6879D5E7}"/>
              </a:ext>
            </a:extLst>
          </p:cNvPr>
          <p:cNvCxnSpPr>
            <a:cxnSpLocks/>
          </p:cNvCxnSpPr>
          <p:nvPr/>
        </p:nvCxnSpPr>
        <p:spPr>
          <a:xfrm>
            <a:off x="461482" y="818501"/>
            <a:ext cx="112487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19">
            <a:extLst>
              <a:ext uri="{FF2B5EF4-FFF2-40B4-BE49-F238E27FC236}">
                <a16:creationId xmlns:a16="http://schemas.microsoft.com/office/drawing/2014/main" id="{7B232F16-40BE-BA08-C48E-348487D71100}"/>
              </a:ext>
            </a:extLst>
          </p:cNvPr>
          <p:cNvSpPr txBox="1"/>
          <p:nvPr/>
        </p:nvSpPr>
        <p:spPr>
          <a:xfrm>
            <a:off x="2224504" y="896137"/>
            <a:ext cx="3108864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sz="2000" b="1" dirty="0">
                <a:solidFill>
                  <a:schemeClr val="accent3"/>
                </a:solidFill>
              </a:rPr>
              <a:t>Bases de datos: </a:t>
            </a:r>
            <a:r>
              <a:rPr lang="es-MX" sz="2000" b="1" dirty="0" err="1">
                <a:solidFill>
                  <a:schemeClr val="accent3"/>
                </a:solidFill>
              </a:rPr>
              <a:t>Enamine</a:t>
            </a:r>
            <a:endParaRPr lang="en-US" sz="2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4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4881564" y="2093913"/>
            <a:ext cx="706437" cy="1192212"/>
            <a:chOff x="2115" y="1319"/>
            <a:chExt cx="445" cy="751"/>
          </a:xfrm>
        </p:grpSpPr>
        <p:sp>
          <p:nvSpPr>
            <p:cNvPr id="5" name="Line 1027"/>
            <p:cNvSpPr>
              <a:spLocks noChangeShapeType="1"/>
            </p:cNvSpPr>
            <p:nvPr/>
          </p:nvSpPr>
          <p:spPr bwMode="auto">
            <a:xfrm flipV="1">
              <a:off x="2126" y="1330"/>
              <a:ext cx="103" cy="17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Freeform 1028"/>
            <p:cNvSpPr>
              <a:spLocks/>
            </p:cNvSpPr>
            <p:nvPr/>
          </p:nvSpPr>
          <p:spPr bwMode="auto">
            <a:xfrm>
              <a:off x="2115" y="1319"/>
              <a:ext cx="124" cy="196"/>
            </a:xfrm>
            <a:custGeom>
              <a:avLst/>
              <a:gdLst>
                <a:gd name="T0" fmla="*/ 21 w 124"/>
                <a:gd name="T1" fmla="*/ 196 h 196"/>
                <a:gd name="T2" fmla="*/ 0 w 124"/>
                <a:gd name="T3" fmla="*/ 196 h 196"/>
                <a:gd name="T4" fmla="*/ 114 w 124"/>
                <a:gd name="T5" fmla="*/ 0 h 196"/>
                <a:gd name="T6" fmla="*/ 124 w 124"/>
                <a:gd name="T7" fmla="*/ 21 h 196"/>
                <a:gd name="T8" fmla="*/ 21 w 124"/>
                <a:gd name="T9" fmla="*/ 196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96"/>
                <a:gd name="T17" fmla="*/ 124 w 12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96">
                  <a:moveTo>
                    <a:pt x="21" y="196"/>
                  </a:moveTo>
                  <a:lnTo>
                    <a:pt x="0" y="196"/>
                  </a:lnTo>
                  <a:lnTo>
                    <a:pt x="114" y="0"/>
                  </a:lnTo>
                  <a:lnTo>
                    <a:pt x="124" y="21"/>
                  </a:lnTo>
                  <a:lnTo>
                    <a:pt x="21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Line 1029"/>
            <p:cNvSpPr>
              <a:spLocks noChangeShapeType="1"/>
            </p:cNvSpPr>
            <p:nvPr/>
          </p:nvSpPr>
          <p:spPr bwMode="auto">
            <a:xfrm flipH="1" flipV="1">
              <a:off x="2231" y="1687"/>
              <a:ext cx="205" cy="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Line 1030"/>
            <p:cNvSpPr>
              <a:spLocks noChangeShapeType="1"/>
            </p:cNvSpPr>
            <p:nvPr/>
          </p:nvSpPr>
          <p:spPr bwMode="auto">
            <a:xfrm>
              <a:off x="2445" y="1330"/>
              <a:ext cx="103" cy="17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" name="Freeform 1031"/>
            <p:cNvSpPr>
              <a:spLocks/>
            </p:cNvSpPr>
            <p:nvPr/>
          </p:nvSpPr>
          <p:spPr bwMode="auto">
            <a:xfrm>
              <a:off x="2435" y="1319"/>
              <a:ext cx="123" cy="196"/>
            </a:xfrm>
            <a:custGeom>
              <a:avLst/>
              <a:gdLst>
                <a:gd name="T0" fmla="*/ 123 w 123"/>
                <a:gd name="T1" fmla="*/ 196 h 196"/>
                <a:gd name="T2" fmla="*/ 103 w 123"/>
                <a:gd name="T3" fmla="*/ 196 h 196"/>
                <a:gd name="T4" fmla="*/ 0 w 123"/>
                <a:gd name="T5" fmla="*/ 21 h 196"/>
                <a:gd name="T6" fmla="*/ 20 w 123"/>
                <a:gd name="T7" fmla="*/ 0 h 196"/>
                <a:gd name="T8" fmla="*/ 123 w 123"/>
                <a:gd name="T9" fmla="*/ 196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96"/>
                <a:gd name="T17" fmla="*/ 123 w 123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96">
                  <a:moveTo>
                    <a:pt x="123" y="196"/>
                  </a:moveTo>
                  <a:lnTo>
                    <a:pt x="103" y="196"/>
                  </a:lnTo>
                  <a:lnTo>
                    <a:pt x="0" y="21"/>
                  </a:lnTo>
                  <a:lnTo>
                    <a:pt x="20" y="0"/>
                  </a:lnTo>
                  <a:lnTo>
                    <a:pt x="123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10" name="Group 1032"/>
            <p:cNvGrpSpPr>
              <a:grpSpLocks/>
            </p:cNvGrpSpPr>
            <p:nvPr/>
          </p:nvGrpSpPr>
          <p:grpSpPr bwMode="auto">
            <a:xfrm>
              <a:off x="2115" y="1875"/>
              <a:ext cx="165" cy="195"/>
              <a:chOff x="963" y="1279"/>
              <a:chExt cx="165" cy="195"/>
            </a:xfrm>
          </p:grpSpPr>
          <p:sp>
            <p:nvSpPr>
              <p:cNvPr id="23" name="Line 1033"/>
              <p:cNvSpPr>
                <a:spLocks noChangeShapeType="1"/>
              </p:cNvSpPr>
              <p:nvPr/>
            </p:nvSpPr>
            <p:spPr bwMode="auto">
              <a:xfrm flipH="1" flipV="1">
                <a:off x="974" y="1279"/>
                <a:ext cx="103" cy="17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" name="Freeform 1034"/>
              <p:cNvSpPr>
                <a:spLocks/>
              </p:cNvSpPr>
              <p:nvPr/>
            </p:nvSpPr>
            <p:spPr bwMode="auto">
              <a:xfrm>
                <a:off x="963" y="1279"/>
                <a:ext cx="124" cy="195"/>
              </a:xfrm>
              <a:custGeom>
                <a:avLst/>
                <a:gdLst>
                  <a:gd name="T0" fmla="*/ 124 w 124"/>
                  <a:gd name="T1" fmla="*/ 175 h 195"/>
                  <a:gd name="T2" fmla="*/ 114 w 124"/>
                  <a:gd name="T3" fmla="*/ 195 h 195"/>
                  <a:gd name="T4" fmla="*/ 0 w 124"/>
                  <a:gd name="T5" fmla="*/ 0 h 195"/>
                  <a:gd name="T6" fmla="*/ 21 w 124"/>
                  <a:gd name="T7" fmla="*/ 0 h 195"/>
                  <a:gd name="T8" fmla="*/ 124 w 124"/>
                  <a:gd name="T9" fmla="*/ 175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195"/>
                  <a:gd name="T17" fmla="*/ 124 w 124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195">
                    <a:moveTo>
                      <a:pt x="124" y="175"/>
                    </a:moveTo>
                    <a:lnTo>
                      <a:pt x="114" y="195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124" y="1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" name="Freeform 1035"/>
              <p:cNvSpPr>
                <a:spLocks/>
              </p:cNvSpPr>
              <p:nvPr/>
            </p:nvSpPr>
            <p:spPr bwMode="auto">
              <a:xfrm>
                <a:off x="1036" y="1279"/>
                <a:ext cx="92" cy="134"/>
              </a:xfrm>
              <a:custGeom>
                <a:avLst/>
                <a:gdLst>
                  <a:gd name="T0" fmla="*/ 92 w 92"/>
                  <a:gd name="T1" fmla="*/ 123 h 134"/>
                  <a:gd name="T2" fmla="*/ 72 w 92"/>
                  <a:gd name="T3" fmla="*/ 134 h 134"/>
                  <a:gd name="T4" fmla="*/ 0 w 92"/>
                  <a:gd name="T5" fmla="*/ 10 h 134"/>
                  <a:gd name="T6" fmla="*/ 20 w 92"/>
                  <a:gd name="T7" fmla="*/ 0 h 134"/>
                  <a:gd name="T8" fmla="*/ 92 w 92"/>
                  <a:gd name="T9" fmla="*/ 123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34"/>
                  <a:gd name="T17" fmla="*/ 92 w 92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34">
                    <a:moveTo>
                      <a:pt x="92" y="123"/>
                    </a:moveTo>
                    <a:lnTo>
                      <a:pt x="72" y="134"/>
                    </a:lnTo>
                    <a:lnTo>
                      <a:pt x="0" y="10"/>
                    </a:lnTo>
                    <a:lnTo>
                      <a:pt x="20" y="0"/>
                    </a:lnTo>
                    <a:lnTo>
                      <a:pt x="92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" name="Line 1036"/>
              <p:cNvSpPr>
                <a:spLocks noChangeShapeType="1"/>
              </p:cNvSpPr>
              <p:nvPr/>
            </p:nvSpPr>
            <p:spPr bwMode="auto">
              <a:xfrm flipH="1" flipV="1">
                <a:off x="1046" y="1289"/>
                <a:ext cx="72" cy="10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1" name="Line 1037"/>
            <p:cNvSpPr>
              <a:spLocks noChangeShapeType="1"/>
            </p:cNvSpPr>
            <p:nvPr/>
          </p:nvSpPr>
          <p:spPr bwMode="auto">
            <a:xfrm flipH="1">
              <a:off x="2239" y="2060"/>
              <a:ext cx="196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2" name="Freeform 1038"/>
            <p:cNvSpPr>
              <a:spLocks/>
            </p:cNvSpPr>
            <p:nvPr/>
          </p:nvSpPr>
          <p:spPr bwMode="auto">
            <a:xfrm>
              <a:off x="2229" y="2050"/>
              <a:ext cx="226" cy="20"/>
            </a:xfrm>
            <a:custGeom>
              <a:avLst/>
              <a:gdLst>
                <a:gd name="T0" fmla="*/ 206 w 226"/>
                <a:gd name="T1" fmla="*/ 0 h 20"/>
                <a:gd name="T2" fmla="*/ 226 w 226"/>
                <a:gd name="T3" fmla="*/ 20 h 20"/>
                <a:gd name="T4" fmla="*/ 0 w 226"/>
                <a:gd name="T5" fmla="*/ 20 h 20"/>
                <a:gd name="T6" fmla="*/ 10 w 226"/>
                <a:gd name="T7" fmla="*/ 0 h 20"/>
                <a:gd name="T8" fmla="*/ 206 w 22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20"/>
                <a:gd name="T17" fmla="*/ 226 w 22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20">
                  <a:moveTo>
                    <a:pt x="206" y="0"/>
                  </a:moveTo>
                  <a:lnTo>
                    <a:pt x="226" y="20"/>
                  </a:lnTo>
                  <a:lnTo>
                    <a:pt x="0" y="20"/>
                  </a:lnTo>
                  <a:lnTo>
                    <a:pt x="10" y="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" name="Line 1039"/>
            <p:cNvSpPr>
              <a:spLocks noChangeShapeType="1"/>
            </p:cNvSpPr>
            <p:nvPr/>
          </p:nvSpPr>
          <p:spPr bwMode="auto">
            <a:xfrm>
              <a:off x="2437" y="1698"/>
              <a:ext cx="111" cy="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Freeform 1040"/>
            <p:cNvSpPr>
              <a:spLocks/>
            </p:cNvSpPr>
            <p:nvPr/>
          </p:nvSpPr>
          <p:spPr bwMode="auto">
            <a:xfrm>
              <a:off x="2436" y="1504"/>
              <a:ext cx="124" cy="196"/>
            </a:xfrm>
            <a:custGeom>
              <a:avLst/>
              <a:gdLst>
                <a:gd name="T0" fmla="*/ 21 w 124"/>
                <a:gd name="T1" fmla="*/ 196 h 196"/>
                <a:gd name="T2" fmla="*/ 0 w 124"/>
                <a:gd name="T3" fmla="*/ 196 h 196"/>
                <a:gd name="T4" fmla="*/ 114 w 124"/>
                <a:gd name="T5" fmla="*/ 0 h 196"/>
                <a:gd name="T6" fmla="*/ 124 w 124"/>
                <a:gd name="T7" fmla="*/ 21 h 196"/>
                <a:gd name="T8" fmla="*/ 21 w 124"/>
                <a:gd name="T9" fmla="*/ 196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96"/>
                <a:gd name="T17" fmla="*/ 124 w 12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96">
                  <a:moveTo>
                    <a:pt x="21" y="196"/>
                  </a:moveTo>
                  <a:lnTo>
                    <a:pt x="0" y="196"/>
                  </a:lnTo>
                  <a:lnTo>
                    <a:pt x="114" y="0"/>
                  </a:lnTo>
                  <a:lnTo>
                    <a:pt x="124" y="21"/>
                  </a:lnTo>
                  <a:lnTo>
                    <a:pt x="21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Line 1041"/>
            <p:cNvSpPr>
              <a:spLocks noChangeShapeType="1"/>
            </p:cNvSpPr>
            <p:nvPr/>
          </p:nvSpPr>
          <p:spPr bwMode="auto">
            <a:xfrm>
              <a:off x="2128" y="1508"/>
              <a:ext cx="103" cy="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Line 1042"/>
            <p:cNvSpPr>
              <a:spLocks noChangeShapeType="1"/>
            </p:cNvSpPr>
            <p:nvPr/>
          </p:nvSpPr>
          <p:spPr bwMode="auto">
            <a:xfrm>
              <a:off x="2232" y="1328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" name="Line 1043"/>
            <p:cNvSpPr>
              <a:spLocks noChangeShapeType="1"/>
            </p:cNvSpPr>
            <p:nvPr/>
          </p:nvSpPr>
          <p:spPr bwMode="auto">
            <a:xfrm>
              <a:off x="2264" y="1392"/>
              <a:ext cx="13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" name="Line 1044"/>
            <p:cNvSpPr>
              <a:spLocks noChangeShapeType="1"/>
            </p:cNvSpPr>
            <p:nvPr/>
          </p:nvSpPr>
          <p:spPr bwMode="auto">
            <a:xfrm flipH="1" flipV="1">
              <a:off x="2192" y="1516"/>
              <a:ext cx="72" cy="1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" name="Line 1045"/>
            <p:cNvSpPr>
              <a:spLocks noChangeShapeType="1"/>
            </p:cNvSpPr>
            <p:nvPr/>
          </p:nvSpPr>
          <p:spPr bwMode="auto">
            <a:xfrm flipH="1">
              <a:off x="2408" y="1516"/>
              <a:ext cx="72" cy="1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Freeform 1046"/>
            <p:cNvSpPr>
              <a:spLocks/>
            </p:cNvSpPr>
            <p:nvPr/>
          </p:nvSpPr>
          <p:spPr bwMode="auto">
            <a:xfrm>
              <a:off x="2426" y="1870"/>
              <a:ext cx="124" cy="196"/>
            </a:xfrm>
            <a:custGeom>
              <a:avLst/>
              <a:gdLst>
                <a:gd name="T0" fmla="*/ 21 w 124"/>
                <a:gd name="T1" fmla="*/ 196 h 196"/>
                <a:gd name="T2" fmla="*/ 0 w 124"/>
                <a:gd name="T3" fmla="*/ 196 h 196"/>
                <a:gd name="T4" fmla="*/ 114 w 124"/>
                <a:gd name="T5" fmla="*/ 0 h 196"/>
                <a:gd name="T6" fmla="*/ 124 w 124"/>
                <a:gd name="T7" fmla="*/ 21 h 196"/>
                <a:gd name="T8" fmla="*/ 21 w 124"/>
                <a:gd name="T9" fmla="*/ 196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96"/>
                <a:gd name="T17" fmla="*/ 124 w 12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96">
                  <a:moveTo>
                    <a:pt x="21" y="196"/>
                  </a:moveTo>
                  <a:lnTo>
                    <a:pt x="0" y="196"/>
                  </a:lnTo>
                  <a:lnTo>
                    <a:pt x="114" y="0"/>
                  </a:lnTo>
                  <a:lnTo>
                    <a:pt x="124" y="21"/>
                  </a:lnTo>
                  <a:lnTo>
                    <a:pt x="21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Line 1047"/>
            <p:cNvSpPr>
              <a:spLocks noChangeShapeType="1"/>
            </p:cNvSpPr>
            <p:nvPr/>
          </p:nvSpPr>
          <p:spPr bwMode="auto">
            <a:xfrm flipH="1">
              <a:off x="2400" y="1884"/>
              <a:ext cx="72" cy="1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" name="Freeform 1048"/>
            <p:cNvSpPr>
              <a:spLocks/>
            </p:cNvSpPr>
            <p:nvPr/>
          </p:nvSpPr>
          <p:spPr bwMode="auto">
            <a:xfrm>
              <a:off x="2116" y="1676"/>
              <a:ext cx="124" cy="196"/>
            </a:xfrm>
            <a:custGeom>
              <a:avLst/>
              <a:gdLst>
                <a:gd name="T0" fmla="*/ 21 w 124"/>
                <a:gd name="T1" fmla="*/ 196 h 196"/>
                <a:gd name="T2" fmla="*/ 0 w 124"/>
                <a:gd name="T3" fmla="*/ 196 h 196"/>
                <a:gd name="T4" fmla="*/ 114 w 124"/>
                <a:gd name="T5" fmla="*/ 0 h 196"/>
                <a:gd name="T6" fmla="*/ 124 w 124"/>
                <a:gd name="T7" fmla="*/ 21 h 196"/>
                <a:gd name="T8" fmla="*/ 21 w 124"/>
                <a:gd name="T9" fmla="*/ 196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96"/>
                <a:gd name="T17" fmla="*/ 124 w 12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96">
                  <a:moveTo>
                    <a:pt x="21" y="196"/>
                  </a:moveTo>
                  <a:lnTo>
                    <a:pt x="0" y="196"/>
                  </a:lnTo>
                  <a:lnTo>
                    <a:pt x="114" y="0"/>
                  </a:lnTo>
                  <a:lnTo>
                    <a:pt x="124" y="21"/>
                  </a:lnTo>
                  <a:lnTo>
                    <a:pt x="21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7" name="Group 1049"/>
          <p:cNvGrpSpPr>
            <a:grpSpLocks/>
          </p:cNvGrpSpPr>
          <p:nvPr/>
        </p:nvGrpSpPr>
        <p:grpSpPr bwMode="auto">
          <a:xfrm>
            <a:off x="5562600" y="2076450"/>
            <a:ext cx="889000" cy="641350"/>
            <a:chOff x="2544" y="1308"/>
            <a:chExt cx="560" cy="404"/>
          </a:xfrm>
        </p:grpSpPr>
        <p:sp>
          <p:nvSpPr>
            <p:cNvPr id="28" name="Line 1050"/>
            <p:cNvSpPr>
              <a:spLocks noChangeShapeType="1"/>
            </p:cNvSpPr>
            <p:nvPr/>
          </p:nvSpPr>
          <p:spPr bwMode="auto">
            <a:xfrm>
              <a:off x="2544" y="1508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" name="Line 1051"/>
            <p:cNvSpPr>
              <a:spLocks noChangeShapeType="1"/>
            </p:cNvSpPr>
            <p:nvPr/>
          </p:nvSpPr>
          <p:spPr bwMode="auto">
            <a:xfrm rot="-3600079">
              <a:off x="2704" y="1420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" name="Line 1052"/>
            <p:cNvSpPr>
              <a:spLocks noChangeShapeType="1"/>
            </p:cNvSpPr>
            <p:nvPr/>
          </p:nvSpPr>
          <p:spPr bwMode="auto">
            <a:xfrm rot="3600079" flipH="1">
              <a:off x="2712" y="1600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1" name="Line 1053"/>
            <p:cNvSpPr>
              <a:spLocks noChangeShapeType="1"/>
            </p:cNvSpPr>
            <p:nvPr/>
          </p:nvSpPr>
          <p:spPr bwMode="auto">
            <a:xfrm>
              <a:off x="2880" y="1696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" name="Line 1054"/>
            <p:cNvSpPr>
              <a:spLocks noChangeShapeType="1"/>
            </p:cNvSpPr>
            <p:nvPr/>
          </p:nvSpPr>
          <p:spPr bwMode="auto">
            <a:xfrm>
              <a:off x="2872" y="1332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33" name="Group 1055"/>
            <p:cNvGrpSpPr>
              <a:grpSpLocks/>
            </p:cNvGrpSpPr>
            <p:nvPr/>
          </p:nvGrpSpPr>
          <p:grpSpPr bwMode="auto">
            <a:xfrm>
              <a:off x="2672" y="1400"/>
              <a:ext cx="197" cy="192"/>
              <a:chOff x="2112" y="1428"/>
              <a:chExt cx="197" cy="192"/>
            </a:xfrm>
          </p:grpSpPr>
          <p:sp>
            <p:nvSpPr>
              <p:cNvPr id="34" name="Rectangle 1056"/>
              <p:cNvSpPr>
                <a:spLocks noChangeArrowheads="1"/>
              </p:cNvSpPr>
              <p:nvPr/>
            </p:nvSpPr>
            <p:spPr bwMode="auto">
              <a:xfrm>
                <a:off x="2160" y="1488"/>
                <a:ext cx="96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">
                  <a:latin typeface="Arial" charset="0"/>
                </a:endParaRPr>
              </a:p>
            </p:txBody>
          </p:sp>
          <p:sp>
            <p:nvSpPr>
              <p:cNvPr id="35" name="Text Box 1057"/>
              <p:cNvSpPr txBox="1">
                <a:spLocks noChangeArrowheads="1"/>
              </p:cNvSpPr>
              <p:nvPr/>
            </p:nvSpPr>
            <p:spPr bwMode="auto">
              <a:xfrm>
                <a:off x="2112" y="1428"/>
                <a:ext cx="19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en-GB" sz="14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N</a:t>
                </a:r>
                <a:endParaRPr lang="en-GB" b="1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36" name="Group 1058"/>
          <p:cNvGrpSpPr>
            <a:grpSpLocks/>
          </p:cNvGrpSpPr>
          <p:nvPr/>
        </p:nvGrpSpPr>
        <p:grpSpPr bwMode="auto">
          <a:xfrm>
            <a:off x="4038601" y="2406650"/>
            <a:ext cx="873125" cy="774700"/>
            <a:chOff x="1584" y="1516"/>
            <a:chExt cx="550" cy="488"/>
          </a:xfrm>
        </p:grpSpPr>
        <p:sp>
          <p:nvSpPr>
            <p:cNvPr id="37" name="Line 1059"/>
            <p:cNvSpPr>
              <a:spLocks noChangeShapeType="1"/>
            </p:cNvSpPr>
            <p:nvPr/>
          </p:nvSpPr>
          <p:spPr bwMode="auto">
            <a:xfrm rot="-5400000">
              <a:off x="1814" y="1690"/>
              <a:ext cx="1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38" name="Group 1060"/>
            <p:cNvGrpSpPr>
              <a:grpSpLocks/>
            </p:cNvGrpSpPr>
            <p:nvPr/>
          </p:nvGrpSpPr>
          <p:grpSpPr bwMode="auto">
            <a:xfrm>
              <a:off x="1584" y="1516"/>
              <a:ext cx="550" cy="488"/>
              <a:chOff x="1584" y="1516"/>
              <a:chExt cx="550" cy="488"/>
            </a:xfrm>
          </p:grpSpPr>
          <p:sp>
            <p:nvSpPr>
              <p:cNvPr id="39" name="Line 1061"/>
              <p:cNvSpPr>
                <a:spLocks noChangeShapeType="1"/>
              </p:cNvSpPr>
              <p:nvPr/>
            </p:nvSpPr>
            <p:spPr bwMode="auto">
              <a:xfrm rot="-1428356">
                <a:off x="1891" y="1551"/>
                <a:ext cx="243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0" name="Line 1062"/>
              <p:cNvSpPr>
                <a:spLocks noChangeShapeType="1"/>
              </p:cNvSpPr>
              <p:nvPr/>
            </p:nvSpPr>
            <p:spPr bwMode="auto">
              <a:xfrm rot="1428356" flipH="1">
                <a:off x="1895" y="1822"/>
                <a:ext cx="232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" name="Line 1063"/>
              <p:cNvSpPr>
                <a:spLocks noChangeShapeType="1"/>
              </p:cNvSpPr>
              <p:nvPr/>
            </p:nvSpPr>
            <p:spPr bwMode="auto">
              <a:xfrm rot="-1868338">
                <a:off x="1712" y="1852"/>
                <a:ext cx="22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2" name="Line 1064"/>
              <p:cNvSpPr>
                <a:spLocks noChangeShapeType="1"/>
              </p:cNvSpPr>
              <p:nvPr/>
            </p:nvSpPr>
            <p:spPr bwMode="auto">
              <a:xfrm rot="-1868338">
                <a:off x="1692" y="1824"/>
                <a:ext cx="22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43" name="Group 1065"/>
              <p:cNvGrpSpPr>
                <a:grpSpLocks/>
              </p:cNvGrpSpPr>
              <p:nvPr/>
            </p:nvGrpSpPr>
            <p:grpSpPr bwMode="auto">
              <a:xfrm>
                <a:off x="1720" y="1516"/>
                <a:ext cx="284" cy="192"/>
                <a:chOff x="384" y="768"/>
                <a:chExt cx="284" cy="192"/>
              </a:xfrm>
            </p:grpSpPr>
            <p:sp>
              <p:nvSpPr>
                <p:cNvPr id="47" name="Rectangle 1066"/>
                <p:cNvSpPr>
                  <a:spLocks noChangeArrowheads="1"/>
                </p:cNvSpPr>
                <p:nvPr/>
              </p:nvSpPr>
              <p:spPr bwMode="auto">
                <a:xfrm>
                  <a:off x="432" y="816"/>
                  <a:ext cx="184" cy="9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s-ES">
                    <a:latin typeface="Arial" charset="0"/>
                  </a:endParaRPr>
                </a:p>
              </p:txBody>
            </p:sp>
            <p:sp>
              <p:nvSpPr>
                <p:cNvPr id="48" name="Text Box 1067"/>
                <p:cNvSpPr txBox="1">
                  <a:spLocks noChangeArrowheads="1"/>
                </p:cNvSpPr>
                <p:nvPr/>
              </p:nvSpPr>
              <p:spPr bwMode="auto">
                <a:xfrm>
                  <a:off x="384" y="768"/>
                  <a:ext cx="28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-128"/>
                    </a:defRPr>
                  </a:lvl9pPr>
                </a:lstStyle>
                <a:p>
                  <a:pPr>
                    <a:defRPr/>
                  </a:pPr>
                  <a:r>
                    <a:rPr lang="en-GB" sz="1400" b="1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HN</a:t>
                  </a:r>
                  <a:endParaRPr lang="en-GB" b="1">
                    <a:solidFill>
                      <a:schemeClr val="accent2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44" name="Group 1068"/>
              <p:cNvGrpSpPr>
                <a:grpSpLocks/>
              </p:cNvGrpSpPr>
              <p:nvPr/>
            </p:nvGrpSpPr>
            <p:grpSpPr bwMode="auto">
              <a:xfrm>
                <a:off x="1584" y="1812"/>
                <a:ext cx="203" cy="192"/>
                <a:chOff x="2112" y="1440"/>
                <a:chExt cx="203" cy="192"/>
              </a:xfrm>
            </p:grpSpPr>
            <p:sp>
              <p:nvSpPr>
                <p:cNvPr id="45" name="Rectangle 1069"/>
                <p:cNvSpPr>
                  <a:spLocks noChangeArrowheads="1"/>
                </p:cNvSpPr>
                <p:nvPr/>
              </p:nvSpPr>
              <p:spPr bwMode="auto">
                <a:xfrm>
                  <a:off x="2160" y="1488"/>
                  <a:ext cx="96" cy="9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s-ES">
                    <a:latin typeface="Arial" charset="0"/>
                  </a:endParaRPr>
                </a:p>
              </p:txBody>
            </p:sp>
            <p:sp>
              <p:nvSpPr>
                <p:cNvPr id="46" name="Text Box 1070"/>
                <p:cNvSpPr txBox="1">
                  <a:spLocks noChangeArrowheads="1"/>
                </p:cNvSpPr>
                <p:nvPr/>
              </p:nvSpPr>
              <p:spPr bwMode="auto">
                <a:xfrm>
                  <a:off x="2112" y="1440"/>
                  <a:ext cx="20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-128"/>
                    </a:defRPr>
                  </a:lvl9pPr>
                </a:lstStyle>
                <a:p>
                  <a:pPr>
                    <a:defRPr/>
                  </a:pPr>
                  <a:r>
                    <a:rPr lang="en-GB" sz="14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O</a:t>
                  </a:r>
                  <a:endParaRPr lang="en-GB" b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49" name="Group 1071"/>
          <p:cNvGrpSpPr>
            <a:grpSpLocks/>
          </p:cNvGrpSpPr>
          <p:nvPr/>
        </p:nvGrpSpPr>
        <p:grpSpPr bwMode="auto">
          <a:xfrm>
            <a:off x="7112000" y="1676400"/>
            <a:ext cx="1136650" cy="1612900"/>
            <a:chOff x="3520" y="1056"/>
            <a:chExt cx="716" cy="1016"/>
          </a:xfrm>
        </p:grpSpPr>
        <p:sp>
          <p:nvSpPr>
            <p:cNvPr id="50" name="Line 1072"/>
            <p:cNvSpPr>
              <a:spLocks noChangeShapeType="1"/>
            </p:cNvSpPr>
            <p:nvPr/>
          </p:nvSpPr>
          <p:spPr bwMode="auto">
            <a:xfrm>
              <a:off x="3520" y="1700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" name="Line 1073"/>
            <p:cNvSpPr>
              <a:spLocks noChangeShapeType="1"/>
            </p:cNvSpPr>
            <p:nvPr/>
          </p:nvSpPr>
          <p:spPr bwMode="auto">
            <a:xfrm rot="-3600079">
              <a:off x="3680" y="1600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2" name="Line 1074"/>
            <p:cNvSpPr>
              <a:spLocks noChangeShapeType="1"/>
            </p:cNvSpPr>
            <p:nvPr/>
          </p:nvSpPr>
          <p:spPr bwMode="auto">
            <a:xfrm rot="745046">
              <a:off x="3744" y="1700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3" name="Line 1075"/>
            <p:cNvSpPr>
              <a:spLocks noChangeShapeType="1"/>
            </p:cNvSpPr>
            <p:nvPr/>
          </p:nvSpPr>
          <p:spPr bwMode="auto">
            <a:xfrm rot="5430136">
              <a:off x="3624" y="1816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4" name="Line 1076"/>
            <p:cNvSpPr>
              <a:spLocks noChangeShapeType="1"/>
            </p:cNvSpPr>
            <p:nvPr/>
          </p:nvSpPr>
          <p:spPr bwMode="auto">
            <a:xfrm rot="745046">
              <a:off x="3748" y="1736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5" name="Line 1077"/>
            <p:cNvSpPr>
              <a:spLocks noChangeShapeType="1"/>
            </p:cNvSpPr>
            <p:nvPr/>
          </p:nvSpPr>
          <p:spPr bwMode="auto">
            <a:xfrm rot="5430136">
              <a:off x="3584" y="1812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56" name="Group 1078"/>
            <p:cNvGrpSpPr>
              <a:grpSpLocks/>
            </p:cNvGrpSpPr>
            <p:nvPr/>
          </p:nvGrpSpPr>
          <p:grpSpPr bwMode="auto">
            <a:xfrm>
              <a:off x="3632" y="1592"/>
              <a:ext cx="192" cy="194"/>
              <a:chOff x="2112" y="1440"/>
              <a:chExt cx="192" cy="194"/>
            </a:xfrm>
          </p:grpSpPr>
          <p:sp>
            <p:nvSpPr>
              <p:cNvPr id="75" name="Rectangle 1079"/>
              <p:cNvSpPr>
                <a:spLocks noChangeArrowheads="1"/>
              </p:cNvSpPr>
              <p:nvPr/>
            </p:nvSpPr>
            <p:spPr bwMode="auto">
              <a:xfrm>
                <a:off x="2160" y="1488"/>
                <a:ext cx="96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">
                  <a:latin typeface="Arial" charset="0"/>
                </a:endParaRPr>
              </a:p>
            </p:txBody>
          </p:sp>
          <p:sp>
            <p:nvSpPr>
              <p:cNvPr id="76" name="Text Box 1080"/>
              <p:cNvSpPr txBox="1">
                <a:spLocks noChangeArrowheads="1"/>
              </p:cNvSpPr>
              <p:nvPr/>
            </p:nvSpPr>
            <p:spPr bwMode="auto">
              <a:xfrm>
                <a:off x="2112" y="1440"/>
                <a:ext cx="19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en-GB" sz="1400" b="1">
                    <a:solidFill>
                      <a:srgbClr val="FFCC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S</a:t>
                </a:r>
                <a:endParaRPr lang="en-GB" b="1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p:grpSp>
        <p:grpSp>
          <p:nvGrpSpPr>
            <p:cNvPr id="57" name="Group 1081"/>
            <p:cNvGrpSpPr>
              <a:grpSpLocks/>
            </p:cNvGrpSpPr>
            <p:nvPr/>
          </p:nvGrpSpPr>
          <p:grpSpPr bwMode="auto">
            <a:xfrm>
              <a:off x="3916" y="1660"/>
              <a:ext cx="203" cy="192"/>
              <a:chOff x="2112" y="1440"/>
              <a:chExt cx="203" cy="192"/>
            </a:xfrm>
          </p:grpSpPr>
          <p:sp>
            <p:nvSpPr>
              <p:cNvPr id="73" name="Rectangle 1082"/>
              <p:cNvSpPr>
                <a:spLocks noChangeArrowheads="1"/>
              </p:cNvSpPr>
              <p:nvPr/>
            </p:nvSpPr>
            <p:spPr bwMode="auto">
              <a:xfrm>
                <a:off x="2160" y="1488"/>
                <a:ext cx="96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">
                  <a:latin typeface="Arial" charset="0"/>
                </a:endParaRPr>
              </a:p>
            </p:txBody>
          </p:sp>
          <p:sp>
            <p:nvSpPr>
              <p:cNvPr id="74" name="Text Box 1083"/>
              <p:cNvSpPr txBox="1">
                <a:spLocks noChangeArrowheads="1"/>
              </p:cNvSpPr>
              <p:nvPr/>
            </p:nvSpPr>
            <p:spPr bwMode="auto">
              <a:xfrm>
                <a:off x="2112" y="1440"/>
                <a:ext cx="20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en-GB" sz="1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O</a:t>
                </a:r>
                <a:endParaRPr lang="en-GB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58" name="Group 1084"/>
            <p:cNvGrpSpPr>
              <a:grpSpLocks/>
            </p:cNvGrpSpPr>
            <p:nvPr/>
          </p:nvGrpSpPr>
          <p:grpSpPr bwMode="auto">
            <a:xfrm>
              <a:off x="3612" y="1880"/>
              <a:ext cx="203" cy="192"/>
              <a:chOff x="2112" y="1440"/>
              <a:chExt cx="203" cy="192"/>
            </a:xfrm>
          </p:grpSpPr>
          <p:sp>
            <p:nvSpPr>
              <p:cNvPr id="71" name="Rectangle 1085"/>
              <p:cNvSpPr>
                <a:spLocks noChangeArrowheads="1"/>
              </p:cNvSpPr>
              <p:nvPr/>
            </p:nvSpPr>
            <p:spPr bwMode="auto">
              <a:xfrm>
                <a:off x="2160" y="1488"/>
                <a:ext cx="96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">
                  <a:latin typeface="Arial" charset="0"/>
                </a:endParaRPr>
              </a:p>
            </p:txBody>
          </p:sp>
          <p:sp>
            <p:nvSpPr>
              <p:cNvPr id="72" name="Text Box 1086"/>
              <p:cNvSpPr txBox="1">
                <a:spLocks noChangeArrowheads="1"/>
              </p:cNvSpPr>
              <p:nvPr/>
            </p:nvSpPr>
            <p:spPr bwMode="auto">
              <a:xfrm>
                <a:off x="2112" y="1440"/>
                <a:ext cx="20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en-GB" sz="1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O</a:t>
                </a:r>
                <a:endParaRPr lang="en-GB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59" name="Line 1087"/>
            <p:cNvSpPr>
              <a:spLocks noChangeShapeType="1"/>
            </p:cNvSpPr>
            <p:nvPr/>
          </p:nvSpPr>
          <p:spPr bwMode="auto">
            <a:xfrm rot="-3600079">
              <a:off x="3664" y="1232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" name="Line 1088"/>
            <p:cNvSpPr>
              <a:spLocks noChangeShapeType="1"/>
            </p:cNvSpPr>
            <p:nvPr/>
          </p:nvSpPr>
          <p:spPr bwMode="auto">
            <a:xfrm rot="3600079" flipH="1">
              <a:off x="3672" y="1412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1" name="Line 1089"/>
            <p:cNvSpPr>
              <a:spLocks noChangeShapeType="1"/>
            </p:cNvSpPr>
            <p:nvPr/>
          </p:nvSpPr>
          <p:spPr bwMode="auto">
            <a:xfrm>
              <a:off x="3840" y="1508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2" name="Freeform 1090"/>
            <p:cNvSpPr>
              <a:spLocks/>
            </p:cNvSpPr>
            <p:nvPr/>
          </p:nvSpPr>
          <p:spPr bwMode="auto">
            <a:xfrm>
              <a:off x="4044" y="1324"/>
              <a:ext cx="124" cy="196"/>
            </a:xfrm>
            <a:custGeom>
              <a:avLst/>
              <a:gdLst>
                <a:gd name="T0" fmla="*/ 21 w 124"/>
                <a:gd name="T1" fmla="*/ 196 h 196"/>
                <a:gd name="T2" fmla="*/ 0 w 124"/>
                <a:gd name="T3" fmla="*/ 196 h 196"/>
                <a:gd name="T4" fmla="*/ 114 w 124"/>
                <a:gd name="T5" fmla="*/ 0 h 196"/>
                <a:gd name="T6" fmla="*/ 124 w 124"/>
                <a:gd name="T7" fmla="*/ 21 h 196"/>
                <a:gd name="T8" fmla="*/ 21 w 124"/>
                <a:gd name="T9" fmla="*/ 196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96"/>
                <a:gd name="T17" fmla="*/ 124 w 12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96">
                  <a:moveTo>
                    <a:pt x="21" y="196"/>
                  </a:moveTo>
                  <a:lnTo>
                    <a:pt x="0" y="196"/>
                  </a:lnTo>
                  <a:lnTo>
                    <a:pt x="114" y="0"/>
                  </a:lnTo>
                  <a:lnTo>
                    <a:pt x="124" y="21"/>
                  </a:lnTo>
                  <a:lnTo>
                    <a:pt x="21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3" name="Line 1091"/>
            <p:cNvSpPr>
              <a:spLocks noChangeShapeType="1"/>
            </p:cNvSpPr>
            <p:nvPr/>
          </p:nvSpPr>
          <p:spPr bwMode="auto">
            <a:xfrm>
              <a:off x="3832" y="1144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4" name="Line 1092"/>
            <p:cNvSpPr>
              <a:spLocks noChangeShapeType="1"/>
            </p:cNvSpPr>
            <p:nvPr/>
          </p:nvSpPr>
          <p:spPr bwMode="auto">
            <a:xfrm rot="3600079" flipH="1">
              <a:off x="3996" y="1240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65" name="Group 1093"/>
            <p:cNvGrpSpPr>
              <a:grpSpLocks/>
            </p:cNvGrpSpPr>
            <p:nvPr/>
          </p:nvGrpSpPr>
          <p:grpSpPr bwMode="auto">
            <a:xfrm>
              <a:off x="3952" y="1056"/>
              <a:ext cx="284" cy="192"/>
              <a:chOff x="384" y="768"/>
              <a:chExt cx="284" cy="192"/>
            </a:xfrm>
          </p:grpSpPr>
          <p:sp>
            <p:nvSpPr>
              <p:cNvPr id="69" name="Rectangle 1094"/>
              <p:cNvSpPr>
                <a:spLocks noChangeArrowheads="1"/>
              </p:cNvSpPr>
              <p:nvPr/>
            </p:nvSpPr>
            <p:spPr bwMode="auto">
              <a:xfrm>
                <a:off x="432" y="816"/>
                <a:ext cx="184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">
                  <a:latin typeface="Arial" charset="0"/>
                </a:endParaRPr>
              </a:p>
            </p:txBody>
          </p:sp>
          <p:sp>
            <p:nvSpPr>
              <p:cNvPr id="70" name="Text Box 1095"/>
              <p:cNvSpPr txBox="1">
                <a:spLocks noChangeArrowheads="1"/>
              </p:cNvSpPr>
              <p:nvPr/>
            </p:nvSpPr>
            <p:spPr bwMode="auto">
              <a:xfrm>
                <a:off x="384" y="768"/>
                <a:ext cx="2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en-GB" sz="14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NH</a:t>
                </a:r>
                <a:endParaRPr lang="en-GB" b="1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p:grpSp>
        <p:grpSp>
          <p:nvGrpSpPr>
            <p:cNvPr id="66" name="Group 1096"/>
            <p:cNvGrpSpPr>
              <a:grpSpLocks/>
            </p:cNvGrpSpPr>
            <p:nvPr/>
          </p:nvGrpSpPr>
          <p:grpSpPr bwMode="auto">
            <a:xfrm>
              <a:off x="3756" y="1412"/>
              <a:ext cx="197" cy="192"/>
              <a:chOff x="2112" y="1440"/>
              <a:chExt cx="197" cy="192"/>
            </a:xfrm>
          </p:grpSpPr>
          <p:sp>
            <p:nvSpPr>
              <p:cNvPr id="67" name="Rectangle 1097"/>
              <p:cNvSpPr>
                <a:spLocks noChangeArrowheads="1"/>
              </p:cNvSpPr>
              <p:nvPr/>
            </p:nvSpPr>
            <p:spPr bwMode="auto">
              <a:xfrm>
                <a:off x="2160" y="1488"/>
                <a:ext cx="96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">
                  <a:latin typeface="Arial" charset="0"/>
                </a:endParaRPr>
              </a:p>
            </p:txBody>
          </p:sp>
          <p:sp>
            <p:nvSpPr>
              <p:cNvPr id="68" name="Text Box 1098"/>
              <p:cNvSpPr txBox="1">
                <a:spLocks noChangeArrowheads="1"/>
              </p:cNvSpPr>
              <p:nvPr/>
            </p:nvSpPr>
            <p:spPr bwMode="auto">
              <a:xfrm>
                <a:off x="2112" y="1440"/>
                <a:ext cx="19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en-GB" sz="14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N</a:t>
                </a:r>
                <a:endParaRPr lang="en-GB" b="1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77" name="Group 1099"/>
          <p:cNvGrpSpPr>
            <a:grpSpLocks/>
          </p:cNvGrpSpPr>
          <p:nvPr/>
        </p:nvGrpSpPr>
        <p:grpSpPr bwMode="auto">
          <a:xfrm>
            <a:off x="3886201" y="4114800"/>
            <a:ext cx="4371975" cy="1612900"/>
            <a:chOff x="1194" y="2304"/>
            <a:chExt cx="2754" cy="1016"/>
          </a:xfrm>
        </p:grpSpPr>
        <p:sp>
          <p:nvSpPr>
            <p:cNvPr id="78" name="Line 1100"/>
            <p:cNvSpPr>
              <a:spLocks noChangeShapeType="1"/>
            </p:cNvSpPr>
            <p:nvPr/>
          </p:nvSpPr>
          <p:spPr bwMode="auto">
            <a:xfrm flipV="1">
              <a:off x="1838" y="2578"/>
              <a:ext cx="103" cy="17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9" name="Freeform 1101"/>
            <p:cNvSpPr>
              <a:spLocks/>
            </p:cNvSpPr>
            <p:nvPr/>
          </p:nvSpPr>
          <p:spPr bwMode="auto">
            <a:xfrm>
              <a:off x="1827" y="2567"/>
              <a:ext cx="124" cy="196"/>
            </a:xfrm>
            <a:custGeom>
              <a:avLst/>
              <a:gdLst>
                <a:gd name="T0" fmla="*/ 21 w 124"/>
                <a:gd name="T1" fmla="*/ 196 h 196"/>
                <a:gd name="T2" fmla="*/ 0 w 124"/>
                <a:gd name="T3" fmla="*/ 196 h 196"/>
                <a:gd name="T4" fmla="*/ 114 w 124"/>
                <a:gd name="T5" fmla="*/ 0 h 196"/>
                <a:gd name="T6" fmla="*/ 124 w 124"/>
                <a:gd name="T7" fmla="*/ 21 h 196"/>
                <a:gd name="T8" fmla="*/ 21 w 124"/>
                <a:gd name="T9" fmla="*/ 196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96"/>
                <a:gd name="T17" fmla="*/ 124 w 12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96">
                  <a:moveTo>
                    <a:pt x="21" y="196"/>
                  </a:moveTo>
                  <a:lnTo>
                    <a:pt x="0" y="196"/>
                  </a:lnTo>
                  <a:lnTo>
                    <a:pt x="114" y="0"/>
                  </a:lnTo>
                  <a:lnTo>
                    <a:pt x="124" y="21"/>
                  </a:lnTo>
                  <a:lnTo>
                    <a:pt x="21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0" name="Line 1102"/>
            <p:cNvSpPr>
              <a:spLocks noChangeShapeType="1"/>
            </p:cNvSpPr>
            <p:nvPr/>
          </p:nvSpPr>
          <p:spPr bwMode="auto">
            <a:xfrm flipH="1" flipV="1">
              <a:off x="1943" y="2935"/>
              <a:ext cx="205" cy="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1" name="Line 1103"/>
            <p:cNvSpPr>
              <a:spLocks noChangeShapeType="1"/>
            </p:cNvSpPr>
            <p:nvPr/>
          </p:nvSpPr>
          <p:spPr bwMode="auto">
            <a:xfrm>
              <a:off x="2157" y="2578"/>
              <a:ext cx="103" cy="17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2" name="Freeform 1104"/>
            <p:cNvSpPr>
              <a:spLocks/>
            </p:cNvSpPr>
            <p:nvPr/>
          </p:nvSpPr>
          <p:spPr bwMode="auto">
            <a:xfrm>
              <a:off x="2147" y="2567"/>
              <a:ext cx="123" cy="196"/>
            </a:xfrm>
            <a:custGeom>
              <a:avLst/>
              <a:gdLst>
                <a:gd name="T0" fmla="*/ 123 w 123"/>
                <a:gd name="T1" fmla="*/ 196 h 196"/>
                <a:gd name="T2" fmla="*/ 103 w 123"/>
                <a:gd name="T3" fmla="*/ 196 h 196"/>
                <a:gd name="T4" fmla="*/ 0 w 123"/>
                <a:gd name="T5" fmla="*/ 21 h 196"/>
                <a:gd name="T6" fmla="*/ 20 w 123"/>
                <a:gd name="T7" fmla="*/ 0 h 196"/>
                <a:gd name="T8" fmla="*/ 123 w 123"/>
                <a:gd name="T9" fmla="*/ 196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96"/>
                <a:gd name="T17" fmla="*/ 123 w 123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96">
                  <a:moveTo>
                    <a:pt x="123" y="196"/>
                  </a:moveTo>
                  <a:lnTo>
                    <a:pt x="103" y="196"/>
                  </a:lnTo>
                  <a:lnTo>
                    <a:pt x="0" y="21"/>
                  </a:lnTo>
                  <a:lnTo>
                    <a:pt x="20" y="0"/>
                  </a:lnTo>
                  <a:lnTo>
                    <a:pt x="123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83" name="Group 1105"/>
            <p:cNvGrpSpPr>
              <a:grpSpLocks/>
            </p:cNvGrpSpPr>
            <p:nvPr/>
          </p:nvGrpSpPr>
          <p:grpSpPr bwMode="auto">
            <a:xfrm>
              <a:off x="1827" y="3123"/>
              <a:ext cx="165" cy="195"/>
              <a:chOff x="963" y="1279"/>
              <a:chExt cx="165" cy="195"/>
            </a:xfrm>
          </p:grpSpPr>
          <p:sp>
            <p:nvSpPr>
              <p:cNvPr id="151" name="Line 1106"/>
              <p:cNvSpPr>
                <a:spLocks noChangeShapeType="1"/>
              </p:cNvSpPr>
              <p:nvPr/>
            </p:nvSpPr>
            <p:spPr bwMode="auto">
              <a:xfrm flipH="1" flipV="1">
                <a:off x="974" y="1279"/>
                <a:ext cx="103" cy="17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2" name="Freeform 1107"/>
              <p:cNvSpPr>
                <a:spLocks/>
              </p:cNvSpPr>
              <p:nvPr/>
            </p:nvSpPr>
            <p:spPr bwMode="auto">
              <a:xfrm>
                <a:off x="963" y="1279"/>
                <a:ext cx="124" cy="195"/>
              </a:xfrm>
              <a:custGeom>
                <a:avLst/>
                <a:gdLst>
                  <a:gd name="T0" fmla="*/ 124 w 124"/>
                  <a:gd name="T1" fmla="*/ 175 h 195"/>
                  <a:gd name="T2" fmla="*/ 114 w 124"/>
                  <a:gd name="T3" fmla="*/ 195 h 195"/>
                  <a:gd name="T4" fmla="*/ 0 w 124"/>
                  <a:gd name="T5" fmla="*/ 0 h 195"/>
                  <a:gd name="T6" fmla="*/ 21 w 124"/>
                  <a:gd name="T7" fmla="*/ 0 h 195"/>
                  <a:gd name="T8" fmla="*/ 124 w 124"/>
                  <a:gd name="T9" fmla="*/ 175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195"/>
                  <a:gd name="T17" fmla="*/ 124 w 124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195">
                    <a:moveTo>
                      <a:pt x="124" y="175"/>
                    </a:moveTo>
                    <a:lnTo>
                      <a:pt x="114" y="195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124" y="1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3" name="Freeform 1108"/>
              <p:cNvSpPr>
                <a:spLocks/>
              </p:cNvSpPr>
              <p:nvPr/>
            </p:nvSpPr>
            <p:spPr bwMode="auto">
              <a:xfrm>
                <a:off x="1036" y="1279"/>
                <a:ext cx="92" cy="134"/>
              </a:xfrm>
              <a:custGeom>
                <a:avLst/>
                <a:gdLst>
                  <a:gd name="T0" fmla="*/ 92 w 92"/>
                  <a:gd name="T1" fmla="*/ 123 h 134"/>
                  <a:gd name="T2" fmla="*/ 72 w 92"/>
                  <a:gd name="T3" fmla="*/ 134 h 134"/>
                  <a:gd name="T4" fmla="*/ 0 w 92"/>
                  <a:gd name="T5" fmla="*/ 10 h 134"/>
                  <a:gd name="T6" fmla="*/ 20 w 92"/>
                  <a:gd name="T7" fmla="*/ 0 h 134"/>
                  <a:gd name="T8" fmla="*/ 92 w 92"/>
                  <a:gd name="T9" fmla="*/ 123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34"/>
                  <a:gd name="T17" fmla="*/ 92 w 92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34">
                    <a:moveTo>
                      <a:pt x="92" y="123"/>
                    </a:moveTo>
                    <a:lnTo>
                      <a:pt x="72" y="134"/>
                    </a:lnTo>
                    <a:lnTo>
                      <a:pt x="0" y="10"/>
                    </a:lnTo>
                    <a:lnTo>
                      <a:pt x="20" y="0"/>
                    </a:lnTo>
                    <a:lnTo>
                      <a:pt x="92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4" name="Line 1109"/>
              <p:cNvSpPr>
                <a:spLocks noChangeShapeType="1"/>
              </p:cNvSpPr>
              <p:nvPr/>
            </p:nvSpPr>
            <p:spPr bwMode="auto">
              <a:xfrm flipH="1" flipV="1">
                <a:off x="1046" y="1289"/>
                <a:ext cx="72" cy="10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84" name="Line 1110"/>
            <p:cNvSpPr>
              <a:spLocks noChangeShapeType="1"/>
            </p:cNvSpPr>
            <p:nvPr/>
          </p:nvSpPr>
          <p:spPr bwMode="auto">
            <a:xfrm flipH="1">
              <a:off x="1951" y="3308"/>
              <a:ext cx="196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5" name="Freeform 1111"/>
            <p:cNvSpPr>
              <a:spLocks/>
            </p:cNvSpPr>
            <p:nvPr/>
          </p:nvSpPr>
          <p:spPr bwMode="auto">
            <a:xfrm>
              <a:off x="1941" y="3298"/>
              <a:ext cx="226" cy="20"/>
            </a:xfrm>
            <a:custGeom>
              <a:avLst/>
              <a:gdLst>
                <a:gd name="T0" fmla="*/ 206 w 226"/>
                <a:gd name="T1" fmla="*/ 0 h 20"/>
                <a:gd name="T2" fmla="*/ 226 w 226"/>
                <a:gd name="T3" fmla="*/ 20 h 20"/>
                <a:gd name="T4" fmla="*/ 0 w 226"/>
                <a:gd name="T5" fmla="*/ 20 h 20"/>
                <a:gd name="T6" fmla="*/ 10 w 226"/>
                <a:gd name="T7" fmla="*/ 0 h 20"/>
                <a:gd name="T8" fmla="*/ 206 w 22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20"/>
                <a:gd name="T17" fmla="*/ 226 w 22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20">
                  <a:moveTo>
                    <a:pt x="206" y="0"/>
                  </a:moveTo>
                  <a:lnTo>
                    <a:pt x="226" y="20"/>
                  </a:lnTo>
                  <a:lnTo>
                    <a:pt x="0" y="20"/>
                  </a:lnTo>
                  <a:lnTo>
                    <a:pt x="10" y="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6" name="Line 1112"/>
            <p:cNvSpPr>
              <a:spLocks noChangeShapeType="1"/>
            </p:cNvSpPr>
            <p:nvPr/>
          </p:nvSpPr>
          <p:spPr bwMode="auto">
            <a:xfrm>
              <a:off x="2149" y="2946"/>
              <a:ext cx="111" cy="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7" name="Line 1113"/>
            <p:cNvSpPr>
              <a:spLocks noChangeShapeType="1"/>
            </p:cNvSpPr>
            <p:nvPr/>
          </p:nvSpPr>
          <p:spPr bwMode="auto">
            <a:xfrm>
              <a:off x="2256" y="2756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8" name="Line 1114"/>
            <p:cNvSpPr>
              <a:spLocks noChangeShapeType="1"/>
            </p:cNvSpPr>
            <p:nvPr/>
          </p:nvSpPr>
          <p:spPr bwMode="auto">
            <a:xfrm rot="-3600079">
              <a:off x="2416" y="2668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9" name="Line 1115"/>
            <p:cNvSpPr>
              <a:spLocks noChangeShapeType="1"/>
            </p:cNvSpPr>
            <p:nvPr/>
          </p:nvSpPr>
          <p:spPr bwMode="auto">
            <a:xfrm rot="3600079" flipH="1">
              <a:off x="2424" y="2848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0" name="Line 1116"/>
            <p:cNvSpPr>
              <a:spLocks noChangeShapeType="1"/>
            </p:cNvSpPr>
            <p:nvPr/>
          </p:nvSpPr>
          <p:spPr bwMode="auto">
            <a:xfrm>
              <a:off x="2592" y="2944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1" name="Line 1117"/>
            <p:cNvSpPr>
              <a:spLocks noChangeShapeType="1"/>
            </p:cNvSpPr>
            <p:nvPr/>
          </p:nvSpPr>
          <p:spPr bwMode="auto">
            <a:xfrm flipV="1">
              <a:off x="2807" y="2771"/>
              <a:ext cx="103" cy="17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2" name="Freeform 1118"/>
            <p:cNvSpPr>
              <a:spLocks/>
            </p:cNvSpPr>
            <p:nvPr/>
          </p:nvSpPr>
          <p:spPr bwMode="auto">
            <a:xfrm>
              <a:off x="2796" y="2760"/>
              <a:ext cx="124" cy="196"/>
            </a:xfrm>
            <a:custGeom>
              <a:avLst/>
              <a:gdLst>
                <a:gd name="T0" fmla="*/ 21 w 124"/>
                <a:gd name="T1" fmla="*/ 196 h 196"/>
                <a:gd name="T2" fmla="*/ 0 w 124"/>
                <a:gd name="T3" fmla="*/ 196 h 196"/>
                <a:gd name="T4" fmla="*/ 114 w 124"/>
                <a:gd name="T5" fmla="*/ 0 h 196"/>
                <a:gd name="T6" fmla="*/ 124 w 124"/>
                <a:gd name="T7" fmla="*/ 21 h 196"/>
                <a:gd name="T8" fmla="*/ 21 w 124"/>
                <a:gd name="T9" fmla="*/ 196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96"/>
                <a:gd name="T17" fmla="*/ 124 w 12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96">
                  <a:moveTo>
                    <a:pt x="21" y="196"/>
                  </a:moveTo>
                  <a:lnTo>
                    <a:pt x="0" y="196"/>
                  </a:lnTo>
                  <a:lnTo>
                    <a:pt x="114" y="0"/>
                  </a:lnTo>
                  <a:lnTo>
                    <a:pt x="124" y="21"/>
                  </a:lnTo>
                  <a:lnTo>
                    <a:pt x="21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3" name="Line 1119"/>
            <p:cNvSpPr>
              <a:spLocks noChangeShapeType="1"/>
            </p:cNvSpPr>
            <p:nvPr/>
          </p:nvSpPr>
          <p:spPr bwMode="auto">
            <a:xfrm flipH="1">
              <a:off x="2912" y="3131"/>
              <a:ext cx="217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4" name="Line 1120"/>
            <p:cNvSpPr>
              <a:spLocks noChangeShapeType="1"/>
            </p:cNvSpPr>
            <p:nvPr/>
          </p:nvSpPr>
          <p:spPr bwMode="auto">
            <a:xfrm>
              <a:off x="3126" y="2771"/>
              <a:ext cx="103" cy="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5" name="Line 1121"/>
            <p:cNvSpPr>
              <a:spLocks noChangeShapeType="1"/>
            </p:cNvSpPr>
            <p:nvPr/>
          </p:nvSpPr>
          <p:spPr bwMode="auto">
            <a:xfrm>
              <a:off x="2908" y="2764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6" name="Freeform 1122"/>
            <p:cNvSpPr>
              <a:spLocks/>
            </p:cNvSpPr>
            <p:nvPr/>
          </p:nvSpPr>
          <p:spPr bwMode="auto">
            <a:xfrm>
              <a:off x="3116" y="2936"/>
              <a:ext cx="124" cy="196"/>
            </a:xfrm>
            <a:custGeom>
              <a:avLst/>
              <a:gdLst>
                <a:gd name="T0" fmla="*/ 21 w 124"/>
                <a:gd name="T1" fmla="*/ 196 h 196"/>
                <a:gd name="T2" fmla="*/ 0 w 124"/>
                <a:gd name="T3" fmla="*/ 196 h 196"/>
                <a:gd name="T4" fmla="*/ 114 w 124"/>
                <a:gd name="T5" fmla="*/ 0 h 196"/>
                <a:gd name="T6" fmla="*/ 124 w 124"/>
                <a:gd name="T7" fmla="*/ 21 h 196"/>
                <a:gd name="T8" fmla="*/ 21 w 124"/>
                <a:gd name="T9" fmla="*/ 196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96"/>
                <a:gd name="T17" fmla="*/ 124 w 12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96">
                  <a:moveTo>
                    <a:pt x="21" y="196"/>
                  </a:moveTo>
                  <a:lnTo>
                    <a:pt x="0" y="196"/>
                  </a:lnTo>
                  <a:lnTo>
                    <a:pt x="114" y="0"/>
                  </a:lnTo>
                  <a:lnTo>
                    <a:pt x="124" y="21"/>
                  </a:lnTo>
                  <a:lnTo>
                    <a:pt x="21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7" name="Line 1123"/>
            <p:cNvSpPr>
              <a:spLocks noChangeShapeType="1"/>
            </p:cNvSpPr>
            <p:nvPr/>
          </p:nvSpPr>
          <p:spPr bwMode="auto">
            <a:xfrm rot="3600079" flipH="1">
              <a:off x="2744" y="3036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8" name="Line 1124"/>
            <p:cNvSpPr>
              <a:spLocks noChangeShapeType="1"/>
            </p:cNvSpPr>
            <p:nvPr/>
          </p:nvSpPr>
          <p:spPr bwMode="auto">
            <a:xfrm>
              <a:off x="2946" y="2826"/>
              <a:ext cx="13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99" name="Line 1125"/>
            <p:cNvSpPr>
              <a:spLocks noChangeShapeType="1"/>
            </p:cNvSpPr>
            <p:nvPr/>
          </p:nvSpPr>
          <p:spPr bwMode="auto">
            <a:xfrm flipH="1" flipV="1">
              <a:off x="2874" y="2950"/>
              <a:ext cx="72" cy="1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0" name="Line 1126"/>
            <p:cNvSpPr>
              <a:spLocks noChangeShapeType="1"/>
            </p:cNvSpPr>
            <p:nvPr/>
          </p:nvSpPr>
          <p:spPr bwMode="auto">
            <a:xfrm flipH="1">
              <a:off x="3090" y="2950"/>
              <a:ext cx="72" cy="1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1" name="Freeform 1127"/>
            <p:cNvSpPr>
              <a:spLocks/>
            </p:cNvSpPr>
            <p:nvPr/>
          </p:nvSpPr>
          <p:spPr bwMode="auto">
            <a:xfrm>
              <a:off x="2148" y="2752"/>
              <a:ext cx="124" cy="196"/>
            </a:xfrm>
            <a:custGeom>
              <a:avLst/>
              <a:gdLst>
                <a:gd name="T0" fmla="*/ 21 w 124"/>
                <a:gd name="T1" fmla="*/ 196 h 196"/>
                <a:gd name="T2" fmla="*/ 0 w 124"/>
                <a:gd name="T3" fmla="*/ 196 h 196"/>
                <a:gd name="T4" fmla="*/ 114 w 124"/>
                <a:gd name="T5" fmla="*/ 0 h 196"/>
                <a:gd name="T6" fmla="*/ 124 w 124"/>
                <a:gd name="T7" fmla="*/ 21 h 196"/>
                <a:gd name="T8" fmla="*/ 21 w 124"/>
                <a:gd name="T9" fmla="*/ 196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96"/>
                <a:gd name="T17" fmla="*/ 124 w 12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96">
                  <a:moveTo>
                    <a:pt x="21" y="196"/>
                  </a:moveTo>
                  <a:lnTo>
                    <a:pt x="0" y="196"/>
                  </a:lnTo>
                  <a:lnTo>
                    <a:pt x="114" y="0"/>
                  </a:lnTo>
                  <a:lnTo>
                    <a:pt x="124" y="21"/>
                  </a:lnTo>
                  <a:lnTo>
                    <a:pt x="21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2" name="Line 1128"/>
            <p:cNvSpPr>
              <a:spLocks noChangeShapeType="1"/>
            </p:cNvSpPr>
            <p:nvPr/>
          </p:nvSpPr>
          <p:spPr bwMode="auto">
            <a:xfrm>
              <a:off x="1840" y="2756"/>
              <a:ext cx="103" cy="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3" name="Line 1129"/>
            <p:cNvSpPr>
              <a:spLocks noChangeShapeType="1"/>
            </p:cNvSpPr>
            <p:nvPr/>
          </p:nvSpPr>
          <p:spPr bwMode="auto">
            <a:xfrm>
              <a:off x="1944" y="2576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4" name="Line 1130"/>
            <p:cNvSpPr>
              <a:spLocks noChangeShapeType="1"/>
            </p:cNvSpPr>
            <p:nvPr/>
          </p:nvSpPr>
          <p:spPr bwMode="auto">
            <a:xfrm>
              <a:off x="1976" y="2640"/>
              <a:ext cx="13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5" name="Line 1131"/>
            <p:cNvSpPr>
              <a:spLocks noChangeShapeType="1"/>
            </p:cNvSpPr>
            <p:nvPr/>
          </p:nvSpPr>
          <p:spPr bwMode="auto">
            <a:xfrm flipH="1" flipV="1">
              <a:off x="1904" y="2764"/>
              <a:ext cx="72" cy="1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6" name="Line 1132"/>
            <p:cNvSpPr>
              <a:spLocks noChangeShapeType="1"/>
            </p:cNvSpPr>
            <p:nvPr/>
          </p:nvSpPr>
          <p:spPr bwMode="auto">
            <a:xfrm flipH="1">
              <a:off x="2120" y="2764"/>
              <a:ext cx="72" cy="1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7" name="Freeform 1133"/>
            <p:cNvSpPr>
              <a:spLocks/>
            </p:cNvSpPr>
            <p:nvPr/>
          </p:nvSpPr>
          <p:spPr bwMode="auto">
            <a:xfrm>
              <a:off x="2138" y="3118"/>
              <a:ext cx="124" cy="196"/>
            </a:xfrm>
            <a:custGeom>
              <a:avLst/>
              <a:gdLst>
                <a:gd name="T0" fmla="*/ 21 w 124"/>
                <a:gd name="T1" fmla="*/ 196 h 196"/>
                <a:gd name="T2" fmla="*/ 0 w 124"/>
                <a:gd name="T3" fmla="*/ 196 h 196"/>
                <a:gd name="T4" fmla="*/ 114 w 124"/>
                <a:gd name="T5" fmla="*/ 0 h 196"/>
                <a:gd name="T6" fmla="*/ 124 w 124"/>
                <a:gd name="T7" fmla="*/ 21 h 196"/>
                <a:gd name="T8" fmla="*/ 21 w 124"/>
                <a:gd name="T9" fmla="*/ 196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96"/>
                <a:gd name="T17" fmla="*/ 124 w 12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96">
                  <a:moveTo>
                    <a:pt x="21" y="196"/>
                  </a:moveTo>
                  <a:lnTo>
                    <a:pt x="0" y="196"/>
                  </a:lnTo>
                  <a:lnTo>
                    <a:pt x="114" y="0"/>
                  </a:lnTo>
                  <a:lnTo>
                    <a:pt x="124" y="21"/>
                  </a:lnTo>
                  <a:lnTo>
                    <a:pt x="21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8" name="Line 1134"/>
            <p:cNvSpPr>
              <a:spLocks noChangeShapeType="1"/>
            </p:cNvSpPr>
            <p:nvPr/>
          </p:nvSpPr>
          <p:spPr bwMode="auto">
            <a:xfrm flipH="1">
              <a:off x="2112" y="3132"/>
              <a:ext cx="72" cy="1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9" name="Freeform 1135"/>
            <p:cNvSpPr>
              <a:spLocks/>
            </p:cNvSpPr>
            <p:nvPr/>
          </p:nvSpPr>
          <p:spPr bwMode="auto">
            <a:xfrm>
              <a:off x="1828" y="2924"/>
              <a:ext cx="124" cy="196"/>
            </a:xfrm>
            <a:custGeom>
              <a:avLst/>
              <a:gdLst>
                <a:gd name="T0" fmla="*/ 21 w 124"/>
                <a:gd name="T1" fmla="*/ 196 h 196"/>
                <a:gd name="T2" fmla="*/ 0 w 124"/>
                <a:gd name="T3" fmla="*/ 196 h 196"/>
                <a:gd name="T4" fmla="*/ 114 w 124"/>
                <a:gd name="T5" fmla="*/ 0 h 196"/>
                <a:gd name="T6" fmla="*/ 124 w 124"/>
                <a:gd name="T7" fmla="*/ 21 h 196"/>
                <a:gd name="T8" fmla="*/ 21 w 124"/>
                <a:gd name="T9" fmla="*/ 196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96"/>
                <a:gd name="T17" fmla="*/ 124 w 12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96">
                  <a:moveTo>
                    <a:pt x="21" y="196"/>
                  </a:moveTo>
                  <a:lnTo>
                    <a:pt x="0" y="196"/>
                  </a:lnTo>
                  <a:lnTo>
                    <a:pt x="114" y="0"/>
                  </a:lnTo>
                  <a:lnTo>
                    <a:pt x="124" y="21"/>
                  </a:lnTo>
                  <a:lnTo>
                    <a:pt x="21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0" name="Line 1136"/>
            <p:cNvSpPr>
              <a:spLocks noChangeShapeType="1"/>
            </p:cNvSpPr>
            <p:nvPr/>
          </p:nvSpPr>
          <p:spPr bwMode="auto">
            <a:xfrm rot="-5400000">
              <a:off x="1526" y="2938"/>
              <a:ext cx="1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1" name="Line 1137"/>
            <p:cNvSpPr>
              <a:spLocks noChangeShapeType="1"/>
            </p:cNvSpPr>
            <p:nvPr/>
          </p:nvSpPr>
          <p:spPr bwMode="auto">
            <a:xfrm rot="-1428356">
              <a:off x="1603" y="2799"/>
              <a:ext cx="243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2" name="Line 1138"/>
            <p:cNvSpPr>
              <a:spLocks noChangeShapeType="1"/>
            </p:cNvSpPr>
            <p:nvPr/>
          </p:nvSpPr>
          <p:spPr bwMode="auto">
            <a:xfrm rot="1428356" flipH="1">
              <a:off x="1607" y="3070"/>
              <a:ext cx="232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3" name="Line 1139"/>
            <p:cNvSpPr>
              <a:spLocks noChangeShapeType="1"/>
            </p:cNvSpPr>
            <p:nvPr/>
          </p:nvSpPr>
          <p:spPr bwMode="auto">
            <a:xfrm rot="-1868338">
              <a:off x="1419" y="3089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14" name="Group 1140"/>
            <p:cNvGrpSpPr>
              <a:grpSpLocks/>
            </p:cNvGrpSpPr>
            <p:nvPr/>
          </p:nvGrpSpPr>
          <p:grpSpPr bwMode="auto">
            <a:xfrm>
              <a:off x="2384" y="2660"/>
              <a:ext cx="197" cy="192"/>
              <a:chOff x="2112" y="1440"/>
              <a:chExt cx="197" cy="192"/>
            </a:xfrm>
          </p:grpSpPr>
          <p:sp>
            <p:nvSpPr>
              <p:cNvPr id="149" name="Rectangle 1141"/>
              <p:cNvSpPr>
                <a:spLocks noChangeArrowheads="1"/>
              </p:cNvSpPr>
              <p:nvPr/>
            </p:nvSpPr>
            <p:spPr bwMode="auto">
              <a:xfrm>
                <a:off x="2160" y="1488"/>
                <a:ext cx="96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0" name="Text Box 1142"/>
              <p:cNvSpPr txBox="1">
                <a:spLocks noChangeArrowheads="1"/>
              </p:cNvSpPr>
              <p:nvPr/>
            </p:nvSpPr>
            <p:spPr bwMode="auto">
              <a:xfrm>
                <a:off x="2112" y="1440"/>
                <a:ext cx="19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en-GB" sz="14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N</a:t>
                </a:r>
                <a:endParaRPr lang="en-GB" b="1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p:grpSp>
        <p:grpSp>
          <p:nvGrpSpPr>
            <p:cNvPr id="115" name="Group 1143"/>
            <p:cNvGrpSpPr>
              <a:grpSpLocks/>
            </p:cNvGrpSpPr>
            <p:nvPr/>
          </p:nvGrpSpPr>
          <p:grpSpPr bwMode="auto">
            <a:xfrm>
              <a:off x="1458" y="2761"/>
              <a:ext cx="284" cy="192"/>
              <a:chOff x="384" y="760"/>
              <a:chExt cx="284" cy="192"/>
            </a:xfrm>
          </p:grpSpPr>
          <p:sp>
            <p:nvSpPr>
              <p:cNvPr id="147" name="Rectangle 1144"/>
              <p:cNvSpPr>
                <a:spLocks noChangeArrowheads="1"/>
              </p:cNvSpPr>
              <p:nvPr/>
            </p:nvSpPr>
            <p:spPr bwMode="auto">
              <a:xfrm>
                <a:off x="432" y="816"/>
                <a:ext cx="184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8" name="Text Box 1145"/>
              <p:cNvSpPr txBox="1">
                <a:spLocks noChangeArrowheads="1"/>
              </p:cNvSpPr>
              <p:nvPr/>
            </p:nvSpPr>
            <p:spPr bwMode="auto">
              <a:xfrm>
                <a:off x="384" y="760"/>
                <a:ext cx="2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en-GB" sz="14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  </a:t>
                </a:r>
                <a:r>
                  <a:rPr lang="en-GB" sz="14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N</a:t>
                </a:r>
                <a:endParaRPr lang="en-GB" b="1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p:grpSp>
        <p:grpSp>
          <p:nvGrpSpPr>
            <p:cNvPr id="116" name="Group 1146"/>
            <p:cNvGrpSpPr>
              <a:grpSpLocks/>
            </p:cNvGrpSpPr>
            <p:nvPr/>
          </p:nvGrpSpPr>
          <p:grpSpPr bwMode="auto">
            <a:xfrm>
              <a:off x="1194" y="3072"/>
              <a:ext cx="320" cy="192"/>
              <a:chOff x="1296" y="3504"/>
              <a:chExt cx="320" cy="192"/>
            </a:xfrm>
          </p:grpSpPr>
          <p:sp>
            <p:nvSpPr>
              <p:cNvPr id="145" name="Rectangle 1147"/>
              <p:cNvSpPr>
                <a:spLocks noChangeArrowheads="1"/>
              </p:cNvSpPr>
              <p:nvPr/>
            </p:nvSpPr>
            <p:spPr bwMode="auto">
              <a:xfrm>
                <a:off x="1344" y="3525"/>
                <a:ext cx="229" cy="14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6" name="Text Box 1148"/>
              <p:cNvSpPr txBox="1">
                <a:spLocks noChangeArrowheads="1"/>
              </p:cNvSpPr>
              <p:nvPr/>
            </p:nvSpPr>
            <p:spPr bwMode="auto">
              <a:xfrm>
                <a:off x="1296" y="3504"/>
                <a:ext cx="3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en-GB" sz="14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H</a:t>
                </a:r>
                <a:r>
                  <a:rPr lang="en-GB" sz="1400" b="1" baseline="-250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2</a:t>
                </a:r>
                <a:r>
                  <a:rPr lang="en-GB" sz="14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N</a:t>
                </a:r>
                <a:endParaRPr lang="en-GB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117" name="Line 1149"/>
            <p:cNvSpPr>
              <a:spLocks noChangeShapeType="1"/>
            </p:cNvSpPr>
            <p:nvPr/>
          </p:nvSpPr>
          <p:spPr bwMode="auto">
            <a:xfrm>
              <a:off x="3232" y="2948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8" name="Line 1150"/>
            <p:cNvSpPr>
              <a:spLocks noChangeShapeType="1"/>
            </p:cNvSpPr>
            <p:nvPr/>
          </p:nvSpPr>
          <p:spPr bwMode="auto">
            <a:xfrm rot="-3600079">
              <a:off x="3392" y="2848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9" name="Line 1151"/>
            <p:cNvSpPr>
              <a:spLocks noChangeShapeType="1"/>
            </p:cNvSpPr>
            <p:nvPr/>
          </p:nvSpPr>
          <p:spPr bwMode="auto">
            <a:xfrm rot="745046">
              <a:off x="3456" y="2948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0" name="Line 1152"/>
            <p:cNvSpPr>
              <a:spLocks noChangeShapeType="1"/>
            </p:cNvSpPr>
            <p:nvPr/>
          </p:nvSpPr>
          <p:spPr bwMode="auto">
            <a:xfrm rot="5430136">
              <a:off x="3336" y="3064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1" name="Line 1153"/>
            <p:cNvSpPr>
              <a:spLocks noChangeShapeType="1"/>
            </p:cNvSpPr>
            <p:nvPr/>
          </p:nvSpPr>
          <p:spPr bwMode="auto">
            <a:xfrm rot="745046">
              <a:off x="3460" y="2984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2" name="Line 1154"/>
            <p:cNvSpPr>
              <a:spLocks noChangeShapeType="1"/>
            </p:cNvSpPr>
            <p:nvPr/>
          </p:nvSpPr>
          <p:spPr bwMode="auto">
            <a:xfrm rot="5430136">
              <a:off x="3296" y="3060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23" name="Group 1155"/>
            <p:cNvGrpSpPr>
              <a:grpSpLocks/>
            </p:cNvGrpSpPr>
            <p:nvPr/>
          </p:nvGrpSpPr>
          <p:grpSpPr bwMode="auto">
            <a:xfrm>
              <a:off x="3344" y="2840"/>
              <a:ext cx="178" cy="192"/>
              <a:chOff x="2112" y="1440"/>
              <a:chExt cx="178" cy="192"/>
            </a:xfrm>
          </p:grpSpPr>
          <p:sp>
            <p:nvSpPr>
              <p:cNvPr id="143" name="Rectangle 1156"/>
              <p:cNvSpPr>
                <a:spLocks noChangeArrowheads="1"/>
              </p:cNvSpPr>
              <p:nvPr/>
            </p:nvSpPr>
            <p:spPr bwMode="auto">
              <a:xfrm>
                <a:off x="2160" y="1488"/>
                <a:ext cx="96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">
                  <a:latin typeface="Arial" charset="0"/>
                </a:endParaRPr>
              </a:p>
            </p:txBody>
          </p:sp>
          <p:sp>
            <p:nvSpPr>
              <p:cNvPr id="144" name="Text Box 1157"/>
              <p:cNvSpPr txBox="1">
                <a:spLocks noChangeArrowheads="1"/>
              </p:cNvSpPr>
              <p:nvPr/>
            </p:nvSpPr>
            <p:spPr bwMode="auto">
              <a:xfrm>
                <a:off x="2112" y="1440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en-GB" sz="1400" b="1">
                    <a:solidFill>
                      <a:srgbClr val="FFCC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S</a:t>
                </a:r>
                <a:endParaRPr lang="en-GB" b="1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124" name="Group 1158"/>
            <p:cNvGrpSpPr>
              <a:grpSpLocks/>
            </p:cNvGrpSpPr>
            <p:nvPr/>
          </p:nvGrpSpPr>
          <p:grpSpPr bwMode="auto">
            <a:xfrm>
              <a:off x="3628" y="2908"/>
              <a:ext cx="203" cy="192"/>
              <a:chOff x="2112" y="1440"/>
              <a:chExt cx="203" cy="192"/>
            </a:xfrm>
          </p:grpSpPr>
          <p:sp>
            <p:nvSpPr>
              <p:cNvPr id="141" name="Rectangle 1159"/>
              <p:cNvSpPr>
                <a:spLocks noChangeArrowheads="1"/>
              </p:cNvSpPr>
              <p:nvPr/>
            </p:nvSpPr>
            <p:spPr bwMode="auto">
              <a:xfrm>
                <a:off x="2160" y="1488"/>
                <a:ext cx="96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2" name="Text Box 1160"/>
              <p:cNvSpPr txBox="1">
                <a:spLocks noChangeArrowheads="1"/>
              </p:cNvSpPr>
              <p:nvPr/>
            </p:nvSpPr>
            <p:spPr bwMode="auto">
              <a:xfrm>
                <a:off x="2112" y="1440"/>
                <a:ext cx="20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en-GB" sz="1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O</a:t>
                </a:r>
                <a:endParaRPr lang="en-GB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125" name="Group 1161"/>
            <p:cNvGrpSpPr>
              <a:grpSpLocks/>
            </p:cNvGrpSpPr>
            <p:nvPr/>
          </p:nvGrpSpPr>
          <p:grpSpPr bwMode="auto">
            <a:xfrm>
              <a:off x="3324" y="3128"/>
              <a:ext cx="203" cy="192"/>
              <a:chOff x="2112" y="1440"/>
              <a:chExt cx="203" cy="192"/>
            </a:xfrm>
          </p:grpSpPr>
          <p:sp>
            <p:nvSpPr>
              <p:cNvPr id="139" name="Rectangle 1162"/>
              <p:cNvSpPr>
                <a:spLocks noChangeArrowheads="1"/>
              </p:cNvSpPr>
              <p:nvPr/>
            </p:nvSpPr>
            <p:spPr bwMode="auto">
              <a:xfrm>
                <a:off x="2160" y="1488"/>
                <a:ext cx="96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0" name="Text Box 1163"/>
              <p:cNvSpPr txBox="1">
                <a:spLocks noChangeArrowheads="1"/>
              </p:cNvSpPr>
              <p:nvPr/>
            </p:nvSpPr>
            <p:spPr bwMode="auto">
              <a:xfrm>
                <a:off x="2112" y="1440"/>
                <a:ext cx="20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en-GB" sz="1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O</a:t>
                </a:r>
                <a:endParaRPr lang="en-GB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126" name="Line 1164"/>
            <p:cNvSpPr>
              <a:spLocks noChangeShapeType="1"/>
            </p:cNvSpPr>
            <p:nvPr/>
          </p:nvSpPr>
          <p:spPr bwMode="auto">
            <a:xfrm rot="-3600079">
              <a:off x="3376" y="2480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7" name="Line 1165"/>
            <p:cNvSpPr>
              <a:spLocks noChangeShapeType="1"/>
            </p:cNvSpPr>
            <p:nvPr/>
          </p:nvSpPr>
          <p:spPr bwMode="auto">
            <a:xfrm rot="3600079" flipH="1">
              <a:off x="3384" y="2660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8" name="Line 1166"/>
            <p:cNvSpPr>
              <a:spLocks noChangeShapeType="1"/>
            </p:cNvSpPr>
            <p:nvPr/>
          </p:nvSpPr>
          <p:spPr bwMode="auto">
            <a:xfrm>
              <a:off x="3552" y="2756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9" name="Freeform 1167"/>
            <p:cNvSpPr>
              <a:spLocks/>
            </p:cNvSpPr>
            <p:nvPr/>
          </p:nvSpPr>
          <p:spPr bwMode="auto">
            <a:xfrm>
              <a:off x="3756" y="2572"/>
              <a:ext cx="124" cy="196"/>
            </a:xfrm>
            <a:custGeom>
              <a:avLst/>
              <a:gdLst>
                <a:gd name="T0" fmla="*/ 21 w 124"/>
                <a:gd name="T1" fmla="*/ 196 h 196"/>
                <a:gd name="T2" fmla="*/ 0 w 124"/>
                <a:gd name="T3" fmla="*/ 196 h 196"/>
                <a:gd name="T4" fmla="*/ 114 w 124"/>
                <a:gd name="T5" fmla="*/ 0 h 196"/>
                <a:gd name="T6" fmla="*/ 124 w 124"/>
                <a:gd name="T7" fmla="*/ 21 h 196"/>
                <a:gd name="T8" fmla="*/ 21 w 124"/>
                <a:gd name="T9" fmla="*/ 196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96"/>
                <a:gd name="T17" fmla="*/ 124 w 12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96">
                  <a:moveTo>
                    <a:pt x="21" y="196"/>
                  </a:moveTo>
                  <a:lnTo>
                    <a:pt x="0" y="196"/>
                  </a:lnTo>
                  <a:lnTo>
                    <a:pt x="114" y="0"/>
                  </a:lnTo>
                  <a:lnTo>
                    <a:pt x="124" y="21"/>
                  </a:lnTo>
                  <a:lnTo>
                    <a:pt x="21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0" name="Line 1168"/>
            <p:cNvSpPr>
              <a:spLocks noChangeShapeType="1"/>
            </p:cNvSpPr>
            <p:nvPr/>
          </p:nvSpPr>
          <p:spPr bwMode="auto">
            <a:xfrm>
              <a:off x="3544" y="2392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1" name="Line 1169"/>
            <p:cNvSpPr>
              <a:spLocks noChangeShapeType="1"/>
            </p:cNvSpPr>
            <p:nvPr/>
          </p:nvSpPr>
          <p:spPr bwMode="auto">
            <a:xfrm rot="3600079" flipH="1">
              <a:off x="3708" y="2488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32" name="Group 1170"/>
            <p:cNvGrpSpPr>
              <a:grpSpLocks/>
            </p:cNvGrpSpPr>
            <p:nvPr/>
          </p:nvGrpSpPr>
          <p:grpSpPr bwMode="auto">
            <a:xfrm>
              <a:off x="3664" y="2304"/>
              <a:ext cx="284" cy="192"/>
              <a:chOff x="384" y="768"/>
              <a:chExt cx="284" cy="192"/>
            </a:xfrm>
          </p:grpSpPr>
          <p:sp>
            <p:nvSpPr>
              <p:cNvPr id="137" name="Rectangle 1171"/>
              <p:cNvSpPr>
                <a:spLocks noChangeArrowheads="1"/>
              </p:cNvSpPr>
              <p:nvPr/>
            </p:nvSpPr>
            <p:spPr bwMode="auto">
              <a:xfrm>
                <a:off x="432" y="816"/>
                <a:ext cx="184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38" name="Text Box 1172"/>
              <p:cNvSpPr txBox="1">
                <a:spLocks noChangeArrowheads="1"/>
              </p:cNvSpPr>
              <p:nvPr/>
            </p:nvSpPr>
            <p:spPr bwMode="auto">
              <a:xfrm>
                <a:off x="384" y="768"/>
                <a:ext cx="2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en-GB" sz="1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O</a:t>
                </a:r>
                <a:endParaRPr lang="en-GB" b="1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p:grpSp>
        <p:grpSp>
          <p:nvGrpSpPr>
            <p:cNvPr id="133" name="Group 1173"/>
            <p:cNvGrpSpPr>
              <a:grpSpLocks/>
            </p:cNvGrpSpPr>
            <p:nvPr/>
          </p:nvGrpSpPr>
          <p:grpSpPr bwMode="auto">
            <a:xfrm>
              <a:off x="3468" y="2660"/>
              <a:ext cx="197" cy="192"/>
              <a:chOff x="2112" y="1440"/>
              <a:chExt cx="197" cy="192"/>
            </a:xfrm>
          </p:grpSpPr>
          <p:sp>
            <p:nvSpPr>
              <p:cNvPr id="135" name="Rectangle 1174"/>
              <p:cNvSpPr>
                <a:spLocks noChangeArrowheads="1"/>
              </p:cNvSpPr>
              <p:nvPr/>
            </p:nvSpPr>
            <p:spPr bwMode="auto">
              <a:xfrm>
                <a:off x="2160" y="1488"/>
                <a:ext cx="96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36" name="Text Box 1175"/>
              <p:cNvSpPr txBox="1">
                <a:spLocks noChangeArrowheads="1"/>
              </p:cNvSpPr>
              <p:nvPr/>
            </p:nvSpPr>
            <p:spPr bwMode="auto">
              <a:xfrm>
                <a:off x="2112" y="1440"/>
                <a:ext cx="19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en-GB" sz="14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N</a:t>
                </a:r>
                <a:endParaRPr lang="en-GB" b="1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p:grpSp>
        <p:sp>
          <p:nvSpPr>
            <p:cNvPr id="134" name="Line 1176"/>
            <p:cNvSpPr>
              <a:spLocks noChangeShapeType="1"/>
            </p:cNvSpPr>
            <p:nvPr/>
          </p:nvSpPr>
          <p:spPr bwMode="auto">
            <a:xfrm rot="-5400000">
              <a:off x="1596" y="2976"/>
              <a:ext cx="1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55" name="Text Box 1177"/>
          <p:cNvSpPr txBox="1">
            <a:spLocks noChangeArrowheads="1"/>
          </p:cNvSpPr>
          <p:nvPr/>
        </p:nvSpPr>
        <p:spPr bwMode="auto">
          <a:xfrm>
            <a:off x="533708" y="1472186"/>
            <a:ext cx="40261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GB" sz="2000" b="1" dirty="0" err="1">
                <a:solidFill>
                  <a:schemeClr val="accent3"/>
                </a:solidFill>
                <a:latin typeface="+mn-lt"/>
                <a:ea typeface="+mn-ea"/>
              </a:rPr>
              <a:t>Inhibidores</a:t>
            </a:r>
            <a:r>
              <a:rPr lang="en-GB" sz="2000" b="1" dirty="0">
                <a:solidFill>
                  <a:schemeClr val="accent3"/>
                </a:solidFill>
                <a:latin typeface="+mn-lt"/>
                <a:ea typeface="+mn-ea"/>
              </a:rPr>
              <a:t> de </a:t>
            </a:r>
            <a:r>
              <a:rPr lang="en-GB" sz="2000" b="1" dirty="0" err="1">
                <a:solidFill>
                  <a:schemeClr val="accent3"/>
                </a:solidFill>
                <a:latin typeface="+mn-lt"/>
                <a:ea typeface="+mn-ea"/>
              </a:rPr>
              <a:t>timidilato</a:t>
            </a:r>
            <a:r>
              <a:rPr lang="en-GB" sz="2000" b="1" dirty="0">
                <a:solidFill>
                  <a:schemeClr val="accent3"/>
                </a:solidFill>
                <a:latin typeface="+mn-lt"/>
                <a:ea typeface="+mn-ea"/>
              </a:rPr>
              <a:t> </a:t>
            </a:r>
            <a:r>
              <a:rPr lang="en-GB" sz="2000" b="1" dirty="0" err="1">
                <a:solidFill>
                  <a:schemeClr val="accent3"/>
                </a:solidFill>
                <a:latin typeface="+mn-lt"/>
                <a:ea typeface="+mn-ea"/>
              </a:rPr>
              <a:t>quinasa</a:t>
            </a:r>
            <a:endParaRPr lang="en-GB" sz="2000" b="1" dirty="0">
              <a:solidFill>
                <a:schemeClr val="accent3"/>
              </a:solidFill>
              <a:latin typeface="+mn-lt"/>
              <a:ea typeface="+mn-ea"/>
            </a:endParaRPr>
          </a:p>
        </p:txBody>
      </p:sp>
      <p:grpSp>
        <p:nvGrpSpPr>
          <p:cNvPr id="156" name="Group 1178"/>
          <p:cNvGrpSpPr>
            <a:grpSpLocks/>
          </p:cNvGrpSpPr>
          <p:nvPr/>
        </p:nvGrpSpPr>
        <p:grpSpPr bwMode="auto">
          <a:xfrm>
            <a:off x="6418264" y="2386014"/>
            <a:ext cx="706437" cy="630237"/>
            <a:chOff x="3083" y="1503"/>
            <a:chExt cx="445" cy="397"/>
          </a:xfrm>
        </p:grpSpPr>
        <p:sp>
          <p:nvSpPr>
            <p:cNvPr id="157" name="Line 1179"/>
            <p:cNvSpPr>
              <a:spLocks noChangeShapeType="1"/>
            </p:cNvSpPr>
            <p:nvPr/>
          </p:nvSpPr>
          <p:spPr bwMode="auto">
            <a:xfrm flipH="1">
              <a:off x="3200" y="1883"/>
              <a:ext cx="217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58" name="Line 1180"/>
            <p:cNvSpPr>
              <a:spLocks noChangeShapeType="1"/>
            </p:cNvSpPr>
            <p:nvPr/>
          </p:nvSpPr>
          <p:spPr bwMode="auto">
            <a:xfrm>
              <a:off x="3414" y="1523"/>
              <a:ext cx="103" cy="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59" name="Line 1181"/>
            <p:cNvSpPr>
              <a:spLocks noChangeShapeType="1"/>
            </p:cNvSpPr>
            <p:nvPr/>
          </p:nvSpPr>
          <p:spPr bwMode="auto">
            <a:xfrm>
              <a:off x="3196" y="1516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0" name="Freeform 1182"/>
            <p:cNvSpPr>
              <a:spLocks/>
            </p:cNvSpPr>
            <p:nvPr/>
          </p:nvSpPr>
          <p:spPr bwMode="auto">
            <a:xfrm>
              <a:off x="3404" y="1688"/>
              <a:ext cx="124" cy="196"/>
            </a:xfrm>
            <a:custGeom>
              <a:avLst/>
              <a:gdLst>
                <a:gd name="T0" fmla="*/ 21 w 124"/>
                <a:gd name="T1" fmla="*/ 196 h 196"/>
                <a:gd name="T2" fmla="*/ 0 w 124"/>
                <a:gd name="T3" fmla="*/ 196 h 196"/>
                <a:gd name="T4" fmla="*/ 114 w 124"/>
                <a:gd name="T5" fmla="*/ 0 h 196"/>
                <a:gd name="T6" fmla="*/ 124 w 124"/>
                <a:gd name="T7" fmla="*/ 21 h 196"/>
                <a:gd name="T8" fmla="*/ 21 w 124"/>
                <a:gd name="T9" fmla="*/ 196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96"/>
                <a:gd name="T17" fmla="*/ 124 w 12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96">
                  <a:moveTo>
                    <a:pt x="21" y="196"/>
                  </a:moveTo>
                  <a:lnTo>
                    <a:pt x="0" y="196"/>
                  </a:lnTo>
                  <a:lnTo>
                    <a:pt x="114" y="0"/>
                  </a:lnTo>
                  <a:lnTo>
                    <a:pt x="124" y="21"/>
                  </a:lnTo>
                  <a:lnTo>
                    <a:pt x="21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1" name="Line 1183"/>
            <p:cNvSpPr>
              <a:spLocks noChangeShapeType="1"/>
            </p:cNvSpPr>
            <p:nvPr/>
          </p:nvSpPr>
          <p:spPr bwMode="auto">
            <a:xfrm rot="3600079" flipH="1">
              <a:off x="3032" y="1788"/>
              <a:ext cx="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2" name="Line 1184"/>
            <p:cNvSpPr>
              <a:spLocks noChangeShapeType="1"/>
            </p:cNvSpPr>
            <p:nvPr/>
          </p:nvSpPr>
          <p:spPr bwMode="auto">
            <a:xfrm>
              <a:off x="3234" y="1578"/>
              <a:ext cx="13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3" name="Line 1185"/>
            <p:cNvSpPr>
              <a:spLocks noChangeShapeType="1"/>
            </p:cNvSpPr>
            <p:nvPr/>
          </p:nvSpPr>
          <p:spPr bwMode="auto">
            <a:xfrm flipH="1" flipV="1">
              <a:off x="3162" y="1702"/>
              <a:ext cx="72" cy="1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4" name="Line 1186"/>
            <p:cNvSpPr>
              <a:spLocks noChangeShapeType="1"/>
            </p:cNvSpPr>
            <p:nvPr/>
          </p:nvSpPr>
          <p:spPr bwMode="auto">
            <a:xfrm flipH="1">
              <a:off x="3378" y="1702"/>
              <a:ext cx="72" cy="1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5" name="Freeform 1187"/>
            <p:cNvSpPr>
              <a:spLocks/>
            </p:cNvSpPr>
            <p:nvPr/>
          </p:nvSpPr>
          <p:spPr bwMode="auto">
            <a:xfrm>
              <a:off x="3083" y="1503"/>
              <a:ext cx="124" cy="196"/>
            </a:xfrm>
            <a:custGeom>
              <a:avLst/>
              <a:gdLst>
                <a:gd name="T0" fmla="*/ 21 w 124"/>
                <a:gd name="T1" fmla="*/ 196 h 196"/>
                <a:gd name="T2" fmla="*/ 0 w 124"/>
                <a:gd name="T3" fmla="*/ 196 h 196"/>
                <a:gd name="T4" fmla="*/ 114 w 124"/>
                <a:gd name="T5" fmla="*/ 0 h 196"/>
                <a:gd name="T6" fmla="*/ 124 w 124"/>
                <a:gd name="T7" fmla="*/ 21 h 196"/>
                <a:gd name="T8" fmla="*/ 21 w 124"/>
                <a:gd name="T9" fmla="*/ 196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96"/>
                <a:gd name="T17" fmla="*/ 124 w 12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96">
                  <a:moveTo>
                    <a:pt x="21" y="196"/>
                  </a:moveTo>
                  <a:lnTo>
                    <a:pt x="0" y="196"/>
                  </a:lnTo>
                  <a:lnTo>
                    <a:pt x="114" y="0"/>
                  </a:lnTo>
                  <a:lnTo>
                    <a:pt x="124" y="21"/>
                  </a:lnTo>
                  <a:lnTo>
                    <a:pt x="21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66" name="Text Box 1188"/>
          <p:cNvSpPr txBox="1">
            <a:spLocks noChangeArrowheads="1"/>
          </p:cNvSpPr>
          <p:nvPr/>
        </p:nvSpPr>
        <p:spPr bwMode="auto">
          <a:xfrm>
            <a:off x="4648201" y="6065838"/>
            <a:ext cx="39115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GB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AGENTE ANTICANCERÍGENO</a:t>
            </a:r>
            <a:endParaRPr lang="en-GB" dirty="0"/>
          </a:p>
        </p:txBody>
      </p:sp>
      <p:sp>
        <p:nvSpPr>
          <p:cNvPr id="167" name="AutoShape 1189"/>
          <p:cNvSpPr>
            <a:spLocks noChangeArrowheads="1"/>
          </p:cNvSpPr>
          <p:nvPr/>
        </p:nvSpPr>
        <p:spPr bwMode="auto">
          <a:xfrm>
            <a:off x="5943600" y="3429000"/>
            <a:ext cx="457200" cy="762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8" name="Text Box 1190"/>
          <p:cNvSpPr txBox="1">
            <a:spLocks noChangeArrowheads="1"/>
          </p:cNvSpPr>
          <p:nvPr/>
        </p:nvSpPr>
        <p:spPr bwMode="auto">
          <a:xfrm>
            <a:off x="8229601" y="2438400"/>
            <a:ext cx="18261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GB" sz="1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Compuesto</a:t>
            </a:r>
            <a:r>
              <a:rPr lang="en-GB" sz="1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líder</a:t>
            </a:r>
            <a:endParaRPr lang="en-GB" sz="1800" b="1" dirty="0"/>
          </a:p>
        </p:txBody>
      </p:sp>
      <p:sp>
        <p:nvSpPr>
          <p:cNvPr id="169" name="Text Box 1191"/>
          <p:cNvSpPr txBox="1">
            <a:spLocks noChangeArrowheads="1"/>
          </p:cNvSpPr>
          <p:nvPr/>
        </p:nvSpPr>
        <p:spPr bwMode="auto">
          <a:xfrm>
            <a:off x="4495800" y="3657600"/>
            <a:ext cx="1518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GB" sz="1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Optimización</a:t>
            </a:r>
            <a:endParaRPr lang="en-GB" dirty="0"/>
          </a:p>
        </p:txBody>
      </p:sp>
      <p:sp>
        <p:nvSpPr>
          <p:cNvPr id="171" name="CuadroTexto 170"/>
          <p:cNvSpPr txBox="1"/>
          <p:nvPr/>
        </p:nvSpPr>
        <p:spPr>
          <a:xfrm>
            <a:off x="599294" y="1072075"/>
            <a:ext cx="2326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3"/>
                </a:solidFill>
              </a:rPr>
              <a:t>CRIBADO VIRTUAL</a:t>
            </a:r>
          </a:p>
        </p:txBody>
      </p:sp>
      <p:pic>
        <p:nvPicPr>
          <p:cNvPr id="2" name="Imagen 1" descr="Resultado de imagen para uam iztapalapa logo">
            <a:extLst>
              <a:ext uri="{FF2B5EF4-FFF2-40B4-BE49-F238E27FC236}">
                <a16:creationId xmlns:a16="http://schemas.microsoft.com/office/drawing/2014/main" id="{6A09B02E-2AA6-76C8-ABC3-B8CA597C4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431799" y="172314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0465297B-75FF-F7C8-E9BE-3D4AA4719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38964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0" name="Conector recto 169">
            <a:extLst>
              <a:ext uri="{FF2B5EF4-FFF2-40B4-BE49-F238E27FC236}">
                <a16:creationId xmlns:a16="http://schemas.microsoft.com/office/drawing/2014/main" id="{44E2FD1D-B0DE-DED7-13B8-1BAF36EBFF48}"/>
              </a:ext>
            </a:extLst>
          </p:cNvPr>
          <p:cNvCxnSpPr>
            <a:cxnSpLocks/>
          </p:cNvCxnSpPr>
          <p:nvPr/>
        </p:nvCxnSpPr>
        <p:spPr>
          <a:xfrm>
            <a:off x="461482" y="818501"/>
            <a:ext cx="112487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54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utoUpdateAnimBg="0"/>
      <p:bldP spid="166" grpId="0" autoUpdateAnimBg="0"/>
      <p:bldP spid="167" grpId="0" animBg="1"/>
      <p:bldP spid="168" grpId="0" autoUpdateAnimBg="0"/>
      <p:bldP spid="16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uam iztapalapa logo">
            <a:extLst>
              <a:ext uri="{FF2B5EF4-FFF2-40B4-BE49-F238E27FC236}">
                <a16:creationId xmlns:a16="http://schemas.microsoft.com/office/drawing/2014/main" id="{9D676078-EF3A-C66A-996C-C65E39DF8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431799" y="172314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cto 10">
            <a:extLst>
              <a:ext uri="{FF2B5EF4-FFF2-40B4-BE49-F238E27FC236}">
                <a16:creationId xmlns:a16="http://schemas.microsoft.com/office/drawing/2014/main" id="{D4C566BC-6214-C953-997B-39A922E1A4CE}"/>
              </a:ext>
            </a:extLst>
          </p:cNvPr>
          <p:cNvCxnSpPr>
            <a:cxnSpLocks/>
          </p:cNvCxnSpPr>
          <p:nvPr/>
        </p:nvCxnSpPr>
        <p:spPr>
          <a:xfrm>
            <a:off x="461482" y="818501"/>
            <a:ext cx="112487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FB2DD8ED-BA19-71AA-9762-321C80C51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38964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4D33D71-32BD-7CD3-A84D-9E7CE4515FD2}"/>
              </a:ext>
            </a:extLst>
          </p:cNvPr>
          <p:cNvSpPr txBox="1"/>
          <p:nvPr/>
        </p:nvSpPr>
        <p:spPr>
          <a:xfrm>
            <a:off x="2555726" y="1007186"/>
            <a:ext cx="7630493" cy="886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23495" algn="just">
              <a:lnSpc>
                <a:spcPct val="115000"/>
              </a:lnSpc>
              <a:tabLst>
                <a:tab pos="171450" algn="l"/>
              </a:tabLst>
            </a:pPr>
            <a:r>
              <a:rPr lang="es-MX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Identificación de la enfermedad a tratar</a:t>
            </a:r>
          </a:p>
          <a:p>
            <a:pPr marL="171450" marR="23495" algn="just">
              <a:lnSpc>
                <a:spcPct val="115000"/>
              </a:lnSpc>
              <a:tabLst>
                <a:tab pos="171450" algn="l"/>
              </a:tabLst>
            </a:pPr>
            <a:endParaRPr lang="es-MX" sz="1400" dirty="0">
              <a:latin typeface="Times" panose="020206030504050203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8C0334A-19E7-6E83-FC59-F3E4505A8D7B}"/>
              </a:ext>
            </a:extLst>
          </p:cNvPr>
          <p:cNvSpPr txBox="1"/>
          <p:nvPr/>
        </p:nvSpPr>
        <p:spPr>
          <a:xfrm>
            <a:off x="431799" y="2200271"/>
            <a:ext cx="53757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b="1" dirty="0"/>
              <a:t>Relevancia médica</a:t>
            </a:r>
          </a:p>
          <a:p>
            <a:pPr algn="ctr"/>
            <a:r>
              <a:rPr lang="es-ES" dirty="0"/>
              <a:t>¿Qué tan grave o frecuente es la enfermedad?</a:t>
            </a:r>
          </a:p>
          <a:p>
            <a:pPr algn="ctr"/>
            <a:r>
              <a:rPr lang="es-ES" dirty="0"/>
              <a:t>¿Qué impacto tiene en la salud pública?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5FBD9C59-9AA3-B393-14BF-9B28A9E4E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55" y="4285173"/>
            <a:ext cx="537573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/>
              <a:t>Carga de la enfermedad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¿Ya existen tratamientos efectivos?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¿El tratamiento actual es caro, tóxico o poco eficaz</a:t>
            </a:r>
            <a:r>
              <a:rPr lang="es-MX" altLang="es-MX" dirty="0">
                <a:latin typeface="+mj-lt"/>
              </a:rPr>
              <a:t>?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Enfermedades con </a:t>
            </a:r>
            <a:r>
              <a:rPr kumimoji="0" lang="es-MX" altLang="es-MX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pocas o ninguna opción terapéutica</a:t>
            </a: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suelen ser priorizadas (Ej. enfermedades raras).</a:t>
            </a:r>
          </a:p>
        </p:txBody>
      </p:sp>
      <p:pic>
        <p:nvPicPr>
          <p:cNvPr id="1027" name="Picture 3" descr="Día Mundial de la Malaria 2021 (25 de abril) | ONG Manos Unidas">
            <a:extLst>
              <a:ext uri="{FF2B5EF4-FFF2-40B4-BE49-F238E27FC236}">
                <a16:creationId xmlns:a16="http://schemas.microsoft.com/office/drawing/2014/main" id="{DD53373A-B89A-B57B-F33B-D73053EC8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844" y="193452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Anopheles - Wikipedia, la enciclopedia libre">
            <a:extLst>
              <a:ext uri="{FF2B5EF4-FFF2-40B4-BE49-F238E27FC236}">
                <a16:creationId xmlns:a16="http://schemas.microsoft.com/office/drawing/2014/main" id="{010CE54D-F1CD-FDE4-2C5E-B4B801AD6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144" y="1934524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066125AF-CF6B-AC0D-20F0-8F6CEFE9D3FF}"/>
              </a:ext>
            </a:extLst>
          </p:cNvPr>
          <p:cNvSpPr txBox="1"/>
          <p:nvPr/>
        </p:nvSpPr>
        <p:spPr>
          <a:xfrm>
            <a:off x="7369276" y="3759096"/>
            <a:ext cx="3234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Malaria</a:t>
            </a:r>
          </a:p>
          <a:p>
            <a:pPr algn="ctr"/>
            <a:r>
              <a:rPr lang="es-MX" dirty="0"/>
              <a:t>249 millones de casos al año</a:t>
            </a: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endParaRPr lang="es-MX" dirty="0"/>
          </a:p>
        </p:txBody>
      </p:sp>
      <p:pic>
        <p:nvPicPr>
          <p:cNvPr id="1031" name="Picture 7" descr="Síndrome de Rett: causas, síntomas y tratamiento">
            <a:extLst>
              <a:ext uri="{FF2B5EF4-FFF2-40B4-BE49-F238E27FC236}">
                <a16:creationId xmlns:a16="http://schemas.microsoft.com/office/drawing/2014/main" id="{8ED70DA5-085D-BEDD-C4FD-FEEBFE38D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781" y="4486924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208B8D8-700D-D512-D658-C9E584156BE7}"/>
              </a:ext>
            </a:extLst>
          </p:cNvPr>
          <p:cNvSpPr txBox="1"/>
          <p:nvPr/>
        </p:nvSpPr>
        <p:spPr>
          <a:xfrm>
            <a:off x="7261120" y="6211669"/>
            <a:ext cx="34511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MX" altLang="es-MX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Sindrome</a:t>
            </a: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de Rett (muy rara y grave) </a:t>
            </a:r>
          </a:p>
          <a:p>
            <a:r>
              <a:rPr lang="es-ES" dirty="0"/>
              <a:t>1 de cada 10,000 a 15,000 niñas</a:t>
            </a: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02265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70BD683-0D84-AD00-DE0B-2FB9FF79841C}"/>
              </a:ext>
            </a:extLst>
          </p:cNvPr>
          <p:cNvSpPr txBox="1"/>
          <p:nvPr/>
        </p:nvSpPr>
        <p:spPr>
          <a:xfrm>
            <a:off x="3622539" y="943989"/>
            <a:ext cx="4926622" cy="886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23495" algn="ctr">
              <a:lnSpc>
                <a:spcPct val="115000"/>
              </a:lnSpc>
              <a:tabLst>
                <a:tab pos="171450" algn="l"/>
              </a:tabLst>
            </a:pPr>
            <a:r>
              <a:rPr lang="es-MX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Bases de datos</a:t>
            </a:r>
          </a:p>
          <a:p>
            <a:pPr marL="171450" marR="23495" algn="just">
              <a:lnSpc>
                <a:spcPct val="115000"/>
              </a:lnSpc>
              <a:tabLst>
                <a:tab pos="171450" algn="l"/>
              </a:tabLst>
            </a:pPr>
            <a:endParaRPr lang="es-MX" sz="1400" dirty="0">
              <a:latin typeface="Times" panose="020206030504050203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 descr="Resultado de imagen para uam iztapalapa logo">
            <a:extLst>
              <a:ext uri="{FF2B5EF4-FFF2-40B4-BE49-F238E27FC236}">
                <a16:creationId xmlns:a16="http://schemas.microsoft.com/office/drawing/2014/main" id="{2B77CD6F-95D1-9130-8197-63DCFFB38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431799" y="172314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10">
            <a:extLst>
              <a:ext uri="{FF2B5EF4-FFF2-40B4-BE49-F238E27FC236}">
                <a16:creationId xmlns:a16="http://schemas.microsoft.com/office/drawing/2014/main" id="{EAFA85F0-4A59-4EA5-35FA-B8F2213AAF84}"/>
              </a:ext>
            </a:extLst>
          </p:cNvPr>
          <p:cNvCxnSpPr>
            <a:cxnSpLocks/>
          </p:cNvCxnSpPr>
          <p:nvPr/>
        </p:nvCxnSpPr>
        <p:spPr>
          <a:xfrm>
            <a:off x="461482" y="818501"/>
            <a:ext cx="112487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5F0643BC-918E-24A4-9FD6-0EA7410E0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38964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0015CCA-D989-33B2-A139-D6F895D7ACAF}"/>
              </a:ext>
            </a:extLst>
          </p:cNvPr>
          <p:cNvSpPr txBox="1"/>
          <p:nvPr/>
        </p:nvSpPr>
        <p:spPr>
          <a:xfrm>
            <a:off x="471631" y="1691271"/>
            <a:ext cx="112487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b="1" dirty="0" err="1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DrugBank</a:t>
            </a:r>
            <a:endParaRPr lang="es-ES" b="1" dirty="0">
              <a:solidFill>
                <a:schemeClr val="accent3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 Búsqueda por: nombre de enfermedad, fármaco, blanco molecular.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 Contiene: información química, farmacológica y estructural de más de 15,000 fármacos.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 Incluye: blancos, mecanismos de acción, interacciones y rutas metabólicas.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8ABE667-643A-6188-9FC6-0BAFB26A968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4337"/>
          <a:stretch>
            <a:fillRect/>
          </a:stretch>
        </p:blipFill>
        <p:spPr>
          <a:xfrm>
            <a:off x="1538747" y="3261851"/>
            <a:ext cx="9114503" cy="311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60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7F342A0-1F4D-0A6D-BE32-181D3E75F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84" y="3247475"/>
            <a:ext cx="6816132" cy="3118820"/>
          </a:xfrm>
          <a:prstGeom prst="rect">
            <a:avLst/>
          </a:prstGeom>
        </p:spPr>
      </p:pic>
      <p:pic>
        <p:nvPicPr>
          <p:cNvPr id="4" name="Imagen 3" descr="Resultado de imagen para uam iztapalapa logo">
            <a:extLst>
              <a:ext uri="{FF2B5EF4-FFF2-40B4-BE49-F238E27FC236}">
                <a16:creationId xmlns:a16="http://schemas.microsoft.com/office/drawing/2014/main" id="{2C599673-F4AA-4D84-37AF-4E8F0107F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431799" y="172314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10">
            <a:extLst>
              <a:ext uri="{FF2B5EF4-FFF2-40B4-BE49-F238E27FC236}">
                <a16:creationId xmlns:a16="http://schemas.microsoft.com/office/drawing/2014/main" id="{0D78362B-0C18-42BF-2DE4-EA573237FCAB}"/>
              </a:ext>
            </a:extLst>
          </p:cNvPr>
          <p:cNvCxnSpPr>
            <a:cxnSpLocks/>
          </p:cNvCxnSpPr>
          <p:nvPr/>
        </p:nvCxnSpPr>
        <p:spPr>
          <a:xfrm>
            <a:off x="461482" y="818501"/>
            <a:ext cx="112487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D35658BD-96A2-56E5-24B3-FE3A36B2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38964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41FC0E6-848A-CF8E-AEEF-A07E7D34D462}"/>
              </a:ext>
            </a:extLst>
          </p:cNvPr>
          <p:cNvSpPr txBox="1"/>
          <p:nvPr/>
        </p:nvSpPr>
        <p:spPr>
          <a:xfrm>
            <a:off x="471632" y="1629469"/>
            <a:ext cx="112487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3"/>
                </a:solidFill>
              </a:rPr>
              <a:t>Open Targets </a:t>
            </a:r>
            <a:r>
              <a:rPr lang="es-ES" b="1" dirty="0" err="1">
                <a:solidFill>
                  <a:schemeClr val="accent3"/>
                </a:solidFill>
              </a:rPr>
              <a:t>Platform</a:t>
            </a:r>
            <a:endParaRPr lang="es-ES" b="1" dirty="0">
              <a:solidFill>
                <a:schemeClr val="accent3"/>
              </a:solidFill>
            </a:endParaRPr>
          </a:p>
          <a:p>
            <a:pPr algn="ctr"/>
            <a:endParaRPr lang="es-ES" b="1" dirty="0">
              <a:solidFill>
                <a:schemeClr val="accent3"/>
              </a:solidFill>
            </a:endParaRPr>
          </a:p>
          <a:p>
            <a:r>
              <a:rPr lang="es-ES" dirty="0"/>
              <a:t>Herramienta colaborativa para vincular </a:t>
            </a:r>
            <a:r>
              <a:rPr lang="es-ES" b="1" dirty="0"/>
              <a:t>genes, enfermedades y fármacos</a:t>
            </a:r>
            <a:r>
              <a:rPr lang="es-ES" dirty="0"/>
              <a:t>.</a:t>
            </a:r>
          </a:p>
          <a:p>
            <a:r>
              <a:rPr lang="es-ES" dirty="0"/>
              <a:t>Utiliza datos integrados de genómica, transcriptómica, proteómica, ensayos clínicos, etc.</a:t>
            </a:r>
          </a:p>
          <a:p>
            <a:pPr algn="just"/>
            <a:r>
              <a:rPr lang="es-ES" dirty="0"/>
              <a:t>Puedes priorizar blancos según evidencia científica.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D443C8E-5973-263D-7FF8-7AE0144FFF51}"/>
              </a:ext>
            </a:extLst>
          </p:cNvPr>
          <p:cNvSpPr txBox="1"/>
          <p:nvPr/>
        </p:nvSpPr>
        <p:spPr>
          <a:xfrm>
            <a:off x="3622539" y="943989"/>
            <a:ext cx="4926622" cy="886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23495" algn="ctr">
              <a:lnSpc>
                <a:spcPct val="115000"/>
              </a:lnSpc>
              <a:tabLst>
                <a:tab pos="171450" algn="l"/>
              </a:tabLst>
            </a:pPr>
            <a:r>
              <a:rPr lang="es-MX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Bases de datos</a:t>
            </a:r>
          </a:p>
          <a:p>
            <a:pPr marL="171450" marR="23495" algn="just">
              <a:lnSpc>
                <a:spcPct val="115000"/>
              </a:lnSpc>
              <a:tabLst>
                <a:tab pos="171450" algn="l"/>
              </a:tabLst>
            </a:pPr>
            <a:endParaRPr lang="es-MX" sz="1400" dirty="0">
              <a:latin typeface="Times" panose="020206030504050203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906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uam iztapalapa logo">
            <a:extLst>
              <a:ext uri="{FF2B5EF4-FFF2-40B4-BE49-F238E27FC236}">
                <a16:creationId xmlns:a16="http://schemas.microsoft.com/office/drawing/2014/main" id="{A3478EFB-B6CB-C57C-141B-38A54A6AB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431799" y="172314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cto 10">
            <a:extLst>
              <a:ext uri="{FF2B5EF4-FFF2-40B4-BE49-F238E27FC236}">
                <a16:creationId xmlns:a16="http://schemas.microsoft.com/office/drawing/2014/main" id="{DF30E28C-03BB-BBCB-C02E-463899DDCBB7}"/>
              </a:ext>
            </a:extLst>
          </p:cNvPr>
          <p:cNvCxnSpPr>
            <a:cxnSpLocks/>
          </p:cNvCxnSpPr>
          <p:nvPr/>
        </p:nvCxnSpPr>
        <p:spPr>
          <a:xfrm>
            <a:off x="461482" y="818501"/>
            <a:ext cx="112487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47301C34-DDB8-A4F1-AE1A-D693FBD82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38964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86B0C16-4FCF-78F0-9E7E-C6E57C0B3E6A}"/>
              </a:ext>
            </a:extLst>
          </p:cNvPr>
          <p:cNvSpPr txBox="1"/>
          <p:nvPr/>
        </p:nvSpPr>
        <p:spPr>
          <a:xfrm>
            <a:off x="2835607" y="1884372"/>
            <a:ext cx="82062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s-ES" dirty="0">
                <a:solidFill>
                  <a:schemeClr val="accent3"/>
                </a:solidFill>
              </a:rPr>
              <a:t>Lípidos</a:t>
            </a:r>
          </a:p>
          <a:p>
            <a:pPr lvl="1"/>
            <a:r>
              <a:rPr lang="es-ES" dirty="0"/>
              <a:t>		Lípidos de membranas celulares</a:t>
            </a:r>
          </a:p>
          <a:p>
            <a:pPr lvl="1"/>
            <a:endParaRPr lang="es-ES" dirty="0"/>
          </a:p>
          <a:p>
            <a:pPr marL="342900" indent="-342900">
              <a:buAutoNum type="alphaUcParenR"/>
            </a:pPr>
            <a:r>
              <a:rPr lang="es-ES" dirty="0">
                <a:solidFill>
                  <a:schemeClr val="accent3"/>
                </a:solidFill>
              </a:rPr>
              <a:t>Proteínas</a:t>
            </a:r>
          </a:p>
          <a:p>
            <a:r>
              <a:rPr lang="es-ES" dirty="0"/>
              <a:t>			Receptores</a:t>
            </a:r>
          </a:p>
          <a:p>
            <a:r>
              <a:rPr lang="es-ES" dirty="0"/>
              <a:t>			Enzimas</a:t>
            </a:r>
          </a:p>
          <a:p>
            <a:r>
              <a:rPr lang="es-ES" dirty="0"/>
              <a:t>			Proteínas transportadoras</a:t>
            </a:r>
          </a:p>
          <a:p>
            <a:r>
              <a:rPr lang="es-ES" dirty="0"/>
              <a:t>			Proteínas estructurales (</a:t>
            </a:r>
            <a:r>
              <a:rPr lang="es-ES" dirty="0" err="1"/>
              <a:t>tubulina</a:t>
            </a:r>
            <a:r>
              <a:rPr lang="es-ES" dirty="0"/>
              <a:t>)</a:t>
            </a:r>
          </a:p>
          <a:p>
            <a:endParaRPr lang="es-ES" dirty="0">
              <a:solidFill>
                <a:srgbClr val="F88631"/>
              </a:solidFill>
            </a:endParaRPr>
          </a:p>
          <a:p>
            <a:r>
              <a:rPr lang="es-ES" dirty="0">
                <a:solidFill>
                  <a:schemeClr val="accent3"/>
                </a:solidFill>
              </a:rPr>
              <a:t>C)  Ácidos Nucleicos</a:t>
            </a:r>
          </a:p>
          <a:p>
            <a:r>
              <a:rPr lang="es-ES" dirty="0"/>
              <a:t>			DNA</a:t>
            </a:r>
          </a:p>
          <a:p>
            <a:r>
              <a:rPr lang="es-ES" dirty="0"/>
              <a:t>			RNA</a:t>
            </a:r>
          </a:p>
          <a:p>
            <a:endParaRPr lang="es-ES" dirty="0">
              <a:solidFill>
                <a:srgbClr val="F88631"/>
              </a:solidFill>
            </a:endParaRPr>
          </a:p>
          <a:p>
            <a:r>
              <a:rPr lang="es-ES" dirty="0">
                <a:solidFill>
                  <a:schemeClr val="accent3"/>
                </a:solidFill>
              </a:rPr>
              <a:t>D)  Carbohidratos</a:t>
            </a:r>
          </a:p>
          <a:p>
            <a:pPr marL="0" lvl="1"/>
            <a:r>
              <a:rPr lang="es-ES" dirty="0"/>
              <a:t>			Carbohidratos de la superficie celular</a:t>
            </a:r>
          </a:p>
          <a:p>
            <a:pPr marL="0" lvl="1"/>
            <a:r>
              <a:rPr lang="es-ES" dirty="0"/>
              <a:t>			Antígenos y moléculas de reconocimiento</a:t>
            </a:r>
          </a:p>
          <a:p>
            <a:pPr marL="0" lvl="1"/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6783730-2BAE-7358-1D4E-13D8EC23DBD0}"/>
              </a:ext>
            </a:extLst>
          </p:cNvPr>
          <p:cNvSpPr txBox="1"/>
          <p:nvPr/>
        </p:nvSpPr>
        <p:spPr>
          <a:xfrm>
            <a:off x="3622539" y="943989"/>
            <a:ext cx="4926622" cy="886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23495" algn="ctr">
              <a:lnSpc>
                <a:spcPct val="115000"/>
              </a:lnSpc>
              <a:tabLst>
                <a:tab pos="171450" algn="l"/>
              </a:tabLst>
            </a:pPr>
            <a:r>
              <a:rPr lang="es-MX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Seleccionar el blanco</a:t>
            </a:r>
          </a:p>
          <a:p>
            <a:pPr marL="171450" marR="23495" algn="just">
              <a:lnSpc>
                <a:spcPct val="115000"/>
              </a:lnSpc>
              <a:tabLst>
                <a:tab pos="171450" algn="l"/>
              </a:tabLst>
            </a:pPr>
            <a:endParaRPr lang="es-MX" sz="1400" dirty="0">
              <a:latin typeface="Times" panose="020206030504050203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8CE5BE5-52B5-BC41-C1B6-A10585A139B5}"/>
              </a:ext>
            </a:extLst>
          </p:cNvPr>
          <p:cNvSpPr/>
          <p:nvPr/>
        </p:nvSpPr>
        <p:spPr>
          <a:xfrm>
            <a:off x="2507226" y="2546555"/>
            <a:ext cx="6754761" cy="1769806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E772810-401E-035D-5779-3063BD117AC8}"/>
              </a:ext>
            </a:extLst>
          </p:cNvPr>
          <p:cNvSpPr txBox="1"/>
          <p:nvPr/>
        </p:nvSpPr>
        <p:spPr>
          <a:xfrm>
            <a:off x="415213" y="1654896"/>
            <a:ext cx="1953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Más del 90%</a:t>
            </a:r>
          </a:p>
          <a:p>
            <a:pPr algn="ctr"/>
            <a:r>
              <a:rPr lang="es-MX" b="1" dirty="0"/>
              <a:t>son proteínas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086C37B8-E88F-4E5F-B7F7-36E8EC882D7E}"/>
              </a:ext>
            </a:extLst>
          </p:cNvPr>
          <p:cNvCxnSpPr/>
          <p:nvPr/>
        </p:nvCxnSpPr>
        <p:spPr>
          <a:xfrm>
            <a:off x="1657735" y="2301227"/>
            <a:ext cx="849491" cy="3539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9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uam iztapalapa logo">
            <a:extLst>
              <a:ext uri="{FF2B5EF4-FFF2-40B4-BE49-F238E27FC236}">
                <a16:creationId xmlns:a16="http://schemas.microsoft.com/office/drawing/2014/main" id="{0FB055FD-101D-5FEF-4E6D-AFB25D21C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431799" y="172314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cto 10">
            <a:extLst>
              <a:ext uri="{FF2B5EF4-FFF2-40B4-BE49-F238E27FC236}">
                <a16:creationId xmlns:a16="http://schemas.microsoft.com/office/drawing/2014/main" id="{2CBEC9F2-634C-0ADA-D699-7264FD629E93}"/>
              </a:ext>
            </a:extLst>
          </p:cNvPr>
          <p:cNvCxnSpPr>
            <a:cxnSpLocks/>
          </p:cNvCxnSpPr>
          <p:nvPr/>
        </p:nvCxnSpPr>
        <p:spPr>
          <a:xfrm>
            <a:off x="461482" y="818501"/>
            <a:ext cx="112487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FCC33278-C6C2-32F4-4433-316C61E50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38964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E62FBA3-351C-0305-884C-EA5248FD6AE6}"/>
              </a:ext>
            </a:extLst>
          </p:cNvPr>
          <p:cNvSpPr txBox="1"/>
          <p:nvPr/>
        </p:nvSpPr>
        <p:spPr>
          <a:xfrm>
            <a:off x="3297493" y="1158907"/>
            <a:ext cx="4879221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 Light" panose="020F0302020204030204" pitchFamily="34" charset="0"/>
                <a:cs typeface="Times New Roman" panose="02020603050405020304" pitchFamily="18" charset="0"/>
              </a:rPr>
              <a:t>BLANCOS FARMACOLÓGICOS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81DC38B-03ED-9983-4004-94EE0540D11B}"/>
              </a:ext>
            </a:extLst>
          </p:cNvPr>
          <p:cNvSpPr txBox="1"/>
          <p:nvPr/>
        </p:nvSpPr>
        <p:spPr>
          <a:xfrm>
            <a:off x="3297493" y="2090580"/>
            <a:ext cx="2542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Selectividad del Blanco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A2C6C4-DA1E-0C3A-D992-82331FEDF3EE}"/>
              </a:ext>
            </a:extLst>
          </p:cNvPr>
          <p:cNvSpPr txBox="1"/>
          <p:nvPr/>
        </p:nvSpPr>
        <p:spPr>
          <a:xfrm>
            <a:off x="3297493" y="2719623"/>
            <a:ext cx="65656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Entre especies</a:t>
            </a:r>
          </a:p>
          <a:p>
            <a:pPr marL="285750" indent="-285750">
              <a:buFont typeface="Arial"/>
              <a:buChar char="•"/>
            </a:pPr>
            <a:r>
              <a:rPr lang="es-ES" dirty="0"/>
              <a:t>Agentes antibacterianos, antifúngicos y antivirales</a:t>
            </a:r>
          </a:p>
          <a:p>
            <a:pPr marL="285750" indent="-285750">
              <a:buFont typeface="Arial"/>
              <a:buChar char="•"/>
            </a:pPr>
            <a:r>
              <a:rPr lang="es-ES" dirty="0"/>
              <a:t>Identificar blancos que sean únicos del patógeno invasor</a:t>
            </a:r>
          </a:p>
          <a:p>
            <a:pPr marL="285750" indent="-285750">
              <a:buFont typeface="Arial"/>
              <a:buChar char="•"/>
            </a:pPr>
            <a:r>
              <a:rPr lang="es-ES" dirty="0"/>
              <a:t>Identificar blancos que sean compartidos pero con diferencias significativas en estructura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D3E2A33-3CCF-3BEB-6751-B7AA3685A5E6}"/>
              </a:ext>
            </a:extLst>
          </p:cNvPr>
          <p:cNvSpPr txBox="1"/>
          <p:nvPr/>
        </p:nvSpPr>
        <p:spPr>
          <a:xfrm>
            <a:off x="3297493" y="4562171"/>
            <a:ext cx="58703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Dentro del cuerpo</a:t>
            </a:r>
          </a:p>
          <a:p>
            <a:pPr marL="285750" indent="-285750">
              <a:buFont typeface="Arial"/>
              <a:buChar char="•"/>
            </a:pPr>
            <a:r>
              <a:rPr lang="es-ES" dirty="0"/>
              <a:t>Selectividad entre diferentes enzimas, receptores, etc.</a:t>
            </a:r>
          </a:p>
          <a:p>
            <a:pPr marL="285750" indent="-285750">
              <a:buFont typeface="Arial"/>
              <a:buChar char="•"/>
            </a:pPr>
            <a:r>
              <a:rPr lang="es-ES" dirty="0"/>
              <a:t>Selectividad entre tipos de receptores y subtipos</a:t>
            </a:r>
          </a:p>
          <a:p>
            <a:pPr marL="285750" indent="-285750">
              <a:buFont typeface="Arial"/>
              <a:buChar char="•"/>
            </a:pPr>
            <a:r>
              <a:rPr lang="es-ES" dirty="0"/>
              <a:t>Selectividad entre enzimas</a:t>
            </a:r>
          </a:p>
          <a:p>
            <a:pPr marL="285750" indent="-285750">
              <a:buFont typeface="Arial"/>
              <a:buChar char="•"/>
            </a:pPr>
            <a:r>
              <a:rPr lang="es-ES" dirty="0"/>
              <a:t>Selectividad de órganos y tejidos</a:t>
            </a:r>
          </a:p>
        </p:txBody>
      </p:sp>
    </p:spTree>
    <p:extLst>
      <p:ext uri="{BB962C8B-B14F-4D97-AF65-F5344CB8AC3E}">
        <p14:creationId xmlns:p14="http://schemas.microsoft.com/office/powerpoint/2010/main" val="133666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uam iztapalapa logo">
            <a:extLst>
              <a:ext uri="{FF2B5EF4-FFF2-40B4-BE49-F238E27FC236}">
                <a16:creationId xmlns:a16="http://schemas.microsoft.com/office/drawing/2014/main" id="{C3143FA3-0417-A550-7319-7666D88CE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431799" y="172314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cto 10">
            <a:extLst>
              <a:ext uri="{FF2B5EF4-FFF2-40B4-BE49-F238E27FC236}">
                <a16:creationId xmlns:a16="http://schemas.microsoft.com/office/drawing/2014/main" id="{177B6D36-2ACF-6E16-F564-FFE8E49C1BC1}"/>
              </a:ext>
            </a:extLst>
          </p:cNvPr>
          <p:cNvCxnSpPr>
            <a:cxnSpLocks/>
          </p:cNvCxnSpPr>
          <p:nvPr/>
        </p:nvCxnSpPr>
        <p:spPr>
          <a:xfrm>
            <a:off x="461482" y="818501"/>
            <a:ext cx="112487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2388C24F-1E27-79AF-A3A6-25D4A99B4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38964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450968E-86FF-E107-BE63-DA088EF20EA1}"/>
              </a:ext>
            </a:extLst>
          </p:cNvPr>
          <p:cNvSpPr txBox="1"/>
          <p:nvPr/>
        </p:nvSpPr>
        <p:spPr>
          <a:xfrm>
            <a:off x="2785573" y="1204082"/>
            <a:ext cx="6620851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 Light" panose="020F0302020204030204" pitchFamily="34" charset="0"/>
                <a:cs typeface="Times New Roman" panose="02020603050405020304" pitchFamily="18" charset="0"/>
              </a:rPr>
              <a:t>3. Establecer procedimientos de prueba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33A09ED-C5BD-ACC5-E4ED-BEF9B2A3E7EC}"/>
              </a:ext>
            </a:extLst>
          </p:cNvPr>
          <p:cNvSpPr txBox="1"/>
          <p:nvPr/>
        </p:nvSpPr>
        <p:spPr>
          <a:xfrm>
            <a:off x="431799" y="2136468"/>
            <a:ext cx="11278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/>
              <a:t>Se requieren </a:t>
            </a:r>
            <a:r>
              <a:rPr lang="es-ES" i="1" dirty="0"/>
              <a:t>ensayos de actividad </a:t>
            </a:r>
            <a:r>
              <a:rPr lang="es-ES" dirty="0"/>
              <a:t>para encontrar compuestos líderes y para la optimización del fármaco</a:t>
            </a:r>
          </a:p>
          <a:p>
            <a:pPr marL="285750" indent="-285750">
              <a:buFont typeface="Arial"/>
              <a:buChar char="•"/>
            </a:pPr>
            <a:r>
              <a:rPr lang="es-ES" dirty="0"/>
              <a:t>Los ensayos pueden ser </a:t>
            </a:r>
            <a:r>
              <a:rPr lang="es-ES" b="1" i="1" dirty="0"/>
              <a:t>in vivo </a:t>
            </a:r>
            <a:r>
              <a:rPr lang="es-ES" dirty="0"/>
              <a:t>o </a:t>
            </a:r>
            <a:r>
              <a:rPr lang="es-ES" b="1" i="1" dirty="0"/>
              <a:t>in vitro</a:t>
            </a:r>
          </a:p>
          <a:p>
            <a:endParaRPr lang="es-ES" b="1" i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D4E4D4A-3843-D329-F719-18633817784C}"/>
              </a:ext>
            </a:extLst>
          </p:cNvPr>
          <p:cNvSpPr txBox="1"/>
          <p:nvPr/>
        </p:nvSpPr>
        <p:spPr>
          <a:xfrm>
            <a:off x="471630" y="3343987"/>
            <a:ext cx="11248738" cy="2178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sz="2400" b="1" dirty="0">
                <a:solidFill>
                  <a:schemeClr val="accent3"/>
                </a:solidFill>
              </a:rPr>
              <a:t>Ensayos </a:t>
            </a:r>
            <a:r>
              <a:rPr lang="es-ES" sz="2400" b="1" i="1" dirty="0">
                <a:solidFill>
                  <a:schemeClr val="accent3"/>
                </a:solidFill>
              </a:rPr>
              <a:t>in vivo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" dirty="0"/>
              <a:t>Realizados en animales vivos o humanos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" dirty="0"/>
              <a:t>Miden un efecto fisiológico observado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" dirty="0"/>
              <a:t>Miden la capacidad del fármaco de interactuar con su blanco y su capacidad de alcanzar ese blanco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" dirty="0"/>
              <a:t>Puede identificar posibles efectos colaterales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" dirty="0"/>
              <a:t>La racionalización puede ser difícil debido al número de factores involucrados</a:t>
            </a:r>
          </a:p>
        </p:txBody>
      </p:sp>
    </p:spTree>
    <p:extLst>
      <p:ext uri="{BB962C8B-B14F-4D97-AF65-F5344CB8AC3E}">
        <p14:creationId xmlns:p14="http://schemas.microsoft.com/office/powerpoint/2010/main" val="121624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0E38505-6BD1-B4E8-6850-C1AC75F18B4C}"/>
              </a:ext>
            </a:extLst>
          </p:cNvPr>
          <p:cNvSpPr txBox="1"/>
          <p:nvPr/>
        </p:nvSpPr>
        <p:spPr>
          <a:xfrm>
            <a:off x="899649" y="2623179"/>
            <a:ext cx="1039269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b="1" dirty="0"/>
              <a:t>Los ensayos no se realizan en animales o humanos</a:t>
            </a:r>
          </a:p>
          <a:p>
            <a:pPr lvl="1"/>
            <a:r>
              <a:rPr lang="es-ES" dirty="0"/>
              <a:t>	Moléculas blanco (enzimas aisladas o receptores)</a:t>
            </a:r>
          </a:p>
          <a:p>
            <a:pPr lvl="1"/>
            <a:r>
              <a:rPr lang="es-ES" dirty="0"/>
              <a:t>	Células (células clonadas)</a:t>
            </a:r>
          </a:p>
          <a:p>
            <a:pPr lvl="1"/>
            <a:r>
              <a:rPr lang="es-ES" dirty="0"/>
              <a:t>	Tejidos (tejido muscular)</a:t>
            </a:r>
          </a:p>
          <a:p>
            <a:pPr lvl="1"/>
            <a:r>
              <a:rPr lang="es-ES" dirty="0"/>
              <a:t>	Órganos</a:t>
            </a:r>
          </a:p>
          <a:p>
            <a:pPr lvl="1"/>
            <a:r>
              <a:rPr lang="es-ES" dirty="0"/>
              <a:t>	Microorganismos (para agentes antibacterianos)</a:t>
            </a:r>
          </a:p>
          <a:p>
            <a:pPr marL="285750" indent="-285750">
              <a:buFont typeface="Arial"/>
              <a:buChar char="•"/>
            </a:pPr>
            <a:r>
              <a:rPr lang="es-ES" dirty="0"/>
              <a:t>Más apropiados para pruebas de rutina</a:t>
            </a:r>
          </a:p>
          <a:p>
            <a:pPr marL="285750" indent="-285750">
              <a:buFont typeface="Arial"/>
              <a:buChar char="•"/>
            </a:pPr>
            <a:r>
              <a:rPr lang="es-ES" dirty="0"/>
              <a:t>Usados en cribado de alto rendimiento (HTS, </a:t>
            </a:r>
            <a:r>
              <a:rPr lang="es-ES" i="1" dirty="0"/>
              <a:t>High </a:t>
            </a:r>
            <a:r>
              <a:rPr lang="es-ES" i="1" dirty="0" err="1"/>
              <a:t>Throughput</a:t>
            </a:r>
            <a:r>
              <a:rPr lang="es-ES" i="1" dirty="0"/>
              <a:t> Screening</a:t>
            </a:r>
            <a:r>
              <a:rPr lang="es-ES" dirty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s-ES" dirty="0"/>
              <a:t>Mide la interacción de un fármaco con el blanco.</a:t>
            </a:r>
          </a:p>
          <a:p>
            <a:pPr marL="285750" indent="-285750">
              <a:buFont typeface="Arial"/>
              <a:buChar char="•"/>
            </a:pPr>
            <a:r>
              <a:rPr lang="es-ES" dirty="0"/>
              <a:t>Los resultados son más fácil de racionalizar – menos factores involucrados</a:t>
            </a:r>
          </a:p>
          <a:p>
            <a:pPr marL="285750" indent="-285750">
              <a:buFont typeface="Arial"/>
              <a:buChar char="•"/>
            </a:pPr>
            <a:r>
              <a:rPr lang="es-ES" dirty="0"/>
              <a:t>No demuestra un efecto fisiológico o clínico</a:t>
            </a:r>
          </a:p>
          <a:p>
            <a:pPr marL="285750" indent="-285750">
              <a:buFont typeface="Arial"/>
              <a:buChar char="•"/>
            </a:pPr>
            <a:r>
              <a:rPr lang="es-ES" dirty="0"/>
              <a:t>No identifica posibles efectos secundarios ni profármacos efectivos</a:t>
            </a:r>
          </a:p>
        </p:txBody>
      </p:sp>
      <p:pic>
        <p:nvPicPr>
          <p:cNvPr id="6" name="Imagen 5" descr="Resultado de imagen para uam iztapalapa logo">
            <a:extLst>
              <a:ext uri="{FF2B5EF4-FFF2-40B4-BE49-F238E27FC236}">
                <a16:creationId xmlns:a16="http://schemas.microsoft.com/office/drawing/2014/main" id="{62A4493D-C6A2-6A7B-1307-13EBA33FC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5160" r="4417" b="14066"/>
          <a:stretch>
            <a:fillRect/>
          </a:stretch>
        </p:blipFill>
        <p:spPr bwMode="auto">
          <a:xfrm>
            <a:off x="431799" y="172314"/>
            <a:ext cx="387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38D4032A-2942-17C4-21E8-1D2C821D9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38964"/>
            <a:ext cx="1081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2A7BE3E-B1F2-D8E5-7E20-F8CD24B8108E}"/>
              </a:ext>
            </a:extLst>
          </p:cNvPr>
          <p:cNvSpPr txBox="1"/>
          <p:nvPr/>
        </p:nvSpPr>
        <p:spPr>
          <a:xfrm>
            <a:off x="2785573" y="1204082"/>
            <a:ext cx="6620851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 Light" panose="020F0302020204030204" pitchFamily="34" charset="0"/>
                <a:cs typeface="Times New Roman" panose="02020603050405020304" pitchFamily="18" charset="0"/>
              </a:rPr>
              <a:t>3. Establecer procedimientos de prueba</a:t>
            </a:r>
          </a:p>
        </p:txBody>
      </p:sp>
      <p:cxnSp>
        <p:nvCxnSpPr>
          <p:cNvPr id="9" name="Conector recto 10">
            <a:extLst>
              <a:ext uri="{FF2B5EF4-FFF2-40B4-BE49-F238E27FC236}">
                <a16:creationId xmlns:a16="http://schemas.microsoft.com/office/drawing/2014/main" id="{F712B2E1-77AB-96B1-E454-3D51300C2C38}"/>
              </a:ext>
            </a:extLst>
          </p:cNvPr>
          <p:cNvCxnSpPr>
            <a:cxnSpLocks/>
          </p:cNvCxnSpPr>
          <p:nvPr/>
        </p:nvCxnSpPr>
        <p:spPr>
          <a:xfrm>
            <a:off x="461482" y="818501"/>
            <a:ext cx="112487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5B739FC-EA00-5DB4-1504-C36A98DDEBAD}"/>
              </a:ext>
            </a:extLst>
          </p:cNvPr>
          <p:cNvSpPr txBox="1"/>
          <p:nvPr/>
        </p:nvSpPr>
        <p:spPr>
          <a:xfrm>
            <a:off x="3038687" y="1891033"/>
            <a:ext cx="6094324" cy="405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sz="1800" b="1" dirty="0">
                <a:solidFill>
                  <a:schemeClr val="accent3"/>
                </a:solidFill>
              </a:rPr>
              <a:t>Ensayos </a:t>
            </a:r>
            <a:r>
              <a:rPr lang="es-ES" sz="1800" b="1" i="1" dirty="0">
                <a:solidFill>
                  <a:schemeClr val="accent3"/>
                </a:solidFill>
              </a:rPr>
              <a:t>in vitro</a:t>
            </a:r>
          </a:p>
        </p:txBody>
      </p:sp>
    </p:spTree>
    <p:extLst>
      <p:ext uri="{BB962C8B-B14F-4D97-AF65-F5344CB8AC3E}">
        <p14:creationId xmlns:p14="http://schemas.microsoft.com/office/powerpoint/2010/main" val="4236475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1103</Words>
  <Application>Microsoft Office PowerPoint</Application>
  <PresentationFormat>Panorámica</PresentationFormat>
  <Paragraphs>230</Paragraphs>
  <Slides>28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28</vt:i4>
      </vt:variant>
    </vt:vector>
  </HeadingPairs>
  <TitlesOfParts>
    <vt:vector size="42" baseType="lpstr">
      <vt:lpstr>ＭＳ Ｐゴシック</vt:lpstr>
      <vt:lpstr>Aptos</vt:lpstr>
      <vt:lpstr>Aptos Display</vt:lpstr>
      <vt:lpstr>Arial</vt:lpstr>
      <vt:lpstr>Calibri</vt:lpstr>
      <vt:lpstr>Calibri Light</vt:lpstr>
      <vt:lpstr>Google Sans</vt:lpstr>
      <vt:lpstr>Linux Libertine</vt:lpstr>
      <vt:lpstr>Times</vt:lpstr>
      <vt:lpstr>Times New Roman</vt:lpstr>
      <vt:lpstr>Tema de Office</vt:lpstr>
      <vt:lpstr>Microsoft ClipArt Gallery</vt:lpstr>
      <vt:lpstr>CS ChemDraw Drawing</vt:lpstr>
      <vt:lpstr>Clip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Yoarhy Amador</dc:creator>
  <cp:lastModifiedBy>Yoarhy Amador</cp:lastModifiedBy>
  <cp:revision>2</cp:revision>
  <dcterms:created xsi:type="dcterms:W3CDTF">2025-06-28T15:20:56Z</dcterms:created>
  <dcterms:modified xsi:type="dcterms:W3CDTF">2026-01-24T15:48:35Z</dcterms:modified>
</cp:coreProperties>
</file>